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68" r:id="rId2"/>
    <p:sldId id="280" r:id="rId3"/>
    <p:sldId id="282" r:id="rId4"/>
    <p:sldId id="267" r:id="rId5"/>
    <p:sldId id="275" r:id="rId6"/>
    <p:sldId id="278" r:id="rId7"/>
    <p:sldId id="276" r:id="rId8"/>
    <p:sldId id="277" r:id="rId9"/>
  </p:sldIdLst>
  <p:sldSz cx="20116800" cy="11315700"/>
  <p:notesSz cx="20116800" cy="11315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540" y="9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ris\Documents\Langston%20Presentation\whiskey_analysis_rawdata.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ris\Documents\Langston%20Presentation\whiskey_analysis_rawdata.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ris\Documents\Langston%20Presentation\whiskey%20analysis%20213.xlsb"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ris\Documents\Langston%20Presentation\whiskey%20analysis%20213.xlsb"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Chris\Documents\Langston%20Presentation\whiskey%20analysis%20213.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062536296304784E-2"/>
          <c:y val="1.2895259041037929E-2"/>
          <c:w val="0.96863468392569385"/>
          <c:h val="0.85770957355579847"/>
        </c:manualLayout>
      </c:layout>
      <c:barChart>
        <c:barDir val="col"/>
        <c:grouping val="clustered"/>
        <c:varyColors val="0"/>
        <c:ser>
          <c:idx val="0"/>
          <c:order val="0"/>
          <c:tx>
            <c:strRef>
              <c:f>'Clean Data'!$H$22</c:f>
              <c:strCache>
                <c:ptCount val="1"/>
                <c:pt idx="0">
                  <c:v>Awareness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Hennessy</c:v>
                </c:pt>
                <c:pt idx="3">
                  <c:v>Johnnie Walker Black Label</c:v>
                </c:pt>
                <c:pt idx="4">
                  <c:v>Jameson</c:v>
                </c:pt>
                <c:pt idx="5">
                  <c:v>Maker’s Mark</c:v>
                </c:pt>
                <c:pt idx="6">
                  <c:v>Dewar’s</c:v>
                </c:pt>
                <c:pt idx="7">
                  <c:v>Knob Creek</c:v>
                </c:pt>
                <c:pt idx="8">
                  <c:v>Bulleit Bourbon</c:v>
                </c:pt>
                <c:pt idx="9">
                  <c:v>Glenmorangie</c:v>
                </c:pt>
                <c:pt idx="10">
                  <c:v>Basil Hayden's</c:v>
                </c:pt>
                <c:pt idx="11">
                  <c:v>Lagavulin 16 Yr.</c:v>
                </c:pt>
                <c:pt idx="12">
                  <c:v>Jackfree’s</c:v>
                </c:pt>
              </c:strCache>
            </c:strRef>
          </c:cat>
          <c:val>
            <c:numRef>
              <c:f>'Clean Data'!$H$23:$H$35</c:f>
              <c:numCache>
                <c:formatCode>0%</c:formatCode>
                <c:ptCount val="13"/>
                <c:pt idx="0">
                  <c:v>0.6785714285714286</c:v>
                </c:pt>
                <c:pt idx="1">
                  <c:v>0.67063492063492058</c:v>
                </c:pt>
                <c:pt idx="2">
                  <c:v>0.58333333333333337</c:v>
                </c:pt>
                <c:pt idx="3">
                  <c:v>0.57539682539682535</c:v>
                </c:pt>
                <c:pt idx="4">
                  <c:v>0.55158730158730163</c:v>
                </c:pt>
                <c:pt idx="5">
                  <c:v>0.51587301587301593</c:v>
                </c:pt>
                <c:pt idx="6">
                  <c:v>0.37301587301587302</c:v>
                </c:pt>
                <c:pt idx="7">
                  <c:v>0.37301587301587302</c:v>
                </c:pt>
                <c:pt idx="8">
                  <c:v>0.29365079365079366</c:v>
                </c:pt>
                <c:pt idx="9">
                  <c:v>0.17857142857142858</c:v>
                </c:pt>
                <c:pt idx="10">
                  <c:v>0.14285714285714285</c:v>
                </c:pt>
                <c:pt idx="11">
                  <c:v>0.13492063492063491</c:v>
                </c:pt>
                <c:pt idx="12">
                  <c:v>6.3492063492063489E-2</c:v>
                </c:pt>
              </c:numCache>
            </c:numRef>
          </c:val>
          <c:extLst>
            <c:ext xmlns:c16="http://schemas.microsoft.com/office/drawing/2014/chart" uri="{C3380CC4-5D6E-409C-BE32-E72D297353CC}">
              <c16:uniqueId val="{00000000-C1E9-408F-8482-AF8F768319B1}"/>
            </c:ext>
          </c:extLst>
        </c:ser>
        <c:ser>
          <c:idx val="1"/>
          <c:order val="1"/>
          <c:tx>
            <c:strRef>
              <c:f>'Clean Data'!$I$22</c:f>
              <c:strCache>
                <c:ptCount val="1"/>
                <c:pt idx="0">
                  <c:v>Familiarity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Hennessy</c:v>
                </c:pt>
                <c:pt idx="3">
                  <c:v>Johnnie Walker Black Label</c:v>
                </c:pt>
                <c:pt idx="4">
                  <c:v>Jameson</c:v>
                </c:pt>
                <c:pt idx="5">
                  <c:v>Maker’s Mark</c:v>
                </c:pt>
                <c:pt idx="6">
                  <c:v>Dewar’s</c:v>
                </c:pt>
                <c:pt idx="7">
                  <c:v>Knob Creek</c:v>
                </c:pt>
                <c:pt idx="8">
                  <c:v>Bulleit Bourbon</c:v>
                </c:pt>
                <c:pt idx="9">
                  <c:v>Glenmorangie</c:v>
                </c:pt>
                <c:pt idx="10">
                  <c:v>Basil Hayden's</c:v>
                </c:pt>
                <c:pt idx="11">
                  <c:v>Lagavulin 16 Yr.</c:v>
                </c:pt>
                <c:pt idx="12">
                  <c:v>Jackfree’s</c:v>
                </c:pt>
              </c:strCache>
            </c:strRef>
          </c:cat>
          <c:val>
            <c:numRef>
              <c:f>'Clean Data'!$I$23:$I$35</c:f>
              <c:numCache>
                <c:formatCode>0%</c:formatCode>
                <c:ptCount val="13"/>
                <c:pt idx="0">
                  <c:v>0.62301587301587302</c:v>
                </c:pt>
                <c:pt idx="1">
                  <c:v>0.57936507936507942</c:v>
                </c:pt>
                <c:pt idx="2">
                  <c:v>0.42063492063492064</c:v>
                </c:pt>
                <c:pt idx="3">
                  <c:v>0.42460317460317459</c:v>
                </c:pt>
                <c:pt idx="4">
                  <c:v>0.42857142857142855</c:v>
                </c:pt>
                <c:pt idx="5">
                  <c:v>0.3888888888888889</c:v>
                </c:pt>
                <c:pt idx="6">
                  <c:v>0.22619047619047619</c:v>
                </c:pt>
                <c:pt idx="7">
                  <c:v>0.22222222222222221</c:v>
                </c:pt>
                <c:pt idx="8">
                  <c:v>0.19047619047619047</c:v>
                </c:pt>
                <c:pt idx="9">
                  <c:v>0.11507936507936507</c:v>
                </c:pt>
                <c:pt idx="10">
                  <c:v>7.1428571428571425E-2</c:v>
                </c:pt>
                <c:pt idx="11">
                  <c:v>8.7301587301587297E-2</c:v>
                </c:pt>
                <c:pt idx="12">
                  <c:v>0</c:v>
                </c:pt>
              </c:numCache>
            </c:numRef>
          </c:val>
          <c:extLst>
            <c:ext xmlns:c16="http://schemas.microsoft.com/office/drawing/2014/chart" uri="{C3380CC4-5D6E-409C-BE32-E72D297353CC}">
              <c16:uniqueId val="{00000001-C1E9-408F-8482-AF8F768319B1}"/>
            </c:ext>
          </c:extLst>
        </c:ser>
        <c:dLbls>
          <c:dLblPos val="outEnd"/>
          <c:showLegendKey val="0"/>
          <c:showVal val="1"/>
          <c:showCatName val="0"/>
          <c:showSerName val="0"/>
          <c:showPercent val="0"/>
          <c:showBubbleSize val="0"/>
        </c:dLbls>
        <c:gapWidth val="219"/>
        <c:overlap val="-27"/>
        <c:axId val="795852840"/>
        <c:axId val="795853496"/>
      </c:barChart>
      <c:catAx>
        <c:axId val="795852840"/>
        <c:scaling>
          <c:orientation val="minMax"/>
        </c:scaling>
        <c:delete val="1"/>
        <c:axPos val="b"/>
        <c:numFmt formatCode="General" sourceLinked="1"/>
        <c:majorTickMark val="out"/>
        <c:minorTickMark val="none"/>
        <c:tickLblPos val="nextTo"/>
        <c:crossAx val="795853496"/>
        <c:crosses val="autoZero"/>
        <c:auto val="1"/>
        <c:lblAlgn val="ctr"/>
        <c:lblOffset val="100"/>
        <c:noMultiLvlLbl val="0"/>
      </c:catAx>
      <c:valAx>
        <c:axId val="795853496"/>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7958528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3018115724671E-2"/>
          <c:y val="1.0632357398729992E-2"/>
          <c:w val="0.96741206022676507"/>
          <c:h val="0.89357877311831901"/>
        </c:manualLayout>
      </c:layout>
      <c:barChart>
        <c:barDir val="col"/>
        <c:grouping val="clustered"/>
        <c:varyColors val="0"/>
        <c:ser>
          <c:idx val="0"/>
          <c:order val="0"/>
          <c:tx>
            <c:strRef>
              <c:f>'Clean Data'!$J$22</c:f>
              <c:strCache>
                <c:ptCount val="1"/>
                <c:pt idx="0">
                  <c:v>Consider Buying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Data'!$J$23:$J$35</c:f>
              <c:numCache>
                <c:formatCode>0%</c:formatCode>
                <c:ptCount val="13"/>
                <c:pt idx="0">
                  <c:v>0.55158730158730163</c:v>
                </c:pt>
                <c:pt idx="1">
                  <c:v>0.44841269841269843</c:v>
                </c:pt>
                <c:pt idx="2">
                  <c:v>0.32936507936507936</c:v>
                </c:pt>
                <c:pt idx="3">
                  <c:v>0.31746031746031744</c:v>
                </c:pt>
                <c:pt idx="4">
                  <c:v>0.30952380952380953</c:v>
                </c:pt>
                <c:pt idx="5">
                  <c:v>0.28968253968253971</c:v>
                </c:pt>
                <c:pt idx="6">
                  <c:v>0.15873015873015872</c:v>
                </c:pt>
                <c:pt idx="7">
                  <c:v>0.13095238095238096</c:v>
                </c:pt>
                <c:pt idx="8">
                  <c:v>0.12301587301587301</c:v>
                </c:pt>
                <c:pt idx="9">
                  <c:v>0.10317460317460317</c:v>
                </c:pt>
                <c:pt idx="10">
                  <c:v>5.5555555555555552E-2</c:v>
                </c:pt>
                <c:pt idx="11">
                  <c:v>4.7619047619047616E-2</c:v>
                </c:pt>
                <c:pt idx="12">
                  <c:v>7.9365079365079361E-3</c:v>
                </c:pt>
              </c:numCache>
            </c:numRef>
          </c:val>
          <c:extLst>
            <c:ext xmlns:c16="http://schemas.microsoft.com/office/drawing/2014/chart" uri="{C3380CC4-5D6E-409C-BE32-E72D297353CC}">
              <c16:uniqueId val="{00000000-F65B-463C-8B20-39F9CE74B401}"/>
            </c:ext>
          </c:extLst>
        </c:ser>
        <c:ser>
          <c:idx val="1"/>
          <c:order val="1"/>
          <c:tx>
            <c:strRef>
              <c:f>'Clean Data'!$K$22</c:f>
              <c:strCache>
                <c:ptCount val="1"/>
                <c:pt idx="0">
                  <c:v>Has purchased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Data'!$K$23:$K$35</c:f>
              <c:numCache>
                <c:formatCode>0%</c:formatCode>
                <c:ptCount val="13"/>
                <c:pt idx="0">
                  <c:v>0.55555555555555558</c:v>
                </c:pt>
                <c:pt idx="1">
                  <c:v>0.51587301587301593</c:v>
                </c:pt>
                <c:pt idx="2">
                  <c:v>0.34126984126984128</c:v>
                </c:pt>
                <c:pt idx="3">
                  <c:v>0.3611111111111111</c:v>
                </c:pt>
                <c:pt idx="4">
                  <c:v>0.32936507936507936</c:v>
                </c:pt>
                <c:pt idx="5">
                  <c:v>0.28968253968253971</c:v>
                </c:pt>
                <c:pt idx="6">
                  <c:v>0.15873015873015872</c:v>
                </c:pt>
                <c:pt idx="7">
                  <c:v>0.13492063492063491</c:v>
                </c:pt>
                <c:pt idx="8">
                  <c:v>0.15079365079365079</c:v>
                </c:pt>
                <c:pt idx="9">
                  <c:v>8.3333333333333329E-2</c:v>
                </c:pt>
                <c:pt idx="10">
                  <c:v>4.3650793650793648E-2</c:v>
                </c:pt>
                <c:pt idx="11">
                  <c:v>5.5555555555555552E-2</c:v>
                </c:pt>
                <c:pt idx="12">
                  <c:v>0</c:v>
                </c:pt>
              </c:numCache>
            </c:numRef>
          </c:val>
          <c:extLst>
            <c:ext xmlns:c16="http://schemas.microsoft.com/office/drawing/2014/chart" uri="{C3380CC4-5D6E-409C-BE32-E72D297353CC}">
              <c16:uniqueId val="{00000001-F65B-463C-8B20-39F9CE74B401}"/>
            </c:ext>
          </c:extLst>
        </c:ser>
        <c:ser>
          <c:idx val="2"/>
          <c:order val="2"/>
          <c:tx>
            <c:strRef>
              <c:f>'Clean Data'!$L$22</c:f>
              <c:strCache>
                <c:ptCount val="1"/>
                <c:pt idx="0">
                  <c:v>P12M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Data'!$G$23:$G$35</c:f>
              <c:strCache>
                <c:ptCount val="13"/>
                <c:pt idx="0">
                  <c:v>Jack Daniel’s Tennessee Whiskey</c:v>
                </c:pt>
                <c:pt idx="1">
                  <c:v>Jim Beam</c:v>
                </c:pt>
                <c:pt idx="2">
                  <c:v>Johnnie Walker Black Label</c:v>
                </c:pt>
                <c:pt idx="3">
                  <c:v>Jameson</c:v>
                </c:pt>
                <c:pt idx="4">
                  <c:v>Hennessy</c:v>
                </c:pt>
                <c:pt idx="5">
                  <c:v>Maker’s Mark</c:v>
                </c:pt>
                <c:pt idx="6">
                  <c:v>Knob Creek</c:v>
                </c:pt>
                <c:pt idx="7">
                  <c:v>Dewar’s</c:v>
                </c:pt>
                <c:pt idx="8">
                  <c:v>Bulleit Bourbon</c:v>
                </c:pt>
                <c:pt idx="9">
                  <c:v>Glenmorangie</c:v>
                </c:pt>
                <c:pt idx="10">
                  <c:v>Basil Hayden's</c:v>
                </c:pt>
                <c:pt idx="11">
                  <c:v>Lagavulin 16 Yr.</c:v>
                </c:pt>
                <c:pt idx="12">
                  <c:v>Jackfree’s</c:v>
                </c:pt>
              </c:strCache>
            </c:strRef>
          </c:cat>
          <c:val>
            <c:numRef>
              <c:f>'Clean Data'!$L$23:$L$35</c:f>
              <c:numCache>
                <c:formatCode>0%</c:formatCode>
                <c:ptCount val="13"/>
                <c:pt idx="0">
                  <c:v>0.45634920634920634</c:v>
                </c:pt>
                <c:pt idx="1">
                  <c:v>0.33730158730158732</c:v>
                </c:pt>
                <c:pt idx="2">
                  <c:v>0.21428571428571427</c:v>
                </c:pt>
                <c:pt idx="3">
                  <c:v>0.22222222222222221</c:v>
                </c:pt>
                <c:pt idx="4">
                  <c:v>0.24206349206349206</c:v>
                </c:pt>
                <c:pt idx="5">
                  <c:v>0.19047619047619047</c:v>
                </c:pt>
                <c:pt idx="6">
                  <c:v>8.3333333333333329E-2</c:v>
                </c:pt>
                <c:pt idx="7">
                  <c:v>7.1428571428571425E-2</c:v>
                </c:pt>
                <c:pt idx="8">
                  <c:v>0.10714285714285714</c:v>
                </c:pt>
                <c:pt idx="9">
                  <c:v>5.5555555555555552E-2</c:v>
                </c:pt>
                <c:pt idx="10">
                  <c:v>3.968253968253968E-2</c:v>
                </c:pt>
                <c:pt idx="11">
                  <c:v>4.3650793650793648E-2</c:v>
                </c:pt>
                <c:pt idx="12">
                  <c:v>0</c:v>
                </c:pt>
              </c:numCache>
            </c:numRef>
          </c:val>
          <c:extLst>
            <c:ext xmlns:c16="http://schemas.microsoft.com/office/drawing/2014/chart" uri="{C3380CC4-5D6E-409C-BE32-E72D297353CC}">
              <c16:uniqueId val="{00000002-F65B-463C-8B20-39F9CE74B401}"/>
            </c:ext>
          </c:extLst>
        </c:ser>
        <c:dLbls>
          <c:dLblPos val="outEnd"/>
          <c:showLegendKey val="0"/>
          <c:showVal val="1"/>
          <c:showCatName val="0"/>
          <c:showSerName val="0"/>
          <c:showPercent val="0"/>
          <c:showBubbleSize val="0"/>
        </c:dLbls>
        <c:gapWidth val="143"/>
        <c:overlap val="-43"/>
        <c:axId val="786301168"/>
        <c:axId val="786307072"/>
      </c:barChart>
      <c:catAx>
        <c:axId val="786301168"/>
        <c:scaling>
          <c:orientation val="minMax"/>
        </c:scaling>
        <c:delete val="1"/>
        <c:axPos val="b"/>
        <c:numFmt formatCode="General" sourceLinked="1"/>
        <c:majorTickMark val="out"/>
        <c:minorTickMark val="none"/>
        <c:tickLblPos val="nextTo"/>
        <c:crossAx val="786307072"/>
        <c:crosses val="autoZero"/>
        <c:auto val="1"/>
        <c:lblAlgn val="ctr"/>
        <c:lblOffset val="100"/>
        <c:noMultiLvlLbl val="0"/>
      </c:catAx>
      <c:valAx>
        <c:axId val="7863070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63011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54900970599227E-2"/>
          <c:y val="1.3932138337727742E-2"/>
          <c:w val="0.96311906701724503"/>
          <c:h val="0.85678074215421396"/>
        </c:manualLayout>
      </c:layout>
      <c:barChart>
        <c:barDir val="col"/>
        <c:grouping val="clustered"/>
        <c:varyColors val="0"/>
        <c:ser>
          <c:idx val="0"/>
          <c:order val="0"/>
          <c:tx>
            <c:strRef>
              <c:f>'Clean Data'!$H$61</c:f>
              <c:strCache>
                <c:ptCount val="1"/>
                <c:pt idx="0">
                  <c:v>Awareness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Data'!$H$62:$H$66</c:f>
              <c:numCache>
                <c:formatCode>0%</c:formatCode>
                <c:ptCount val="5"/>
                <c:pt idx="0">
                  <c:v>0.6785714285714286</c:v>
                </c:pt>
                <c:pt idx="1">
                  <c:v>0.67063492063492058</c:v>
                </c:pt>
                <c:pt idx="2">
                  <c:v>0.58333333333333337</c:v>
                </c:pt>
                <c:pt idx="3">
                  <c:v>0.57539682539682535</c:v>
                </c:pt>
                <c:pt idx="4">
                  <c:v>0.55158730158730163</c:v>
                </c:pt>
              </c:numCache>
            </c:numRef>
          </c:val>
          <c:extLst>
            <c:ext xmlns:c16="http://schemas.microsoft.com/office/drawing/2014/chart" uri="{C3380CC4-5D6E-409C-BE32-E72D297353CC}">
              <c16:uniqueId val="{00000000-3253-45D0-873F-AD03057BA760}"/>
            </c:ext>
          </c:extLst>
        </c:ser>
        <c:ser>
          <c:idx val="1"/>
          <c:order val="1"/>
          <c:tx>
            <c:strRef>
              <c:f>'Clean Data'!$I$61</c:f>
              <c:strCache>
                <c:ptCount val="1"/>
                <c:pt idx="0">
                  <c:v>Familiarity</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Data'!$I$62:$I$66</c:f>
              <c:numCache>
                <c:formatCode>0%</c:formatCode>
                <c:ptCount val="5"/>
                <c:pt idx="0">
                  <c:v>0.62301587301587302</c:v>
                </c:pt>
                <c:pt idx="1">
                  <c:v>0.57936507936507942</c:v>
                </c:pt>
                <c:pt idx="2">
                  <c:v>0.42063492063492064</c:v>
                </c:pt>
                <c:pt idx="3">
                  <c:v>0.42460317460317459</c:v>
                </c:pt>
                <c:pt idx="4">
                  <c:v>0.42857142857142855</c:v>
                </c:pt>
              </c:numCache>
            </c:numRef>
          </c:val>
          <c:extLst>
            <c:ext xmlns:c16="http://schemas.microsoft.com/office/drawing/2014/chart" uri="{C3380CC4-5D6E-409C-BE32-E72D297353CC}">
              <c16:uniqueId val="{00000001-3253-45D0-873F-AD03057BA760}"/>
            </c:ext>
          </c:extLst>
        </c:ser>
        <c:ser>
          <c:idx val="2"/>
          <c:order val="2"/>
          <c:tx>
            <c:strRef>
              <c:f>'Clean Data'!$J$61</c:f>
              <c:strCache>
                <c:ptCount val="1"/>
                <c:pt idx="0">
                  <c:v>Consideration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Data'!$J$62:$J$66</c:f>
              <c:numCache>
                <c:formatCode>0%</c:formatCode>
                <c:ptCount val="5"/>
                <c:pt idx="0">
                  <c:v>0.55158730158730163</c:v>
                </c:pt>
                <c:pt idx="1">
                  <c:v>0.44841269841269843</c:v>
                </c:pt>
                <c:pt idx="2">
                  <c:v>0.30952380952380953</c:v>
                </c:pt>
                <c:pt idx="3">
                  <c:v>0.32936507936507936</c:v>
                </c:pt>
                <c:pt idx="4">
                  <c:v>0.31746031746031744</c:v>
                </c:pt>
              </c:numCache>
            </c:numRef>
          </c:val>
          <c:extLst>
            <c:ext xmlns:c16="http://schemas.microsoft.com/office/drawing/2014/chart" uri="{C3380CC4-5D6E-409C-BE32-E72D297353CC}">
              <c16:uniqueId val="{00000002-3253-45D0-873F-AD03057BA760}"/>
            </c:ext>
          </c:extLst>
        </c:ser>
        <c:ser>
          <c:idx val="3"/>
          <c:order val="3"/>
          <c:tx>
            <c:strRef>
              <c:f>'Clean Data'!$K$61</c:f>
              <c:strCache>
                <c:ptCount val="1"/>
                <c:pt idx="0">
                  <c:v>Purchase History</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Data'!$K$62:$K$66</c:f>
              <c:numCache>
                <c:formatCode>0%</c:formatCode>
                <c:ptCount val="5"/>
                <c:pt idx="0">
                  <c:v>0.55555555555555558</c:v>
                </c:pt>
                <c:pt idx="1">
                  <c:v>0.51587301587301593</c:v>
                </c:pt>
                <c:pt idx="2">
                  <c:v>0.32936507936507936</c:v>
                </c:pt>
                <c:pt idx="3">
                  <c:v>0.34126984126984128</c:v>
                </c:pt>
                <c:pt idx="4">
                  <c:v>0.3611111111111111</c:v>
                </c:pt>
              </c:numCache>
            </c:numRef>
          </c:val>
          <c:extLst>
            <c:ext xmlns:c16="http://schemas.microsoft.com/office/drawing/2014/chart" uri="{C3380CC4-5D6E-409C-BE32-E72D297353CC}">
              <c16:uniqueId val="{00000003-3253-45D0-873F-AD03057BA760}"/>
            </c:ext>
          </c:extLst>
        </c:ser>
        <c:ser>
          <c:idx val="4"/>
          <c:order val="4"/>
          <c:tx>
            <c:strRef>
              <c:f>'Clean Data'!$L$61</c:f>
              <c:strCache>
                <c:ptCount val="1"/>
                <c:pt idx="0">
                  <c:v>P12M</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'Clean Data'!$G$62:$G$66</c:f>
              <c:strCache>
                <c:ptCount val="5"/>
                <c:pt idx="0">
                  <c:v>Jack Daniel’s Tennessee Whiskey</c:v>
                </c:pt>
                <c:pt idx="1">
                  <c:v>Jim Beam</c:v>
                </c:pt>
                <c:pt idx="2">
                  <c:v>Hennessy</c:v>
                </c:pt>
                <c:pt idx="3">
                  <c:v>Johnnie Walker Black Label</c:v>
                </c:pt>
                <c:pt idx="4">
                  <c:v>Jameson</c:v>
                </c:pt>
              </c:strCache>
            </c:strRef>
          </c:cat>
          <c:val>
            <c:numRef>
              <c:f>'Clean Data'!$L$62:$L$66</c:f>
              <c:numCache>
                <c:formatCode>0%</c:formatCode>
                <c:ptCount val="5"/>
                <c:pt idx="0">
                  <c:v>0.45634920634920634</c:v>
                </c:pt>
                <c:pt idx="1">
                  <c:v>0.33730158730158732</c:v>
                </c:pt>
                <c:pt idx="2">
                  <c:v>0.24206349206349206</c:v>
                </c:pt>
                <c:pt idx="3">
                  <c:v>0.21428571428571427</c:v>
                </c:pt>
                <c:pt idx="4">
                  <c:v>0.22222222222222221</c:v>
                </c:pt>
              </c:numCache>
            </c:numRef>
          </c:val>
          <c:extLst>
            <c:ext xmlns:c16="http://schemas.microsoft.com/office/drawing/2014/chart" uri="{C3380CC4-5D6E-409C-BE32-E72D297353CC}">
              <c16:uniqueId val="{00000004-3253-45D0-873F-AD03057BA760}"/>
            </c:ext>
          </c:extLst>
        </c:ser>
        <c:dLbls>
          <c:dLblPos val="outEnd"/>
          <c:showLegendKey val="0"/>
          <c:showVal val="1"/>
          <c:showCatName val="0"/>
          <c:showSerName val="0"/>
          <c:showPercent val="0"/>
          <c:showBubbleSize val="0"/>
        </c:dLbls>
        <c:gapWidth val="219"/>
        <c:overlap val="-27"/>
        <c:axId val="1260922600"/>
        <c:axId val="1260922272"/>
      </c:barChart>
      <c:catAx>
        <c:axId val="1260922600"/>
        <c:scaling>
          <c:orientation val="minMax"/>
        </c:scaling>
        <c:delete val="1"/>
        <c:axPos val="b"/>
        <c:numFmt formatCode="General" sourceLinked="1"/>
        <c:majorTickMark val="none"/>
        <c:minorTickMark val="none"/>
        <c:tickLblPos val="nextTo"/>
        <c:crossAx val="1260922272"/>
        <c:crosses val="autoZero"/>
        <c:auto val="1"/>
        <c:lblAlgn val="ctr"/>
        <c:lblOffset val="100"/>
        <c:noMultiLvlLbl val="0"/>
      </c:catAx>
      <c:valAx>
        <c:axId val="12609222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609226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65000"/>
                  </a:schemeClr>
                </a:solidFill>
                <a:latin typeface="+mn-lt"/>
                <a:ea typeface="+mn-ea"/>
                <a:cs typeface="+mn-cs"/>
              </a:defRPr>
            </a:pPr>
            <a:r>
              <a:rPr lang="en-US">
                <a:solidFill>
                  <a:schemeClr val="bg1">
                    <a:lumMod val="65000"/>
                  </a:schemeClr>
                </a:solidFill>
              </a:rPr>
              <a:t>Millenial</a:t>
            </a:r>
            <a:r>
              <a:rPr lang="en-US" baseline="0">
                <a:solidFill>
                  <a:schemeClr val="bg1">
                    <a:lumMod val="65000"/>
                  </a:schemeClr>
                </a:solidFill>
              </a:rPr>
              <a:t> Consumer Perception</a:t>
            </a:r>
            <a:r>
              <a:rPr lang="en-US">
                <a:solidFill>
                  <a:schemeClr val="bg1">
                    <a:lumMod val="65000"/>
                  </a:schemeClr>
                </a:solidFill>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6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2285A4"/>
              </a:solidFill>
              <a:ln>
                <a:noFill/>
              </a:ln>
              <a:effectLst/>
            </c:spPr>
            <c:extLst>
              <c:ext xmlns:c16="http://schemas.microsoft.com/office/drawing/2014/chart" uri="{C3380CC4-5D6E-409C-BE32-E72D297353CC}">
                <c16:uniqueId val="{00000001-7549-48D4-A8BE-806835FABCD9}"/>
              </c:ext>
            </c:extLst>
          </c:dPt>
          <c:dPt>
            <c:idx val="1"/>
            <c:invertIfNegative val="0"/>
            <c:bubble3D val="0"/>
            <c:spPr>
              <a:solidFill>
                <a:schemeClr val="accent4">
                  <a:lumMod val="75000"/>
                </a:schemeClr>
              </a:solidFill>
              <a:ln>
                <a:noFill/>
              </a:ln>
              <a:effectLst/>
            </c:spPr>
            <c:extLst>
              <c:ext xmlns:c16="http://schemas.microsoft.com/office/drawing/2014/chart" uri="{C3380CC4-5D6E-409C-BE32-E72D297353CC}">
                <c16:uniqueId val="{00000003-7549-48D4-A8BE-806835FABCD9}"/>
              </c:ext>
            </c:extLst>
          </c:dPt>
          <c:dPt>
            <c:idx val="2"/>
            <c:invertIfNegative val="0"/>
            <c:bubble3D val="0"/>
            <c:spPr>
              <a:solidFill>
                <a:schemeClr val="accent6">
                  <a:lumMod val="75000"/>
                </a:schemeClr>
              </a:solidFill>
              <a:ln>
                <a:noFill/>
              </a:ln>
              <a:effectLst/>
            </c:spPr>
            <c:extLst>
              <c:ext xmlns:c16="http://schemas.microsoft.com/office/drawing/2014/chart" uri="{C3380CC4-5D6E-409C-BE32-E72D297353CC}">
                <c16:uniqueId val="{00000005-7549-48D4-A8BE-806835FABCD9}"/>
              </c:ext>
            </c:extLst>
          </c:dPt>
          <c:dPt>
            <c:idx val="3"/>
            <c:invertIfNegative val="0"/>
            <c:bubble3D val="0"/>
            <c:spPr>
              <a:solidFill>
                <a:srgbClr val="AB5F7B"/>
              </a:solidFill>
              <a:ln>
                <a:noFill/>
              </a:ln>
              <a:effectLst/>
            </c:spPr>
            <c:extLst>
              <c:ext xmlns:c16="http://schemas.microsoft.com/office/drawing/2014/chart" uri="{C3380CC4-5D6E-409C-BE32-E72D297353CC}">
                <c16:uniqueId val="{00000007-7549-48D4-A8BE-806835FABCD9}"/>
              </c:ext>
            </c:extLst>
          </c:dPt>
          <c:dPt>
            <c:idx val="4"/>
            <c:invertIfNegative val="0"/>
            <c:bubble3D val="0"/>
            <c:spPr>
              <a:solidFill>
                <a:srgbClr val="155F6C"/>
              </a:solidFill>
              <a:ln>
                <a:noFill/>
              </a:ln>
              <a:effectLst/>
            </c:spPr>
            <c:extLst>
              <c:ext xmlns:c16="http://schemas.microsoft.com/office/drawing/2014/chart" uri="{C3380CC4-5D6E-409C-BE32-E72D297353CC}">
                <c16:uniqueId val="{00000009-7549-48D4-A8BE-806835FABCD9}"/>
              </c:ext>
            </c:extLst>
          </c:dPt>
          <c:dLbls>
            <c:dLbl>
              <c:idx val="0"/>
              <c:tx>
                <c:rich>
                  <a:bodyPr/>
                  <a:lstStyle/>
                  <a:p>
                    <a:r>
                      <a:rPr lang="en-US"/>
                      <a:t>24%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549-48D4-A8BE-806835FABCD9}"/>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'Market Positioning'!$BS$3:$BX$3</c:f>
              <c:strCache>
                <c:ptCount val="6"/>
                <c:pt idx="0">
                  <c:v>Shared Product Online</c:v>
                </c:pt>
                <c:pt idx="1">
                  <c:v>Shy &amp; Reserved</c:v>
                </c:pt>
                <c:pt idx="2">
                  <c:v>Consider Premium</c:v>
                </c:pt>
                <c:pt idx="3">
                  <c:v>Trendy &amp; Hip</c:v>
                </c:pt>
                <c:pt idx="4">
                  <c:v>Worth Cost</c:v>
                </c:pt>
                <c:pt idx="5">
                  <c:v>Flavorful</c:v>
                </c:pt>
              </c:strCache>
            </c:strRef>
          </c:cat>
          <c:val>
            <c:numRef>
              <c:f>'Market Positioning'!$BS$4:$BX$4</c:f>
              <c:numCache>
                <c:formatCode>0%</c:formatCode>
                <c:ptCount val="6"/>
                <c:pt idx="0">
                  <c:v>0.23</c:v>
                </c:pt>
                <c:pt idx="1">
                  <c:v>0.6</c:v>
                </c:pt>
                <c:pt idx="2">
                  <c:v>0.76</c:v>
                </c:pt>
                <c:pt idx="3">
                  <c:v>0.67010309278350511</c:v>
                </c:pt>
                <c:pt idx="4">
                  <c:v>0.75</c:v>
                </c:pt>
                <c:pt idx="5">
                  <c:v>0.83471074380165289</c:v>
                </c:pt>
              </c:numCache>
            </c:numRef>
          </c:val>
          <c:extLst>
            <c:ext xmlns:c16="http://schemas.microsoft.com/office/drawing/2014/chart" uri="{C3380CC4-5D6E-409C-BE32-E72D297353CC}">
              <c16:uniqueId val="{0000000A-7549-48D4-A8BE-806835FABCD9}"/>
            </c:ext>
          </c:extLst>
        </c:ser>
        <c:dLbls>
          <c:dLblPos val="outEnd"/>
          <c:showLegendKey val="0"/>
          <c:showVal val="1"/>
          <c:showCatName val="0"/>
          <c:showSerName val="0"/>
          <c:showPercent val="0"/>
          <c:showBubbleSize val="0"/>
        </c:dLbls>
        <c:gapWidth val="0"/>
        <c:axId val="986074664"/>
        <c:axId val="986075648"/>
      </c:barChart>
      <c:catAx>
        <c:axId val="986074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86075648"/>
        <c:crosses val="autoZero"/>
        <c:auto val="1"/>
        <c:lblAlgn val="ctr"/>
        <c:lblOffset val="100"/>
        <c:noMultiLvlLbl val="0"/>
      </c:catAx>
      <c:valAx>
        <c:axId val="986075648"/>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986074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Demographic!$I$3:$I$39</cx:f>
        <cx:lvl ptCount="37">
          <cx:pt idx="0">Alabama</cx:pt>
          <cx:pt idx="1">Arkansas</cx:pt>
          <cx:pt idx="2">Arizona</cx:pt>
          <cx:pt idx="3">California</cx:pt>
          <cx:pt idx="4">Colorado</cx:pt>
          <cx:pt idx="5">Connecticut</cx:pt>
          <cx:pt idx="6">District of Columbia</cx:pt>
          <cx:pt idx="7">Florida</cx:pt>
          <cx:pt idx="8">Georgia</cx:pt>
          <cx:pt idx="9">Hawaii</cx:pt>
          <cx:pt idx="10">Iowa</cx:pt>
          <cx:pt idx="11">Idaho</cx:pt>
          <cx:pt idx="12">Illinois</cx:pt>
          <cx:pt idx="13">Indiana</cx:pt>
          <cx:pt idx="14">Kansas</cx:pt>
          <cx:pt idx="15">Kentucky</cx:pt>
          <cx:pt idx="16">Louisiana</cx:pt>
          <cx:pt idx="17">Massachusetts</cx:pt>
          <cx:pt idx="18">Maryland</cx:pt>
          <cx:pt idx="19">Michigan</cx:pt>
          <cx:pt idx="20">Minnesota</cx:pt>
          <cx:pt idx="21">Missouri</cx:pt>
          <cx:pt idx="22">Mississippi</cx:pt>
          <cx:pt idx="23">North Carolina</cx:pt>
          <cx:pt idx="24">New Jersey</cx:pt>
          <cx:pt idx="25">Nevada</cx:pt>
          <cx:pt idx="26">New York</cx:pt>
          <cx:pt idx="27">Ohio</cx:pt>
          <cx:pt idx="28">Oklahoma</cx:pt>
          <cx:pt idx="29">Oregon</cx:pt>
          <cx:pt idx="30">Pennsylvania</cx:pt>
          <cx:pt idx="31">Tennessee</cx:pt>
          <cx:pt idx="32">Texas</cx:pt>
          <cx:pt idx="33">Virginia</cx:pt>
          <cx:pt idx="34">Washington</cx:pt>
          <cx:pt idx="35">Wisconsin</cx:pt>
          <cx:pt idx="36">West Virginia</cx:pt>
        </cx:lvl>
      </cx:strDim>
      <cx:numDim type="colorVal">
        <cx:f>Demographic!$J$3:$J$39</cx:f>
        <cx:lvl ptCount="37" formatCode="General">
          <cx:pt idx="0">3</cx:pt>
          <cx:pt idx="1">1</cx:pt>
          <cx:pt idx="2">6</cx:pt>
          <cx:pt idx="3">21</cx:pt>
          <cx:pt idx="4">4</cx:pt>
          <cx:pt idx="5">2</cx:pt>
          <cx:pt idx="6">1</cx:pt>
          <cx:pt idx="7">15</cx:pt>
          <cx:pt idx="8">18</cx:pt>
          <cx:pt idx="9">2</cx:pt>
          <cx:pt idx="10">1</cx:pt>
          <cx:pt idx="11">2</cx:pt>
          <cx:pt idx="12">8</cx:pt>
          <cx:pt idx="13">8</cx:pt>
          <cx:pt idx="14">3</cx:pt>
          <cx:pt idx="15">3</cx:pt>
          <cx:pt idx="16">6</cx:pt>
          <cx:pt idx="17">3</cx:pt>
          <cx:pt idx="18">2</cx:pt>
          <cx:pt idx="19">15</cx:pt>
          <cx:pt idx="20">2</cx:pt>
          <cx:pt idx="21">1</cx:pt>
          <cx:pt idx="22">1</cx:pt>
          <cx:pt idx="23">9</cx:pt>
          <cx:pt idx="24">8</cx:pt>
          <cx:pt idx="25">5</cx:pt>
          <cx:pt idx="26">34</cx:pt>
          <cx:pt idx="27">4</cx:pt>
          <cx:pt idx="28">3</cx:pt>
          <cx:pt idx="29">1</cx:pt>
          <cx:pt idx="30">13</cx:pt>
          <cx:pt idx="31">3</cx:pt>
          <cx:pt idx="32">12</cx:pt>
          <cx:pt idx="33">11</cx:pt>
          <cx:pt idx="34">4</cx:pt>
          <cx:pt idx="35">6</cx:pt>
          <cx:pt idx="36">2</cx:pt>
        </cx:lvl>
      </cx:numDim>
    </cx:data>
  </cx:chartData>
  <cx:chart>
    <cx:plotArea>
      <cx:plotAreaRegion>
        <cx:series layoutId="regionMap" uniqueId="{C12537E3-9221-47ED-BF1B-43F51006A172}">
          <cx:dataId val="0"/>
          <cx:layoutPr>
            <cx:geography cultureLanguage="en-US" cultureRegion="US" attribution="Powered by Bing">
              <cx:geoCache provider="{E9337A44-BEBE-4D9F-B70C-5C5E7DAFC167}">
                <cx:binary>1H1pc526Eu1fSeXzw0dCQkK37rlVR8Ae8JA4ccYv1I7tgEDMYvz1rze2Y2cf58b3Hder8q6EMEjQ
aKlb3asl8u/L8V+X+nrXvBpzXbT/uhz/fJ0YU/3rjz/ay+Q637VHubpsyrb8bo4uy/yP8vt3dXn9
x1WzG1QR/2EjTP+4THaNuR5f/+ffcLf4ujwpL3dGlcV5d91M767bTpv2v1x79NKr3VWuCl+1plGX
Bv/5+i+9+7bLd69fXRdGmeliqq7/fP1Todev/ji81d8e+0qDZKa7grrEPuKMUZshgZYfef1Kl0V8
e9ly2ZFLESE2ssXN7+7ZZ7sc6j9BoEWc3dVVc9228ELLvw8q/iQ9nD95/eqy7Aqzb7QY2u/P1x8K
Za6vXr03O3Pdvn6l2tK7KeCV+1f48H555z9+bvb//PvgBLTCwZkHyBw22e8u/Q0Yb6fV97Ip1HNi
w49shzIm8C02+GdsMBZHDHObC0Qfw+ZpMj0Oz8O6Bwh5f71IhP5qsl3R7qADPZvu0CNXCBcR7Nw0
v/szPsI+okRgx3HcG91y7p59qztPkOhxdO7f5QCbv969SGxWumzU1TOqju0eOcJxsE3Ez5i4gInL
CbVd8sPe3fSHG0yeIMnjkPyoeIDI6mXas78aNZfFMyJC6JEtiG27+NZW8Z+BwRgfwUDkCOawBRkw
dg+BeYJAjwPzo+IBMH99fZGq4pWgK7ur8q51nsEFcI/AijkOovaNSkDLP3QBMHKOHMpdwsA3eAjJ
U0R5HJP7mgegeG9eKChFcX1p1GVn7pron+NC8ZHDHewQ4jyKCwfXjbigUPbBuOKVT5LmV9A8qHyI
zsWLROfOf35Vfn8FPa/Lvz2rlwbqgyjn3Ln1kA8MG+dHCDPbdfmtl3CA1v8q3eOwPX6XA/x870Xi
t74um/hZIbOPGAXNcfnjkLnkiFJKOEW3jtuB4XuCQI+j9KPiATDrv14kMJvdsFPq+SzeEs8gl7O7
dj8ciRwYiWxOBSP07qk3btvvJXkckLt6B3hsti8Sj2057O7a5RnGH/sIccocTukPV/mhXyDI0X5g
YhjdXmd3z77B5HfSPI7ITa0DPLYvUz+2V7vkGR01So+IKxC3KX403sSYHjFHEA6e3AEUvxPkF1jc
VDsEw3+ZyqG1Kkr1jPE/RUcYsKDgOj+KhyuOMHUZcdzbkR9i0Yf+8/YJEv0CmB81D7F5mdHmMTRL
d5lNd+3zz40X4fuRgtguveXOQCMeGi/XObJdDppC2Q12BwPKUyR6HJv7mgfYHH95mXpTXKndszIB
4ggYTQGs5U3LC1CLn6BhAA12ERO3cc8BNNvfC/Q4Mj8qHgCzPXuRwBw/N53pAjVGwSUGtVh+B96X
cGH4QQAMuTVnEOg8NGe/l+dxWO7qHaBy/P5FonJSdqp9ZoVBR8LFCLkOxCEPNUVgIKCxC6TarSod
aMqTZHkclAdVD3A5eZm+2OmubXeXSddeG/OcPoB9BBkY4jgMwvqH2HCgMxEYMGBvfjgHD7XlyfI8
js9B9QOMTl8qRs2kd8XVnV15BjcAyJm9H+AcjDGcHXGEgZAWt2w0aNbP6Pxekl8Bc1fzEBP/Rdqz
i+vxWXNm+Igy4lIXg0Hb/w4HGXFEINsMY9AtNQM5tYfA/Facx1G5rXYAycXnFwnJqbpMVLwr7lrm
n6sJRJYup1xw9/HIErxlThC4bHvHbf87CPWfItHjwNzXPMDmdPtCsQH6vC3N7hnBYUeECgyp5Fs2
8lBl6BEWkM6E5NrdQ28ImFP1BFl+BcuPqoe4vExn+e11UbST7nfPOkMDGABXwASNW2D+Zs2A+3eJ
6+496hu9ObBmT5XqcZB+rn2A09sX6gKoti27Rt315H9u2wiELYzDFAx6O+IcMAH7WRqcQ3LTgckc
+9/fbNvvJXocn9Mf73KAzenLzHLu32f/p6qeEx7IYtrA+f/gyA48NSDRYEaADZTmbXb6EXieINSv
EfpR+RCklxl/npWNSV55u6YEuvMZRyECqRcC3LIDfsDyO0xzAtnpOhRzIAiW38Fg9HS5HofqsP4B
Wmfei3QXzq6HV+F1015Pz2fw9rQ0AXLNIY8bPA5ZAlA3mLR6A6Q4YA2eJtMvUHrwPocIhS8UoX73
nDPTCAQ4DqPg0N1OQDvw5jBmYPBA1WD22qJHcP1hAHR2/Tt5foXMTb1DVD6+UFSGV1/KJrtrm3/u
JlD7CNgAm2D30LA5RzD8IOo6t/pyQHvu1eV3ovwKkruah6B8eZGgvEnUc2Y70RGFubMQ+tzS0UDR
PCTYYCYneNXgtdl3duyuM9xEP7+T5nFMbmod4PFm8zLxyDTkn591tQA4AS6BnNltZuZv7A1k3dB+
Zi0HqmD5HWDyBIl+gcuPmofYHL9MbJrruHxOBoeA+XIZZJtv85kHbjS20RHMQ8eYHIwnb34ryC8A
ua13CMe7FwnHBdADsDzl+vquv/7zAQUcZpcCiUnZbVwJsf9P9mtP6xBY4HG38ubAYX6SSI9j86Dq
ATwXL5O9+ahgAuCzMjf7+QHA/yNXPD65ibtHTHBmU/uep37ohj1FosfBua95gM3Hv16k6nzatQks
gjPPas04jP2YcIJv0TngbG6sGeQRYIHHncbejPpPk+ZxZB7WPcDm0wvFRrWXZdGq5xxoIHokAoJL
WDF4N8T/ZNYEpApsiF7E4wtsPj1FpF/gc1/1EJ7ty1Sd69a8urcHN/blGUYesF3UdiCZ84vpzQiW
DYJyCXRr2w516Kli/QKmn6sfQvUyAs7/vgT1IVI/lfxfV98K8JeBDmAAxvI7iD2FgLUD4E/bv8i7
HayM/bVYjyN1UP2nN/n/tOz210tyf6xa9ndmFyzLnR+syv3vV5fXhTXYB1VviZRHNeym7bZXf77G
DNvgJP9YRr2/yU8UzN2Epb9Vud615s/XlqAQJUHOB0IhB4geiE9fvxpAKeASRjCp2oGFVmyfAqd0
P6On2DO2f74G2m7he8Dp2E9LAPbu9StIhewvEQYrtNB+TpxNmIsZxT9Wmb8t9QSBxI/muD1+VXT5
21IVpoX3AfLi9avqpuD+BWG6KjC5CFZ0YebACiLGEFy/3L2DYXxf/v/UkXF1Go/sGEfRlqQanQy0
QyfcDGM4u7MXI8XWxVSt8dTV/bHqdB3Sdiy1hERLFXbcTXAwq1K2TOntci7bl1n2etXV4f1haede
bxpns1wsoq8qotV2mOYixNotwmWP7PeariPbvt7cn76/tpzT8xRl8v6yKdtsXZHsuOG2nr3ErYeV
onHg1DrILfWlz0u80kL2UW1tZ8fJwwxlxiOsyT23TeBeHYydYWH3avbSMglmVlebRiCNvBxdFPE4
bjC1/CGxkmNtqzFgjH3vTVevOe4TetLk7cbtGurPuYPCZdNGvJCTqz/hHFE5kZFlEkF7b6vYX9qR
R8XKMq61xmNThbZGVQjPq8KDw7EiX+c2RkE7j2+4jlPpJCaReu5OdctMiNsorBhu13VVjOGy0Q4t
ZOHmrqTUnOiIO5ILR3ipnTbhsrFmbLRcdh3UVRsN71zmcetHverlvRiLLPNevmVv2YAcZtWi4VxU
rAxre3y4Wc6ZsvbHQZtNkdbRpjazdFRVhqkzSVbqeut6zNFJQC1CJWRNZy2Zxdtw2SAy+LhM+81o
5kaavIqD2WhrNffJ+1GoMSxHR4UzWincjCFTvA6dRE5D0odRpBpp1xX2u5noYJyVktTps7Ur2hOU
Dl2ocrIaOCk345vY6kUo6jmVBKd9UHSES1JGpY/avpYZmkNVJx7OFZfFLFBIKzuVZS2KoIgUDQfs
dF5V42+idE9SlxRhVPa3G7vL0Qa5vbecUmXprtwuOU1L7WYyTqM8XDaRutsrJ6ffYv0umuknPk2W
z0Cr1Jy4WtaYuVvCtlp0KzeJ1Kbg0DNF2gUiKluZMj35k9W14VCJUmYlJb6FSBsmbtoExhbfRZ0T
L1Wx9vJ5xmF1U7rK40nLpSRtr8f2SzRK1SKy6VMaQet257SL6ApDPjvAvX1ptWSCLtqMfol5J9PU
DGHN8BB2+Tz5VVW0Mq/Sys+jZpDJvjnY5IIu1X1c3rSMk+Fqharq3cG7FwOG9oh4sjZRY5VywK40
Vg1GYL9Z9hbddPJB3Kpp5FgSdYWz6biXk15sqbKumr5OVlZ+wto5krZxhTe0opF1IoTf1qOW0YSK
YI7w4GlraL2kr41kXeL4UVddsDGdoItxFvKm/6AtNq2yTiSrpKjXWaY2TTmuRjvKN60ZUDjwaA6Z
XreoZlu7KKpw5n0F/bfPtLTj0vbcqdX7Tm57w0iN5xZ1CQJETRB1BEuVJo1f986w4Sj3Gzw0IaW2
5ekCLIXZH1b5iIMpj3e5PZqwiSsT2o3QK2uMv8UTdNCyF3OgDVObXrmbrFfMbx1VSKtvnbXR4xpD
+4Vkv1HEvt1bzrkD7oOMpZeL9rt124R1nYE1mMs4D3qGY5lUfeJHDmLQJ/pC1gQ3AXz5pA/cpk7l
jUiZHjd1b/zFBi2nuCBGUgs3fq93uBuHkOw3mav7MJMZTfPZK6q23PDa8Z25ADiXvnCzS2vulR3r
NwLnMCBk5VdRKBJkJDJhJt5OU2xvO3u2tRzFQH3jzJW0MzGGadyfJRVYCBt1U5jF2FfEfStwZQdL
U9JM9hO1jwc1x3Jy4g/MPp9zK1BlNoF9SYSPdDPJxf4u9q1I0PFIWXpjl93EMl6UOzDiNarYIFxZ
6ywezi2VyyHJCkmr6lSVuPUq1VEvj1TmgUsweaQpMx/NKvabkde+kzYnls2GNYtUF1qo6cJlj6R4
8rhlNnknKklLgAO+AtKECQJbvRxGdndVo7ILkqSqvGn/KKMSMHucXE8ZwUGpcn08JCg7rlZlBwrn
xDDwjqmutVx2lw3fn7zZs9s0iBiYzSYuHW9kRshkUpWWlERerGm5JTbJj2ek8+MJd/lxN7AqKK2y
kLlxhoAVJpbFBGZmrLt0G+WjFPHeoJgoScMaeTPJRYgQWNgYetGKZvm7ou382pAyqF33vBiaTTNr
e52XxoQkbcst51oKez8WLOcmVtm+0KiW+QB2vnX5tIb16VteoDF06l5gz4DGryNRvSn0wLeK6dN+
RONmGMY57KxeDlNaw4hPIz9tp1lGxIkDN8Nb1+beHNF4XUOp47Sy+2NRC1mPQSZsH49VtGJxaSFv
wSdv0C1Sy2ECjtCa8DGkwsvNPKzbuHs3TntLTM+M6uNNV9Mkl8YQHYrW1zWowLIp3Cpdkar42NGs
DNXe7dF7Z2fZFPs9t8rTrVMUkkfIyuTNBcHALHgm19fNOLzJeTWc2FiB/TKxl9l2IdsGv0vLwZYj
73d2ksmms7SsdP9JxeVuasF5I0OTeYPVEYkmtB4pDtyJv88rgdd4IMhvJx6qqAqicfionQTLiHWp
lw2fpky3gdNFJ41V9bJKmsAVe5W2wL4kxNo0Tv0p79lFFo2ZTKx2XrvJ9M3RVdBWoB6gjHKe1KmJ
HL22EyM7IErXulKN5yjxMcfqxAzztGGErKqJfG9tdlZOs7PtIjsYe7f0DVbzx0bERsa0X5E5jcBA
1x9ZrxxP6Y/cjPlZDj4emSxZKJ1JJ02IzGd+1mboBKmyX6k4+cpLU8s5FQEB/yno50xIVeSblM+9
z0ZU7D3Gja5JvtLcGL8ctQ/fgNqPA7uqbGPPqmpna0o780wd4M2YGfttnbAPeTGF8GSe5NWbSA2t
dMx+9BEwtMw9k0U0Ig8WJrEVuKtdwLO+9fkwJHKk+YWyReZXaphX4zzijy2MSW6PvjOaz1Jo69Ig
wla9rv2mSZmMZjbJOQLvb2RXuId/lTAXGOtamq6P13E1SlP02E9ncDLEOLMgn1VQlmYd9y0oHY6P
x2obpU0udcwKqVD+dWzJ52ka8Hmf5IlX2bIb3UoyW8fH0/i1dsrk2HaarZjUADatLaXD+Ru7JcWW
DhM0r4h2bumE1KSJ5DzNZJkr7ZO3LO/Sd5nKW2kTXa26nG+JO2lvdJAJRpZK5riyGtPTkeWpjMBx
WFmOU8nJxB/sum4ldALttUWtpHHTLYyqq4L2NnzugJGVHqmfzFytVVJ86UtrpVQKQ16aBAVvsGy4
o/08QdqnVv/V7QxdiQR9HBwxg46+G5wq39DS/ZJNeQdBDD0rEkFke8rsvvMoydKAj+Vw2rHaL7re
59WEJSKuWeFZfNHucGoJkLS/6OLzjKnjhJnSA0vnyCZpbEmm5AN1iaerFm1miGWlUuVbQ3DmlZmY
JB2g+Dim1HdU+5XD3yGtjDc1gVMlI3RR/oHNUeVXc3piHA0uaVslfmWlHhnIvCnt/nyKk9TnUyHT
xnbk6IirNm7AENIh9WjJszXrI7S20Mj8ctiMEXvTp6UALe4GqXPqelYWScNrta66sZWdyLwIO2s9
lQnEJ3zykzh6Gw+lTIdYDnn/vsydK8uq1hWGF0etuyI6DWJRforH4lucdCD24HZePVtCdgCMtHny
reQjkrzvvsCiYf0NG7br6z4YIFxeubj73AgMMRR3Us8U6WqKHe5joZOpyre4BEdb5GMeVjWDmGna
h2v9mKYrCsMGhFhOFUWrpcD9Zil0f1gsNcu9a7mcPLj8/3guV82psCo1TolnCHhH8T6qIfsRF49R
DdHy/njZqB97y+FAsrvLDHzGFUx7P22iogmzGZy9Zc8wVG1jFMsmY6dWDjHDcnrZ5PtS90Xvzy17
jLXgvf3y8v1t0tK5fdj0Puuhbe5vhCwn3k4Jksup+4IPHnB/nz6L9u4iZRlExz9eoATPeR1ps53T
XgRzVX9K92Oc2rvxXdQqP2soknqJtpeTy+a+zP25ctpH9/fHB2V4HylZWOaLZmn5oNjB/bIlYDio
m+xFuj9XdFU6ezclH5WsE0R5mVuMt4WWqtpFZpUN6XlFGzIH5cDfYjceVgUGR7tvgf6437C917Uc
1tNUyyEys68WX6uv9jTK/fWb48ev0R93WcpnTZJ7ZiwhlqV+BD45SMeQVD0qsbeEwrpIs+HNsjtT
DkHFWFve2BrwDeeoDJe9+42K7YfnUN37Gozp5r7EsldYceaxdhy87OcKS/3HzoHGKC3vb39fBnIK
51VVzitkERwmeQ+bpri2WD4FXWW564ef+vuJ+7osq6mBQf32I4s/Dv9zUebwZ/n23/3J/Tca749g
EcLNxx3/ayn4eMc+x9QeFtpTmD/udf+VwT1t+OOTgwdE5M3nIH/BUv7Xi0+jMGH6BWSbf81gPvKF
oD0xeFPtlsWEBWwcvjaAGSxvY7CQGkMO7pbF5ATm7DowLYdwF2Z8CgYE5x2Luec3HcguwCc6bJhW
TYF6vGUxgeAUMFseJpA4Dsc2rFz8X1hM+HzOzyTm/jNuMGEL2UCkAtWK7AMS07EnJlip+k2j0SYx
Uex1cX1CFVdeAmGm5xjz2Vjfs4a8c1GfSuh2BgifUXhZylogyjQFM9K6Xu8Wn6qSvkHGvXB7Nwvj
ooqO+/r72OmT3qWt5BY7U6UeJFJbjSxw1cHYeVNH9xGQgMMeiBRdUuBMXeUVLGqAPfqgRJfKCc9n
OLHOK2EpryJ8147ZBy7scw0TBCWKh1NqgXPG36LAiQbj21Uscc1HGWMQssnzk2FYRQTvUlzsw0AI
LscPkTunnq3ouZje9VpcNIPjW3Nx0czJ96RhZ8xJv3WDeNOy5HRoopPRFEB9NmcZnnuvMuBqdh1D
XtU3n+ekukii8h1wpF9a3awnNAYtMh1wOvwjJcnbjmff+waEZ071WZfwFczYEDmW0MxAZZ+zyjlu
HHxiF9BOWQwyx7z5TMugUsmK5PY6itogHYozIxY2YQ2c+Vkv0s+6j9YxHmwvm1vkx8UVqdOgadyt
QtBsUVsCRQdV0mjvd4koiE1OJNdZQNh0amfWKBkDVGm2cSmVWZLXHqpBBt1XEPCkeoNo4cf2IMeE
uUGF3C0d2deIm8uogXqqByZBp5ZXDvkxRAWOl0R2K9nSU6y2lmz+itnsp7SpVlmikczGeMtqprw+
o+czB8K5IvZmf2Mgz1xwzBexrStafYonaIdKExPUo/sp7exJtuno+nGpz9sY4vF67L089RQbZplV
hbN1htof+lG2tM2BfhnOukLUksxF0NVN65OK7VmF+EPWilFGvHN9URbfWzKLQKfFplTxmeLQdeDv
2ritIzveQqxc8k+NcSHS1fFlpC0sTSMuUt7AN2fj05gAga9HjyfgI7YoTb0kT+cVNa4rMZ/eWj2+
tJtLnCnrnd1GPtYikXFXIZ8kfi1Y5DlRSGeUrRrO1QZImcFtCPiuIOvg8G0f8W3SF96iLJEQo4eS
PphrTL0Zfa94j3w8kfO8B51pkLiox/iTmvVZpgBfDA2EnPNeNbZn4/i8NoVaZVMEDj4EGGldwGtW
qziliTdF1bi19eXYRx5wkhDbFfY7YUwj43do6IwHK9vO7DIfPBeokU6L68gEicrfVTYJcDGtNYUA
LGLg0dp7xauzrU7GWOaOczZO2fdRZETCImxXNnb5Cei7RAOtRzPQBPQJAxkOfXSUPbYKnzYndIAu
wvuy8vIcsIqLpgRPOf6My9b1Tcl66Kat8Jq2+TykDEtrm8duIXsNKmaB0nkuAk4/P4kIdAdFLrho
UtlX2SbGczhn37I6XmVu7tk1tDWQCt8Rjr/TBtjvYUVndaHmcYUz/NYF3shzOShNAz6GTPIGeOJ8
W9PRgoPo2BCeBTqB68xNvxHMISgYhSuHOvpcNMm06QBCWDR4YTfEgnC2C+BKISuhIIqux8zXDOwp
AVrci5Ohls6gA4gWP/MMnst4TSTY2nXSTicuWM+M8dQbqrdFBRYob128qoHhkVWWf7PAkHmpqbd5
BYal4LnwysTTdusEVVwjaSMiK5SwVaPxu84l2kvjutvkbVp5djWkcmim3hP2Xme7qpaT4mdjCsay
bJqdXYrv9qgzz2q13yb16Ef1JMusitYltY7dFjgNE5O3WTKHTULsgNTwQiL52LZgjjIOpO40kBM1
pJBa6crWr9sukQLCyyZVBQwG2SmBhpBO7p7G0TFSEPsJRd5bFEJeY1HPnamkwGv6KM2+kzKPvMQq
ylWfOGeDBQj21Gm9Imad7IuCAyHnfkCdsyldDGkIR9anKAduvezA50V51/qCl2De8gFyO3EXxAkq
1uBdUm/M+qDHBfL7zC29gYq3mNgrSt5YOUBhRcWJXUWXGZBgMcaZn1TpVVfo92QAtDLn82CGXM48
m1dl1Yh1PVXfqgzBO7fORQ+Dr8dIAqqn3UladuwRCt1lb0vi1j6fmiz1Y2HecZ28B4bzauzGDw3T
tnSNAWPB4rc8u1p6+Sg2JksSCGJ7adh6oEMCvWFSsuLlG0XUys0HMLcFbbY1cUe5DFgOJEC82QJB
S6uNvL6tCxkJ0nupo76RvnozTmbHu+J7QvN1Ondfyhq6AZAkV8gCXcyJEV5s5+scJk0EqqfbqEW9
5wrLkRolx3Uq6uOxjdbO6KxrsPZT1G2tWE0yAmJqHvjpMCAvShFY4AjoiDqJgk45AThHME7N6Box
89GdYyUTPZ0DBwqMTVF/URAUyyqGwcjCGZjyEUNkzECX575pYHDSZ1Yr4L0KF/yLNN+hIfvUVCjE
M7A0I127QDJXCF07NEk9Nxq/msiOgU/XscfiHXy/rvf66sQZviSm1MAWOa2McD3LZjTIGxgYG5Gx
reigNpBbxQq3xSbOFfIboJwsHYORirEBrxuMz8Cti7afwVS4MZFRZ5/3XePV3Tiu5r2BZCNLJKQY
gAggSHu6P67HSNZxCvxqDy8xdBhscjLE64lyqfEZ4YCrhngp55rIZTgE5SGQv2g+6733lapKjhZe
Qwaj96zYupgn83nM5iwcS+DTiwaMrUPPgRD1FUbJSnQwUibk1DHl3n8Dt8FyqvfWsE/piFPS4gis
m0Z+UqPipMUBMLnJ2d51UZV9ytsW2Dobn00z+rz0HEHKEnpA47nWFCaFxYD+gSxUB0Mc8A0sC7KZ
NrKx2jdDH31Sab7R1KllfCY4yaAj0cJzRm78MYne2vOQ+CYFBiRBkUxxBTlVM0lIG1xD0gUSMQ6r
VjWKdqZznKDvkyDpolRySCvyj3kJrlJmgZvFspUjIgmcJRBlVZ+uDKbvoMmLDSTwzbGBjNDNpp5K
c9wMPdCOU1OAyxSwESh3Arlg11R4Ax74l6RmMErExm9bSEqCczyEDZAvwVDqTxqNPpC2+7u9cxK+
i4GPWblVZecyaiBXGLewuTlG7az9ogci0q7mKExK/SZN6eh3BL13XUg/An3bhrjI27DkK+MCy6o6
DBw8hTyH0wGFXqm0C5fDZdPtL0TA/LTArtNvA85MyJckcA0MGZuG2euUnRxnufuGsslZZftct3Ab
IZsUM88i7bGwGxcy6CvmDvYGiKdgbOkZzhO8hlkLjkyyKPEprVPspZDMW+d2sW4p8PLAFIMsBbRj
CP8NwAdnn1irlwt1Bl3OqMYCzzs24WxwHE5doOp+j2ccgyZF81a1QkKyPztOirMpMygo7NiWbMLx
CWfmpOqSzmt0VIPT3sYnwJWcWKWN1iQhLHR1x0JBSZAwOm6YZWRTFO8j55qNRfS+nQk4YKK/LMum
P0k46k/mc52ws6ommYS5EU4IT/nAkq+VG7OQRA4E173eapPqoG6gw7gt5EdMH1kYJjbAbsZtcHGY
/r4cQY4HcqgdnyWe0/dpzoYw3afRlz1gG52Cx8ec8eo4LVUHGU/+pbBmSNxAZ/Xmjn3miLWr0sYk
hNwXCRkiIpf3x/YY25AdSq5yM9khUiPPIWO036UZ9Saege8YwXOsprJDbEUMyOhEHOcD0EPg5gDp
M7rzusztk7rsreMmpRVkkApvObIHBeGUAPLaG92+8ntXW8fLpt0Xvjkcqo9EAT/ISsMDCFQUcNJm
ODbC4MAeIMWFOOuPc9RDbMjBCcgKNZywKAGmFWZoy6n5v+yd2ZKkPLalnwgzJCQBt0zuHj7EmFPc
YDkiBIhJSMDT9/L4q7r+6q5zjllf901YZGQMuDuS9l7rW9urW7f7/EyimJ/HToOMuX9WsinMmPGC
5ONrH9+yjOWDnvcHIhSD2I4fwtA+fhZaY/FOw5ous38lAb+WTtnfcCjPw+pP3xoIaVkEW+zmyrJD
R7PYsxuduG6ed1E7qvCdudfazN7NdPysHV3hwLr2PIYLefNmHWe0F3Cv7v/ku7wFnRzy0KE2G5xP
39pakQsYDZk42/bpRroB6EtUZaYO3PuwV4dwDZvnhsPNmJr1W7eE3edhiXneahQIjeYoz4VMgwXP
tgzF29/0hf8IHf3f3fp98EcA1g3wEyaB/zty1MYe3Vk/LUfTzfpAy/zeq9bNFmWBjt6WCVVN4KMt
sVufsBqn1//L32d3hEpEPoZZ/B9qQbwxusVmWI5zuH7i+3ibQhSTaASDuvmFYp/Os0oWIR9Ksv+l
Qv31fhP/4bFDehn+Rlt9zJsXocAQYAxu9DEs4N8fOop/j9W7Xo7thj7x3jDOS/y2trAYKralOwM2
ImE3/X/t64MC/B/wPYq3xUBG/L8Wv/41cuRfAN8/fugf0heiZQzsbIhR9Tgs0V8AxfuH9BUjlQYS
L+Ysxpx6vDvH36SvCAnoGKymiAFHB5zgKv4pfWEYFKbZ/VMuu2tZ/xT//nH//LcA3/2P/P2OwpsX
kADhkRBTjDHBEI7gv99R4+qtZmxncvZK8mqmsb+Wu+UPfcCL3sU/VgAND/7SyyxscU71tN4fp3GT
53gnt49/LaSPHro2ft7aiT13svs69rs7f/yLry26UiK7ggzVT9b5vzWdn3vPYxeppyDdydBiAy3r
B+pEvmyyO1cNDt557MfE62A3b7wjx2DU48u62m84fAROF/syT3P1SCcdfCoVak1v9ecHGkYrRsJ2
j3iun2bjrS86FHUhxB1zAhABWGG5N6tqPXJJ50dGjbjB6OpoVT0DxrLZtuklqflswMY5+V2Y8dit
1hWBhL6wrUS/jg2MSiw9mterZicjyzJBHQcRx19QBZfiyZbUe+0U/x7w2X9eLZvONfdw0eNP0Vfu
NeyYO+yqXTLV9ajb6PZe+f6QxkvdoHjnNmGdmApGVxRV0oOHP4t8U7597arhWI1RfIkWbM2tbLpT
ab39iJcP3EQQhLdoA05DypmnjCh5iZh9HBhPJ222EzGevfXLWgys0r/BZISXBXzTa7SLdKG0P1jb
hMncKP+xp6XI3N0hqG3T5BUQnosw4lX4sjxQBrEJtKB+1H2bNmEnIAlux36uo4ub1wctA54u3EZF
j2+/qTCzXjU91fSP3gl0iVgxnlEUXyke3clHEfIkdrwsklfPkUMP3IX2ZS/98IU7c9gENTc2Vmvu
oXbJPMf5c9yi1udKXaXx3tttV7kxaLvKDbZ1O36uOtOfid0BcfrDixtjl3JUwsmGbva8NiFP6RrS
k40qAJcUIIPCMcY2nzxBD3Opsyo6hBr20RY8LmRwyKL/7w3iP+zgBFjuvy84hnUWYUvwI8o5BPF/
X3DRvLgWxfF0diL0clv2AvqovQRwYxKy1NfZX+SJB/WrkRU56Xr+xko1Z5Ipl5CqK/P//nooofe/
+LdDBYNNmU9IiOGzGDGLpNId8f0bwuvVbTB4S1+dY6gvp7bpVMH5AJhscC9L07GTb5sOa3Ju0mgR
7x3xvefyrtVakoxxMH3p1SjSciS5abvoaWzjPa27snpHT34RqGU61rlvIV63ZA5U9Rb/HGK+wV2P
t7NdVAdxIvpQNgAKq6jM1V1zNNYD64uf6Ht5Fa3Ixj7eCvQ9W1ahp4FIADavorM7BQNfEhbeFUm+
7I/hpq526Y7DtoUnlJ1RpodH0jJxljaoQaEZqD5Ttd6YfzJBCdHI7hztuBcehCevE9vVW7WYy0Zk
eA7LMIKKZk3eNCQ4MSKujUeqKyZZN1CMyjZdBmmu3aRf6ea9u7jaXiBc5nzyPzdUsUuPpkZQjz3t
U3mQJZQYrlxUxLFFnzfQNz+VfaNTplb/RCr3sgISRZN1V0dVy05Mrifihd3Ruj9dGZjDqJZPZBJY
3DUorjHwbDbH8rZpH8s49PtzVamLUHdQpfvWdabKa6d5ztrYZKYj3+NoBhyhd3FoluVLKNYp20zT
nBRE46GL25Nn7F36BRsERjjzunnPt707s1lDuat6UFdNYJ91uOQz1SdcUn+UWw+sp9lypeY64aNb
L+u+0Bz4MtSYBQKbCklCif0Vxq5Pa9V7qZF7SkjFctqBdPO98CK56s92ao8ReuyzbKJstrw5EY4b
ZDHTN2RUACUIv73TJ+LA5DJmxuxeyr3GZcOCX6rua2Ti3nH3J/x4uX2xsnaA99ABW+aBBdni/jyy
uMvWmZbphjqtjYc4N7MYEyYZO9N9e8NjetzD8pUJ2NCK1fY6E3Fr9zHK2mUlt5bVuKQ7wY4C7Wik
qVMVs7qg5VQfCP1sx42nBqsj9bcyLMIJIBg6qxQCojlL34ciF8QXXobPUqimUPD2k6jtwmQs4+hS
8fpxIrEHcOXTyHEPtPGGriwov3NgNIcqrtJpIBLcVS2Spnz1Fq9MW7QiVzag7Ozi5gX9zp0qyXTc
x4d4Raejg4mkC4pUsFtj3g/z22zI+hKFEA88nADl7G3XDT23Zqs+eQwa4jrwVyhN7HFfioHswWkO
QPGOdEjXHY+zqcs3SHefe667xAv0YUJlmo+q7y/blA1kTQmg2aeWRXO6Nfo2qMnLSurHeanrz5To
ILViwHKQtMmU2tY8lHuTzJuFRAvlrDckzuUMxMaztT4wilogGsCxRWVTdLqR6YxTalwn/lpN7XQc
vRkGTPuMmmTONZiRLK7HKt+2Nc4jkFiV3X6wYZmOLKieFMD8xIw+ECC8d9yKvOhhZO177EEJ+9h5
xn16l37U51Z6NOV8+mx1/GlewA2TYe8Oq/ZY5u7PQz/xs6889IG9Pqp2pwdevoV3PsWqlJMn4wNq
8cgawu4AhLYGBmqaMLkS9Lg4v770EmSobD1+cAP7OdQtuwU/u532qBm6bEEOgXHyx9Ud7kVIlnyW
vzA1VuTxfTHqsnySYjoSreoksK4+LLVMP/a4oWFYDAxFxhwGl2G15ryZ+tiu8PE7wpHCcNN775w6
el0qhrk+TL55HzqQ91PEYDSMOkqUpYdmg7UVbzw4qfvKpQzEGhV7Dr28SkqnC9698DIIi8Wfw2Rf
+c04HRYfK7ID/CA32d/CEEjyjIJqmoEF2Gm59Xs/PNsJuCjbp8uwDVsymm3McXAIUNfmd0ej+dYt
CxjyxTuWdLiVEwGX61fxUxRtUzpU4OWYI31ig+WyQWTAtUFG7SArjOK93myfRGXQvIjNO7Nhm88t
QhB9X8uTiYctDbtOJqMHHZaI+K1sA3HUQwc4aQ+hHmTjWNMsVJ7KdKXptdwUS+Zd/iPD0QAr66Ld
P+vG8WJbwj/OYf1J0+wZi2r/bHXwW2A3PjZrNOaMrCwVcRUW3OE7UJWUKbwewJtVxNEpV7+auNHP
Y1ODnez7b37J1MMULM/gscxZYzO5TS2nyM/sXuINhlzQPZxatoIq9HlCZhPnSNYCg3MgIPWt8Wt1
mqG6B137MLdokh3b+rOB2FuIoP0OTWYr0GWPd+AKonoVX7faR0HWivmCVtZtDZCPgT5quQLommmU
bT6Ir3FhPNkDDRC72/q8J8PN+XK8RlHE0rly34HLUWC6WITWGJpztKXnOjIXgT2tiCw8Fo5nLPXt
5oq5NHPWRRIHBAPsNQYhHpuHxcg80JLhNLWpp+7uT7nai6eATPd1mH38yzXenLJwqA84anRmcMS+
tlQe+b77x5Hb+qB1m9iugps2lZDbLfZyUq0nOKjlczWnwAAOSI6UX7phCVIA8V1hVv/R930HiI6C
P+LR9zYc2txucEemDW2JnQ0ed8U+bdP7UMYm7+8bbH3fapdKDbnYuZ/GWEonsmxfg26XFxqVtmAD
KdxMKc70uckEiOejhC2WSvliTPS7aXFuN9QjEM7JwxKjampR0qJumX4ROFN48xlyGwLyhstRR93U
v9fKN09W8FPQSLyCgCAPVTV+mgciDjUzNmVraQ5unPfM3l/22tEa9sP6uXHLkGEr8muXVx2PbwZx
pn4bH8Et/qn9YDhKuR183KsMgPnzKuXNzg0Og538rER75k00QoakuYdFhkWY4ULXfLs/uRv4ujbU
3guOLuit5KYn/8nHtntkOwyzbvVgKMg2PPG4+xa243Qea/G8y1G/DFODE3BdGBJEy4i6c0AXFq8v
tU/nnChsFkG7xEnjCfhA1QT4rQo+zSHN48llddybp26dpsQKVReyH/X548Oi/V+9Uvh2T6IBm6rt
LE1WNbY7K4hVOP1D+MG7PS1mnFJvZSX2YTyS4zrCvTGztqkRvL/81UBOdbi/6BasKAdnsOBcHuq9
S8Yd4iZsBdxhupyh/gUsL2W3HuUOxkxFtDra0jy2k9TF4EAGh0OD2AHQ1bTbhDnuwLLLUsSpZ63D
tzYWQJdkpzpE5mmlBg7gMnz7uCs7APJP1slL4/PHeBiHJzlWXTqvfCgoX39IdEgwP6e+6CefFi5G
5T2wbSiGcPxC0d2lrlawS2AEPETIG6RWC/YdV4bLM4PLKtT0GbwDGF92oylEJVlATX4I71s/QACd
V3dPVNPm1MdOoA0dMrm6EudW0J97HexZqAdzKGV/v9P3Y+x1P0o/nm+g6BeIWrcpOm1+M+ZBg9J8
tuIl8GqVR157rrz457pQhKSm+jer+x9ocRmctDE8Eoq+wUZRroaxSdZJtZlrnACTGzTvDvBKu/EI
ppwf4pDDUsbXxWEyW5+JciGJDsCyj3yJc8Q/AmvJxS70B9lQ5VQg8IONUhhXO9g3DVtI13GQhXU5
ZsjkRYg3obbikayzXghYp5ZCJJfRc8nCCidP3B3m2ZYX/h5hZ7s5TV4CCBEeicakLXVV+H10annf
f+Z9vaal9qdkn8LgcV3fqWnz4Lk3IjqCI4ZkvdIbTCSgqt6ReHCMILuOBYwEmuKsCB5+hmT1b62t
4EjEo8g0COyALvASfBTXpai+jV00vTaGvppoOyzL2F6qzYWXAE9WjgafZlRV98CMnuD3KgIng/3B
q1Ij8deQrOtBYlTTie3EIQOigSlgmOWJy+55GdXnsu5FSq3hqRL3VRCLHSIDNoC4G3+UzRxc+LJN
yczCM2nUdjNHeNDRtXUt1H3w0UcfDtiFcHrtl7I548K+l+sePvMSbuqyGzSJlPtXHzV30YyorSv2
ZAA8A2CZZM5HLO+gq9lnVLmv7ZbYkE6nVZsbaoDmEnEX4BsfNxIgcMWb7cmHkEPCsYVpBJlJajg4
uDfR/7dX3k3DGTB3k4GpOPOR8Stp+PxXNacpqAmpqisij37BBToHb4J4YFC7550f1Idwm+OL33ip
UxE5f3wAJT8x1jyWkvj5pOieL3CgorD3j0I34qCo+9VQrCRnUTBS1FYrl96LAwRwdtNsD/NddquH
u/C1xy1qBYg38RSmaCjIyes3e556YNdl1PTYp4Q816uqzx+fjaS7Jy6RFGFGZEM/gMiI+vGCCi06
BoQ81rWvXqBP6ke+dOjQsBGkleoRV8LXsnBdvgelap6wVpqn1UeqLFjQPA60KcKKDo9j48pLSQ2h
iSUralFPtmeU+s1Zw4FIp0jNKfFh6IGoQGCOGkBwIO5/7rA0hsTT3QsEUHJE5gXuifEqMFJpPXYh
rNHyW7mY7mLkfWVpEWdsUdHDwtFGWBgrKZuo9+Ya/QWV7nKAvg+voxtPPW7JtI37Mh+Hensk3T7l
VQtb3+5jd26gPVTB2rx4fb+lbdAEQHamNdExOUeSdo+weeNXbw1udgVSs2j4IPVS1W9A0fmDNrgW
r/blG3bp/bL11S/Emevw1R/D8FWOsJI9osVJbnxKp9DQA45x9dxvTVrTwJ79vkWnMmFv3FQGWXd8
7/dA4jDjYOWE7Q/IfNGnJSpfLTr2ArPm1bGVi5dua++dmgZg2f1Bq6ApesCAoPrpNYgmcv24Vwwh
J3TDzw618NMwtDvMLoiQAxXNeYeUkbGS/iqRbElQJ7fHsbSPe5kjtOie0H0l1d7AYFXrlNQu2lAv
hyqDGIgyGC6THD/t4bRfJqgB18kTL2WIKm3kBIEyzy/IGLPLeDXmt9plD4YF2xLe885A3KM4eKdO
HSaUXsgk1OG55+WUbvFp4XF1tUAToRI2l5AqMNBRU6ZgOoasigxFBY+HROoV7GOPV2qO5jeNguI4
IR9znKf9JsLZpLIt3bXblzJldKzBOuwzEk2BuwY+AqPIEyBosbsOCCZSTbstX7oFYmTD2HRssaHj
tPVBD+3kt+7i4Ty7ts1kjTapBWd1QJwy0yruzu1qSsiuG1yv1oTnjw+sp+awO/fKLQ3P1gEfst26
HD8KkMibHvZq6mCMrwSeucEf38mpp7xC8gTxkRFI6QFVStApku27+z3E+gVJvrPTXpBiR/1eBXOP
6gEJZYoTqogNUhBNdZwheiTMBtHJ49B+fLWGuLttDQaHj8dS3Za5mT/H7fhpGvzrQlz8SXdXKqRN
OFHwHzUhV+7Vhb964RFHBk28DTvo2MzRE7LQCvVu9LyE8Q4GaG8u8S4THtXBGcjK4yR5f17H+Wsw
EKzv2F1FHbZpuVbsxNn+wHj/VnYNUjRoJPu5Q9+4dF9NBEFnntHcInkAjNLotGrw8Oc7iN+L/ns9
7797GU1FPH/x1j3Z4e6dgqC+lpU/FluEcqdrV2TnldgPe++JdGsXedwRdKvmOMeL7KXBak8DIseX
3rPPRsv6yiv9VdaeQ+UZf+f3Fq8DU3IvpVdtOZ7jDo4CWFBR3kO6+4M+z9xBUwDnqNhIoTeVuGm7
SoBKg5y9wKq5k4Fz0WIbT1BKV2dW8zbFO3aOB/RxFHRDiw6w9fIFlfInBQgHMIFEKj3w3yoObHJG
lBkKTe/nH68/SrctK709TgVoTs8afYjojlaoBZdBxIS6Ofi8dSjCtq69WfBdF8zWR3df0cvewl7Y
tprlQzsH101HBVkcO3ixZmgqIGRODYdmQubh4jE/bXBWPsotdw1tEjyPwQmV4Po0ayx0bxoO5SRM
1ontj6NivM7YmeYl6gsCpfNgK6/KpO/4Q7fqnEWdOkJLUpl02AinJcRWGUTJMukp87iOoBFYkdoS
QuUAslA4tDPrEOpMeVKm1RKOaRVRJNnkAW2CS8apg1LXqOlYb7g4OLOLH9uHuUR4hyBJn6HSqR9y
zKGtTs4GXyPk528TEy+6ayboedVnLjnHSxsvSeBB3TO9qY5sLn81ymboh3FmAW87rvVYpjGg2KTU
kLkSiO0eIB+EvSBZoMmAMvwn1GS8AFvyXheYO6Lf4r/ElKUcv8L2eBnuANxuW3tE4D1RHbDRTWj1
0H0WEmo4QDmXBBNKKyb6X8FUP2wbtcUSoLvQnhcCyTVdRiRC9ruPbgCB0yMSUQolFnnaxlhmootQ
/tfs0K7zDpILso1g0Hegvy95N8o5Wwanc0+8N24OHuYe+46joX62biyqAXk5ErGiLTF1wLdgUT+k
IEWYBldZl0n/XRrr3mPD33rsHLuGEaXKa7BZ/QzwN7uDjwnyRDHaTDJ8i6hjkDK1y3VL6sxacFs1
fQP/E58qZurzuoCHLN0uHnCffl0hZ9VQQT+Ue0DDOAfG8RaY+mUWaLTjHdNEDNrcuKcylXUZf7Zx
dJsa5HkQ1MMGOjnvDIJrB1mI1nQJsIeHCtVWpHaHEDWCvQ7+V1V9UfUskG9XbRKxFYr3PuyAL2IE
1pEyfogtCj9sX9C4hHzVFVL/wRhUaGMqJBCDRb7OGwO+6OI+52QYzuH9A6/Da+tXBlHgO4VE1+ew
n70iboGtUNw6hkS7hWpkuqIis8J1RyMSvnV+1wSAE8SiOYEJyb2Ydpf4/kEL77Po+xAMo6xSEjv/
hiEPBeYCjEdjyHNDGpnNwZ/IMwFmL9j3oJoiqBkM3dMY7rkzQLrbuQrPkEmfSsf0w9oM4wVRVoRt
h+phV+Ld96rx0PeDgnqwls+zq7/g/P/RjyZ+bbBzwS8ZgZegojwCNwMFKtf2Texj6hll013pu3wU
08MA3zQZAlzoFNrgi9zNz2ZG842qiDxQJSpgx916WJvF5fGKsHa0ROBvyIxzXHQ5m7YxUytiMrvf
YXBH1J2MVyNAui7wf0tYrM3Q808ogY42nIfcWVvme+uXV7VM0GdojWkuLkiXONrf5ghFv4phG8Sh
PYLyjp6M6t6nwRUS7MXbyH7NeGu3LKxC/2lX4yV2NTArWndF0wd9iiQkuQS7+SS4LotgGiB2IIx8
JrT/5Ee4neMA2OS8AJSo1v1rO4o5D/jXoG8EjlQ3wK7teE7cStGKo0CJLbhOmIEP/jykiBkUAfUz
UECwI+HSXvaYPVUYPgJH1l+/AGD+UzY72kGobpfIroWPrfSrHuhLpaDdNBrsHnANkeIl8g71UM9P
llmUKPyC1UGuqvaWrCxNgwkRqGr3OlqSdqFppWX0slYIbcfWr4q9AZqu1m3DxAz51TMb4Bs7VgDo
ASIPc+A92DacIMZhl4wNKkyh66hAlnD4NixtdI7L3WUf/4szE76on0LG1BfhIf3Rw3xMhx39BFsS
FwXb49KhSVNLfxj59lQu0p4qT9KrbYHZgqh7wjqsD1jqKWwxP8Wc4+VTKb+P3mYA1pegYSOIJuiJ
pgwW1nBlfINOHaOWX7QEmlrO6gvvf22yUvDaeojgyJxijxjluVrkiLO/W88r6OHeG6NntG8QYWEB
7hMIOtHt7KqFKVpXqi1ZFBhLFvphtk7dZdtIA8tmw8a1KxQkyDk8uq4LLj75Q+P2L1u7Uajw42Z5
K8HnvUbuiy/ok1gwhWHGNpJtdfTTtgbqd71HiZwC87qKMT5DzHnytv2XW7R5qYIcAn6ccTa6xNxn
SVii/qzYqLJpDL5r6r+JSsQJ9+OmyFZWdckWe2O6VVuFvF3wyOa6MK30D7WqHhVfXhm1J8xP0rm9
01IxbnMhvF9lNSOjDNoXljBaiZGjJ/fmq0Fvi+dyLoh3xNvphojhYflIn5zR3wBU8zwUIqwpImCU
h9Adp9I+h40yQAAUrsR2vwgQf3gP6d1KEWR3BdHRmmHA0LtBqjeF+R6lq9qw6GsL+8BrO2jiy5Cg
Ianb4R3ZVYolg9KFNakaeJwIN178rimvUooYhDk+qyrv0swuPhmxLoC228AewXd8dVX0yVVQCXhQ
whIbZQVrHx8+Pvv44CG/82Cpd9QrMLpKdxJDfOSvMQgaH/mSUd6G0p0A620AVO5fw6QoeXOzNQfD
cE7AbVWpEOJOp4aDnwSowG8fHzAOqyoW8Dh/fa3cN1JMBg5JyFZ186tI3VD676eq6p6aVavbv77+
8Rnxe4GaYBJJFBZ+DRwTZ3SkHrjoLwxvuXd1/fgbBzm22DHE6BeUvanxtJcpu/oFfj9gebu0xwCC
cDaCVITG0vgPmPn6DpgMqwdgd+r77dF6CJCzSPcZ3ccpJzGKXx+zHnIv6knu09K9NpAmL7YeMuLH
L0LsVbqxWh0pdoTSQO+DFv/U4ZlNPWyCc9Teag2FLCjFu0PnhfBa/an3hz/a1Z/B7B/R+T9ATzYw
JTY0zyOkHLMFhymoIb9P7ExWWCsg35OoB2Hbd7Cn3S+tvyEz9R28brJUEzm68UDJlKo2/NIiC15P
ci6mSlziDWIxejtUbWIBDairlxk+asMxA6iKkTvdoZwlBF1ciOx3L8BpeLFNJJeIu/vf9RrPiXxf
yI8QfhE6KfbQuzXM9YgcAYYYdHmsmltAdZQyiwCrXlovoYp34EwoSVZ7ZKxfH5Fp8SFKf9tJ+7CF
EeIJpANSEYXPrWhh8Q7Tje+2QNu6gNOdfGhrrOxgR8feqSwHiWIVSrTky3MJSTyNTGnRlS4377i2
q/wS8CEEt4L6QKFo9AyDjgdmN5T4hWAYvumowlGuZ2y7I3DwNoV0zAHa4nf67b0rnI+Nh+Enuv/R
YqZPonjQZxbh/wyAa6rCHNfBM4wAWBNkqdb4R7MCmq16eS+ke5HERJAUw40g2xRwrVAPg5XP6ILp
CfDz0OQEv3ZXfkKdtyfU8td4CLN6r3+tJME4QayLyZeY8CQx7GoIf+71yJK+bdqDjNxLOzQ3RE2e
4R2PKTUUQcNmHQsxlWcahFgFFZozFm0p8JstH0f+FsEmikMDiUdiVFIo+e+4+dWAET2sc3UX9AIN
+HmoM96LY1cFWxaU+iAGjSkGbu5zfzEYC9e9OjsiXbCMZ6q2OJn1PKHvYq+S1jRBoNHPB2UhgWLg
0cqnL7RvDit3NYId428e+keU7QVtfAwRMc0JOzzEeFlg1BJeAU00cNvxhU58LLqdF1EJIynwwuc4
dHAUqhBsMIaNVLYacvSZv8gaPC0T1EcG8jbQ0uQ+NwCv6t8hI3gh6yWDWRkV4aqyJZ6rzJQ+Zv6E
04Fy/ThD4AmQe4BL30WFafx3mJLf8LzWw2OwerjBBW6qHuG63Dcw6Bcvh2uNM6aHjDLMDMCDQ1Xv
4fUpgUTkC7JTK23mExLMR/ScGi4bhwkzQLRvLEVkxB0xaqct3KaeZnHvSRtOMGsMg6ygoOHAob0D
DD5Pr4KibJ5toRVCRrbu4RuyOcOknR5z6AAm3YeHuGqCQS+Qel1xVFTheKmmusnvg88ajLvDrLe0
GwXJwNTlNfCmXEVDSrzmuY8USzG4ZUfiJs5DvBlQsi3IMVVWwyvT0Lfwzha3/0XemTW3jWxb+q90
3HecAJBIDA/9QoIzKVGjbb0g5LKNeUrM+PX9ga4+t0o+XY773OEIhmRZFkUCmTv3XutbjENB0Bgz
1nYbsfXg6V9bNObxzYCSKtAsAXgVrfo2JaVY5xVN+9kG3pMHL6Vn7rOcXooyFMr6PnnqDAw9aosV
4o88zJiuTO8om95TVjRQHTVgKgQ1WaPs7RDob/VEy4cOBuQe8doNBgyS57wz2u1cbAPTHfeO014w
+wXrwKYRZ035ujBKXy71pjXIFmRQvzJninjdHdJdX70pJC/roY1cXp7maRricCUKlJSQ8Y4y5k21
F5hRkx442H1KkvSrEcHJkCzGhZo2XjxEOzjTz9N4qkXwxWQl8jHej1t3tB512vWRS3PZcjn5xunn
cq6jTViZf1Rl+Npx1yUePI8kHSnUy/kt9/LvTt+A3ShPQe8ewkp9ye0u9GfRM2qYz6UStE4jk2YE
WLYOMNO21/qr0eQRx/ggvoAb/5oHCYgui7l5lZRn+qXfUAe8hWU/HOzW/dHPWCAlG24NP2tQrr76
Z3naonT9IE7D+s0fY4kMJLduUUT/RZxWl7lwk6wKjl2Kf2dyP1U2uBM0o9k6GkKxM0VU0JYwLdb+
YANTbGBOeEk56Pu4FOKNlWIRwgAR7UKqo988OZiqvzw5KdH12oh8Hficf39yVjBHTsQs4Zg0rjio
pf1le3G7dSJrQ4uefn7mXTzRxUtHK8MdHjnbGRsZiDlfM6jLhjngiJIb57ZDiWpOj795gqiLf3mC
uO5t+lYmS+GN3vmXV6+PSrtrvBBvLce8cFUqqoki2qZzrO1qnvg6aoZxNQZMHPVsQN9krwF3laDf
/0nz+IvG2HIch0Q73kcDB4P14T00rK7RQqSHR9Q0DClmUDbQ5qDCvJU2RWe2vJlVhJikzLLfyBs/
COZN2KjI5HlnXAH+1pEf1JZ16DkV6mCcLstIumFcmMSxu5GDl63n5TcO7WFAIVP+ziVgLu/931WV
riFZP7lyddsiNO7v14bhlklZZLlkBBXX98i+ju2g+V7QGPs2jHfTkLNsNeNzMbs/SmdWvmtdp1u1
l2PJDrT4R47Z1J+8nv5bMeKTn7tTlqj+ImX5ntsU8WgdfidPFR9QCMsLJnRXd0E1WFwyH+WpEAMt
7PWtBZVG0V/RZixXtGlKhg5+Kqz+Kow1kwK1R6BnzaJeB+acnRHgKhSg/YQ3kLOzWZ7DlJm71uJO
6pppn5rqoWqr9tTp1aZT6Pccoe2YGyMin7/l0H92Q5MwcGA0scoRXJwrrFsRVps1regE9URi7hhN
Xyi8jd/4SX69Ol1JCglaPZJiGTJ+eKPKwqp1Xmn72NE3BkPrsaWJelP33edGLJwrRQPYcJJPClzN
9p/vjF9XN362Y0iSH5l9Ign++0WSBeaA+r2xj4Zub4p5bLaINLtN5QS+s7RN//mn/bpcudIh5ZuI
abDr8uNaardwHFFL2sfY1L4PZfWCxnt16+6nRv4DbN33f/555qIc/nAPSKxo0K2QFmNZ+PDSpnVe
0/kA8JUGgbOJgVBREu+MBrhs2S3NjmVEEJe0/UPtsapUgcwLgGBQujQBl/ForRzrIMLq8SYahTeX
rAvBqWoIfK2U1jZlwZrbUN6HDaBgjU7ub36DXxdQ15YsX7xgluCjD29QEffBNGS2dYwSzVnTsyh2
SaOuRueGx9HxgPoa2mfBIMz2eLoIqrqFPEWPbZEjDi4KkQrPYNDFq8yaPMYZ9sXVqlczrsLnuXgJ
ZP07i9B/uJw9sM8GzA+YJr+sOx4mN32upHmk1UCDXzLtkG5d7FEAHoygNDBhYnSgFR7mOoE4/7TO
G/9hzeNKXoAtrLWW/XE/dGje8rNz8zgu7oG6mKeV4aLc6bE6GoJpPryM6WKAW1hZScusa9HUKpiL
KzR+/W+udmO5uj5cfd5POLYOF11+9In1elyIyLONY2bXrFeLemheND9Xrr9oN1cvnMq54agPNUcr
f3NnO7/e2h4uHajd1hKG/OuywqzL1SGBHitd/0JPsEI5IqbP0t3lInucY0bQQua0QINlhKMnAPmy
kCFJZL85sblfEBtfleHs566U97040rlfx4aqfDWjZgjtBDAhg8v70TKuc0SJUQXWMfQ645QCSjtK
CZnF7PVdKwt71UaM3Co0tXdhHG4EfZYVhhG5zWuIAA30G2CmmecnVv7Yi3bfQSk+MZRYBn9yMqtV
wAq2typUs8YURms7MpF+NZTpnjLYy4ziLdHDR3N2m23iMSgcjGAfQq3lQvFjJxzPYWLi0R/rahVW
2tkQ/fQ2DmKvJaiStDx9VBqFG0XtuenhGaLHZNjZcKJKOn1eWaB0zoWTPbVheu2ayOB0Vhi/uVz+
w4bt6RihTJLbTA4Qt8XsL7VSEXN6nLRAHsPBck9zKncoDb4mUeM+9K1+ckNkGOmEZiAxOMg0sl0V
SfHcjYE86LNiuEwLdoFMtGaX7TwDHIGLlpFhSaUOXS1xChbaCoeC+ZsnLn+94z3dYZWlPCa82b1d
iX954mHWI1uhBjzeZKISjcmsTT+6MJRf81y9Lb70LJPOJZ3nAOtTxky66K6tZyW8GWynSGhy6i/W
rFg/BxkQDs8WqAfVuGbYKQ4pDviVnbyGTKs2PVO+nRUoLEcVs4aGsZbhfRbJgLze0HLrJDIm+TYy
9SMg1Outsmo595/zK2IFFkZvNDcA0OkhM1s+Wbl4GDVmIZn6QwWInv0xi5kUsmTuazp4api8rfbm
CtCnMo+Fjw6L34/qXvAK3+fBmK/gnzT7skXnJc3hy2+WtF/tOuDySVlc8q64ic0PW5heN9EMR1Qe
M3fv0ey5axwInsjZ8Bd5C5CgzScacYwEQWeXx6x2jPUYIYpIPfg5Kv2NAdT4ZUslMmVZX7EQsbZZ
H59PHTcMLtU0H3l7h4PTIKlwnM1YgmSKLToJ7UPaFuXaqdA9jnq1jWaU6oXD4C2OyubcxUbk/+Yl
+mXV5ym5WAf1Jb6aSurDS+TOJppsmodHM4oFMlN7RY+egSHzhjQyaM+YyOscW58u9Pung5218Hh6
8wQoRvx0qv4//bHGL/X+8lzQGhu6WIpXuTzXv9wLOe6cqgn0CU6xgS8Qd8KhaetdzBhwNXS8aYFp
In1l7um3tmb4Tsdz04bqPkwzYPt1fmWuH/A9neXXnHY5TMbJaR7nt9+8aL/uTjYFxXIowdzEAeHj
0SwTUTzalTMcNWV6K7yTOvQe/Yw61uOclrp7GrADS0wT3AeBt9e8XV1ya3txHp21+FHMmFAGR75E
oVIHRVLCSik3P2fTcIm2I0Lfx6oeYft4JrystnpihchPTCwxHA3VxgSRdy7TBpq7larNXHpfgqL9
rs/IP8tJBFtNb3N0VhVm8QhsA1hci+biIqyO6iDf9q5EWWg3O4FS32ocsFO1GFdqyp1NawJgBS9Q
nmREaxtl2tbqXGfXNXBcesMp9jQLBPIg29vOZRH7XTJP99zTeLbn4UhvNEDeqLnr0pLFaRSMhW8P
VTu1W0zd1u52ACkZ6KF+Fe15xi2JO6Sw7+cJCUK/wZFuvhgT5XyShi+5WX2BzcjkPs420HSMAw7O
H0pHD9KL2V3Te7mEkWzXdtd597dFNKFpeALA/zTV3Re9nPFGaJsBpdU5NrTHxmwx4oxoKRwL9lX1
iYF/gufA8462mva3kzSkgR9jgYI98cBrVOwE62IOjTsji9nj8mDfWHL8Tc3x68UvDU76S1aPJJTj
42E3BhlXoeZqjnEqOK2p9a2GroaNiwd4q9UMEIbpf373S4PbHgYkQwpHfKzx21A3236M1NFN03ar
ldYl63rvlGhFdkh6O/ZnV+zaFrL8osrKMfP81CvIznbP/3xTmR8OOBZluuOa7ISYwaT+yz1VYP0w
amAvjKa159pxizM3EVuwpGGL7HeHfcM62FFw0axu8he/xuxwJcrS8V6TVNtGamBUBqI3jouvFCI0
joHqVwgdRy2ndvIY5c/Rg2D855cos9dzqbYybTblOJq/W+lhD/69gLX4XWwoB4LfxSTaZ0l4+eti
ZmVMKi1E28dorGPf1SLjZzAIvCr62rfPsSxCWFke0gLgcTXFh1u2QNLihAbGQ8yAGyB5WmVunm0n
ob2OoHGOt4eYKh6J+0jhqaR/+yuplTQPaV2ALmvnozmmDBTadi8QwjEEqYWfphgo7rvpoOqZYUpi
i2MsEy0H+T/++0MdZYoW0njGOS6OSeROG2k3P3Jv0o5xCaFCNg2Ek7wJ5DofwQaLoEe2lAnIyjLd
J1rFXDshRyJDrh0QEzPnI2yhdvlwwizEQOJYLA+3j7wm5kCpE33A2GbBQXNzPBSyxSyjkqc2sHBL
B3W45yya7Ufb2pmujsxmjJ5qeP8mqxiKufo5b3OExhAZGVnNOyd6ifJQ7pwaOxuzBPTiEKBWpoqe
b87Mn/Yr9IJY7sIOhA9+oG5iLFNlVn3V4nejVcdA5PXdbEUU4CoetwKbFvzjMtznQQrMGi2JyXDj
MTF647mIOr9By7IZg5RRQcaA1ZgsBVk+jWEr8+mUu+4ZCptP7znYVpaxvZVn01BdrSSE2B6m7jaz
2mjfYhS7PUtm4JeC2fuhg6O61p1CPrWpGUOh4Wrg+MJkHomQb2dae9ZE2Z0TxE8cLiok96Y1r1VL
r6kt+msQ1PpzEureLkQ7rCwveMLzv05r7iFdqwX7UlNpfuTc1H7WJSzC7L5OEMyWKQose7Dtw82u
w7alrULYLyBcesQUbYG9fcIuj1trzzUYrsYiQrwqtGIXERuzChuO054My23T/IF3dt+KwXgeLEB6
8Os0PKC05KdS5mdULovaSZ5livIsxEexaxG57nBukZjRcn7yamggaWA/IxgzNwnqGlAx+CHTrsRu
GWvMf8JXekT3WK1oQxnW3s0i42Dm1j7ksI9GfSYTIlDHhWfO6CMtauMzwMdXq8g/u02IsLSL8JXi
ij+YndpqvSP3IjSw8oXlwdax+FcRrj7Vm58QzlI7F5m1GZQV75sItrW5Sjo1Xnmaq9bGHv+zQ6mn
yA5d9VjWqNQxkj3ejKnTIssda+/ZRN/FEIZepqT0Oxdjd18ac7cutKTYuAPyqj6LP6GErXcQSFN8
vYj2wO23V6tnwqTFNkzb6F0PZ3vnNUa2GyL0fZNO9EiRRCW2Vo7ruAy4XmeCL1DGPA9oxFdpnEWI
k/g0q7sLRh6D1Va30Y3QXXC6AVFLJMZrrKj6RZ802zx2k31T62dPasUeWE/BvBjz4ojhjyifKcKF
HYhH9AL8+Fk9TWbm+LrUN4mWYvayCbNJ2HnXbsrIszxYJDw8QWYI15WqSbOJrWwtZiasRbboj7De
+kvKkY7lFAFBtrdCeF/WEC5b7xQittWRQKroTLMkOlhkNnEK54YoRKdtlUgbvwWG4PcMsC622dDM
caifBpcN32FC7ZUChR7OgtOwm9LvVYpUFG1fRWRAvChTMJxkCCvPXvHASaU90+rNNjQgvXXtJGLr
lpZDjEwZHty+ocq0w/qZunZduoX1QMWEZcVrLkXbGXee0BI8EY8Yd3Jodx1rTLPAtPrWo6FijcOJ
3z86Qqpcx7o7XhNZTFcUVBFXwLzqB6feAn5zr1rYGPcVN1PNcXYdIsY8kpWKLQXq2LGvQQe5+IlD
hmSd/rmEPhSiH3hOTS9gp5wmv63CewTE7lOa/sHGwIS1Ee6xzTn1cJKsQxPbJmJei/CYi+yDHiHU
1RuN5pm2vLHV60ms06jIjiPhAPl4nNLYwVrSvmdToXbkKoXrsEo7XyFLOpF49Ah8CoCS9x514cHD
J0OICyK4CfH7NmasvbIzgmak6vOXPH3pGgHTyQxPMWryfU+WDlPG5KRJtjjlSVCJRYWu0bEoKyuW
lEctDbeVhv7DKL37stWd7ah0tQvS5MEqaPW1FTd+WRUWaUh40joU5oc4L/RDOOUvbPksVGhUebV1
Gn1e02FIQt+2pib2sCCN8K8ZBu/Czl6NYTncpqlJhYrIchsoTjWnZYBiWl1xN+vyzkvED4i3/iQi
5rEmUxo4oBAGUU0VIfNuhLPlacopl+sAJqn1BnrSJLdBmtvWldTNWXqP6p63IYGp2kB6YAI84PzS
dmGGUQC32HzHSJJGmz57voGbeBthW97gisl3wVzjlfAM0s/0i9np4o5jC1o1+DT3g4JkGSBrRZsE
49SlZ78bW+WXjumeEdB1m5KUhy3SLX3H67rv22zalnU6HqSo8Zwv/zVD4XhtLLQWpDtEijnj08Aq
tHFYQl3WoKfaDMknCLsR8cTVkkI+1SyVudMU13kqwVL27bCeFZxh1adYfILOXdeBbmx4JZONdCRe
yqlZLCPxuY2hh9bzmLzr3qud3llx53yx4W00ZLnh1yqtVTIO/RMqtfVN+1umMWOWSL7njo2qMMmi
g6eB2w0065IX1rRRvbpypPxmxvXeJTXpYOi+RSnFwWj8hpwD92HePDgO4ELw6XJvdc5dloZwYruO
sIvpy2RVgZ+F2dlsdG9vqnzJt0FqG2JPhDQ9GDtKtE0Xz/a+wTwBA1qP6cVx6ogsYMkTbYa2gZ+W
6/YhT2vDL2vr6TaW6VqRHmxN2Tzv4k3oKDja3j63RX2yFrH1GKLbydJzmVjqYKYd4+QgxGjdtxbC
vGHcC34KfK8B6Fi5i8PIOMvePs1u9q1uE+8uQBYkaPDsiFK71qMA1RoG07oMZqLQjIAYjVMxedUd
+jIkxValHZg8A3nRlbdJeTliIA20giAITMlj6bnRRWKfMCbDPdfK9t1ZSF8Fw/vNWd7GaIzqPILn
1Zxrt3VXUAzvEvC769swpK2Etur61K9rw/BHpK2bMaZHVNKI3jDPR9OqD4c0Ie/CzY2Hiu5I0v2h
y22NGMFSgXeI0ZSsoqAi5UXHcG8VWO/tCuv7sFgYcYjiE1aCQV30FWnxuIcie0XRWvhToipEAF1w
5JCHTh5r9NqoXXUmiqnaxaZ8jwMhLnJuFqNScjD17DNZONaWeaixAiitrR28PrFewFt07CcvA5Vq
JdoxyGtYsyUn0LQangrR6KfOCn2GqNO6nayCZnGzN7D9mpTmj/T2nvPJ1E/ZjF5lCKALxxnoUWyr
m8kRkNxGpvAz9mYAJc7Z6FqMJ0MfH+k/GhtMGdmRtmDOgVlebS1+ZRlXx4Hm0f3MZiyQtx6EG7GA
tOldN0vvntaJHSOgjJkIIrBk7Fc3/Rvdv+rBfrgBTsLUGa+3OhTRNJg4EZ2p9wXLOJJurW7Vhjyv
wtfUTNSDE6Ip7Lg4Z8u3rLY7IPJo/FC4/YPmDQcdX/Ol7bQGJTzBHpW0010ROfeJbqmdlmeYZmaE
dzALEKo08VenT+fDOHQ4Vr38URkpG1quPemhVe0SAWPRsQhnmOWAGTwODt5YV4/FDCjB0MjDscZw
H1T8rLFPP/Wiearz8dU2huCRbhF6qCo173tM1rSHAMxMSYOYD1ryvkk5teBtwprXzycy7+Z7swM8
oPJBe5tEdo8TqSOJ8AdRVvy2Sn/nPKz5ymzPsWI6WpMiVrWpcVBpQX1jcW1ki6kKB1hT4Tzq7WY4
C/yhe7t2v0IHMHGOneqWKdkcTARPlnW1sQhNxrgB3emnCLgBToB4lHEq5qKVXU9kLOXJSy3NTeRV
xQNq7PIQR3Bw26h7cEXuvA/cYN6MLajLmuIYIo58rMAPK1aTQxy62I9HQnharJk3rXw15tExsT7b
tUY9WDRIkquGpMQWydqxqer4EOXTNazncmtZc/DZjlDbjPZqIIrxGvaEqMmkEXfOzK6skH5PcWRe
A2Hde3LEAzKI7DzhpfZiIPSuwOOIvO/S1dapGib1IJuqeeh7FJF9NVvr5fxwu24HNOHrQcFwaTqU
v50jxsdxUMZd0gnvld3H28gJPTxGn+1UASTo0cf6yumU7w3TYdY453HCfrWIhDtpuY7BUofyyTvz
aVSFZEbHaguwd115qEMLlYcPC1KmUojjp3S0ADSJ8SmHKL4b0n5vZxi7aRu6T5n7JZglABTDexrA
r/zkinBbq3Uzx2zry7igM7E9cbVhXiwDxogF4JbGqjZJkaoVjTM0V8V4yHVI0K6yQNT0/QgOoN+U
UA5PxE0BuMjSeedlA3QDUgPObDUTfAgTAVJV/KCV4W2YqpjrRuXdWjPH6aAbuCKCUYptgkjvIkqx
RcyTnnKGTYfWac/mGJH9xpDFlerKf4f4N5mQMKdptWs9pBqj3mo7NU3trgz0p4IZwGmiIX1rb81N
9EfRM8P1cL6ucui0ZyzWLM2m/cwI/nkopjul4eqyqOCmoklwPMIC1ppI7UuF19PYaZlOPt3CMmoS
+RrHeHDqhhSxYHE1YdVv7qu6b3ZF6OGzMtwTC0m/w1/tbk2aXySjNu9m2wmQZP3MNAHlzqoPlzWs
mLQXHflySFZQa0+6n7nmHcOy8UsmsaBM2zzLbEpbcoUCMM1WWBWct4rmbmjb9Gi0wTFvs/Lk1unX
sK21XRaOODospmClYB52QyS16Gc3yLaiVZt665gW1B1MnG0hG/UgEgpJ8rO+TpE3UWqjy3LjftUE
Od5Pk7mLHRMbBiClPfVhK455LGmYlbI7Ug7HZ5mfqmAOL2MdDVtMAHBsGZUgAQdzYjNklRGvYYGK
ak3fArvZOBw6R9n7OBjvQgSX+9E0fzhqkpdcd8+Tiy9igdnu6ymBQ48s0ydJ5c1CcbyxOVFwaOrn
dc/rt3fU6+CyNJiCbb0bhscbCIraSOfG95YU3Z+YCaTmxl0AgruvI3XRZPdco1pcN63KN5Vrw1Wu
427Th0Z2oYUcDOV4HuR4dDlDHCsQYECNiw2K3xSqlq1OTmLeG4PbPHI+5/JcDLJ5fNe7+dFNPese
X+6p7LIR0a0VXunf+z347Y0ThrrfOsgqJy2qz6quunWm6nuj6qZP3RZN+arSQ3XfIES3cK05/dzc
OZ08hX3EOw8eYhvI8m1Q/MOb9VAOc+GPXXEPwr3xjRD1ZY2rYpW67WvdieceGzI2ownYiUVAQQAm
DAbRmpX/aw5pHPWZWV8GfubBG+SrVnpv1Cqr2nKzHbZaylyaGrtMFRhosuRSE9pwO2WqYvrZKM0q
WxwKx9g2BqPXWbJ36UvX0uuzu9qMKHi77CkQ3w1gXNjD64mySu71ujQ/ucE7FMWv4YhnxnKGYBOZ
Gf5Ig2P/aAp3g83S8IOmDbc42/Yh7ph0Fs3G6mHHRF50wTn4zeoo5BwaAyvbqOUqaHEEIZjGrWY+
p4KWmGF09rd5bRdv2izCSxkVnHZc49nL7FUT2l9EL/t7k3BnpTvZKanzx1Bx8LKEBfclGB+GydJQ
YGnppk1td93EFcEdrXlqunDaNIOQ770BI12b5MFOC3HPWfTMJV/azXhAD2D6WozH+FbBlayuRsz0
IkZ1zK/kIWgDwuiQHBHgF9zNuvMjMuhH4crE6E0exn6YuFcbFKuAatWqHFh2vEZ8brjWV1E4tQcx
9yPOKq3YePq0YZmItzE8YHNiBNob9d1PEOQiIAP+NPpJoAsMDnQlxsTKfEfSeQ8mrs2+Q2dclNhZ
oLHrefLk2Yu9skE4iNp359akQ6N/q9ZCC1oq58DGMJNccI0NqzCYC9A7WITmefzu2MD5Zj0hNiYf
o8UruCzozbcqidUelgjW837+qu3g8uD48e4GsxuO9mAO61FEvX/Dd0EVgJ00ItsPzbY6DibN2pto
kkFxerRpXq5SWN6ZDMed5Si6sBzrXMJXd6TEcY9mHKfYguwePW+BsXzV9umG4Nri2Lfpe0es7IVS
HoC1Ldi7qJsOUdk+DK0nDqJx2FIm/dY0pZO3/J2uprORG6EvZNFvw6H/AuO73Q4tyZVpatP7dBy1
8dyBg964WFTaAaFNRETebcfvWkgSJVGNitNWLfCFcU1iQwVqN2b58NluzAPJEFPv6HeYaHVJkGEx
MjIjelEDurIGbjpekXg6cJeZlOpqM3amOAQssp1rN6dZ1x9moj/vBgUgpFMaju1h4N7hIOouh52s
Db6qAWqCS3jmilgBtXIleYe6NyRHwrfC9ezaO4I5kpOON49j1ICcvqxJjNDFocIeBMy/QP80Y6wy
gvqNr2F+MbtNG8fGuRnqO3MY7YM2YQCnl371juX9GmKLTbeoojuF0+WQpHrjN0bl+qbdPFXkXjxm
KrEOuUWmWqblV3VnD9J6kGl4Vm75h+5mxNn0Vr1zESfQqHC7LR1f47lmqzoUTD1KVV4zcM7A5nDz
BWwIGMwPSJqnx5ioJBvo8qLfiC/JY1a78mR3meGzfFwdewIXMNTh2kxYoudoss9Uov10Tw/ZFwqG
RwLt9AHNKkO6mmhKaQ8Nd2M63QtcbhiHQW3jgxQPmstia5mNuw+AzKyrDkcjZ2XJKGK5cmuoMFh9
ux3wUwBdsiC+xmqsdcmWiw97iDb5aDrb1OjY1zSTdrUX21+G6Zsb4c7SiAK8S4j1uNNV/h54xVsn
aZpM2XOTm+aL2c+4TdE/gvWoTqbsv3Hmj3xMUzkzizm6Z7fyLdskKABQyVbg2iYjBb84MspHBaN/
ZuF8KlmMpsg9SoqmbTRaX6t6il/RG3x2jWpDKpb6Lul3humLW7ji3HV6dLFYkA00ZWezY3zg0m7Z
y2L+PsRlhLUhY3Ileus1CL5wInrO6Rg9lmEq/DhK79suIwGqjsmjjiIMpkOc7inoz0NBO11LgulJ
VTq3TztJPN51twqCQS7pi8QO2GHzgMfr1aQEuoiKwOFY35HbUHTHKUo7pkH1ayoJD6lTVX9xFytC
MFTjfV2X+sNgFJ/x01XXqWx+FB00MnNIsl06aM6neTIXQt2skc+K9yMdZmtrcvTaN51HLLrQmrtw
vHZQkMqdkwW+cBJEwbTY1hBIWKvsBVQg2zo9K9TTxyCeaQDChZ9vDPgZmewBJSeNLo98pcgsnoZk
/BSU2riNQOieSe0+iaU1Yk89aRd4fv28VNMdOrrpzmQp87VxpKvbTS9pF1rXfuI/Xlk8tboeqHaz
liF0V/dPEZbNvU2OCRgLPp2qoHvSCRC3M/0+K6Nd6ZTGSxgNG8fU8y+kfju7DEzFVpVG++LU+YHC
3+9t3O6rTYBXmesRQg2oSO3dqKYvA/yP18jDBu567qbPfZm16TmfkZF5uTw4LfQpTvGu3Z5Ksh/g
Gnv4kYt0tYykE/wO4Os6e7N75M/379d+1a/wv/OH/XqD1nIHL+Qk78yr+5x9sm+08mrVDKuBAKAC
kgtjI7+lgoj9eG1h0dl4rMLQAaY9eGN1Htz7eHhCx17BKlY+qtmd5W82d5u7L3c4y1bvxD2tg9W4
GTfmVh7rQ3yNr/2r+1n8AHtD1VvZgAVp56zxiPJp8liTGyIZfWzSfOt+HRlX7fVDdpquw9V8br4o
ROv4TPBEObCf1jSug8bHCUZoQzfs6OXjXkUJgoNEv4umfFrLKnqOumrbAETDLcWgsqvcag8IkWzJ
pLOw4itvnRD3e3CJEsN2V965XfRlKPORG9XeMLcWX1MKgRXlrAYaNHX2YVGes7Qf3km0Mdcd+R6X
CcndtRv01zkstg2g/E98kKBMKkNqzDj7RCd5LRUShFRGNd5yy/okepuOWUK5mRQngeGj4Ek8fVIb
gkDhsG6v7eDjyDxeU8BVwdPVecBNWVeD7ctmIupreaitigdwnz8/daKEPmKF6+cWxu5AbTsGSyL7
7dPbR2nDpdGR/mYwTjsy+Tpr0Tmnc7utzbE8ehWxU7ePPnyqmI7sZ9n7iSuKY5k7kDyisObRYF62
HTP38faVmSDwdSwVHWKD4PUgEWeHAeH29sWg7Itj3RNwujyDYTC1v/x9VTg04fDgFANZoreHW557
EAd/fvrfXwBrsyz77NkZrmVj+ZlNwX4dzEtu6u2py5jwVIuZLrlE1ZIkUx2DJix3U5up5qRXZrcj
9J5fiTjY23/cNHHx86MPf5csESKGyhSxmNkLETwRuWQmRqYmilufDQ0i1JJKysmnODbYOknLnHfo
GE2WHjPCIcSg2sz0vz7c/i50VEZLrzxpy6t+e2AeS+809lIeR3sEd6MhkRA6q34vYyhbiszNdPlB
A+P9n9rBJUcy/F5ef6phfwLh//j/MNXyD0BlrZoev4dxWfzXn4GXSzylaaGr+7e0eYnU/POLSyzn
//6vlyJuv3/7X0/te/u9+eX7/kT72/a/PEcX+JKwlyzekv9L9jcc81+Wh+zXdiTyKur4f2dakoQp
kJMj/FpSMPmOP6n+hvsvciwQ0qA7dbA6oWz5H1D9xQeVIKNQ/ncdabMwkcQI1/wgW8+AJhbGkMrv
tIgustDFy1hzUqqi2dsZvW2+DNBvfNBZ3u72Vd1FC3f76g2qf/sqhIE/v/qfvve///F/+l7De4/x
p/phX9UcrHlws2wR//77c2/8P5Sd13LjSNOmb2VjzxEBbw72hEYURVKUqFbLnCDazMB7j6v/nyr2
iJJmtnv3iy8QqKwE1CORQFXma6Zq54jDp1gczBAFz0HUCOwcPSgpEXs5pKVX7y/DyMyUXZFce4iR
PwVlmu0NlFaXihhW6GyxAkLgRrcr80l32p9J3g5HFCEWWoi9klPTXJ2H6dUqq2Xeat5TH4zYJ8Wi
8Kk6FKpTHjEUuCp/J8/s0vN3uRSpvYwTH0ObHpgc+5pgbTr+BOIDrfOVO8waqnMaTVggnWiQiXFo
d0eF2hm+aPC2pSCDlNWSZeDQR7OFRwfbFaHUcJmQQ3mwo7rYJyUSqLA3OEVpBgzvXs6l46hA6hsx
2A6m/grgnHsbNzWbqtJ3b0NxNo8IbtEULZBp3mClhZSUWil31LaSDf5RyNOVfXHbi4OvJBzAwMBR
zFE8aAc0IAHZgGEo4VahBdHeakE734LqNh+0AtlXvfeDq1roModBOYCOax6rLPNXaqha/SlJ4obi
4tKxrebUqWl74r+jv84jAMEyJg/iu4LyZRxs5RDcQXD63UXyRqnVXxt1UWyH0SgwEYy6aTdASn53
kLFSd8bPsd4sH3/9zV3jdorhjWtDegQ9Fj74Pq2ixoRiDTonfEByAXDM0LDV1wcE2ZMWyRFN727A
cvbXroZCGQVt2DzuXJz0ESt3KDfhU4I2KiVrr9+VkNdXBVuOZQyt6as8S9/OGoDU59jlzDF0HW3p
0KbGC4wHBKW18WiCYusnxgNSV5sg84LrHp09iONowirNED44Y5Jfz3VfXQej6p7KpkerTcnin8h2
rtsqzDCCmyDumgpKWq3u7wMjwQ66nXzUCdD5zUo/0BaGisAwH/oCuJFesMpCzll16uJ2EofKGfCQ
91DslhO1O4Ua3xtmlLCF5F6VP5xuPFR++qrHGX2V0quUGzHM856eJtQ3Ba5Z8crXk/+gt2GNcd99
Q6/VQH1+tlqUinGA0nZxTmsVaAbqIQYC3OfgeT5utO92iWaEk1nRuoBrCJ1fwc7BUn4obTYeEsc3
bjNce90Yz9WvPeqUC0SNhWemG2BIjj39tAAYMd15onQvDwAAuCJ6HwlGUE1VPW8w7oSOj+3pCA5s
g4RQdF/4iJ9SG8p+RENwPcbd+MQ+9NbJqw3GX/5OHnjq+TtLPEfk8Kx4fRnzBzxS8ImoRWjxvsVn
/RDWJigtx5qfA1/dU86wf4bR/GDOVvTETmGAj06lvZjr7BB53q/UPp/3MDqKp3evwl9Lhv+Vd8g0
RXnb/J//DfD9Ay4RXo/q6cK0BrUjQZT4DF12tCxiUxqiXGxT1jsvXXQvKt8vaD4vcOT4c+q78b9O
3y2O5GkzwRtV2tFcm8asPnZVcEKlZjxmURQ/oirpZ01GlW/y16n4M8uDZs8mzzDEffK0PcczvQiN
hZx1xRWjUvtrmXe57O2KS9zSZ+Aj8oo//wyqP4cqH/KHya3h9vTFcB/pNc1iO4xXlt2W31AhvqF7
EHzN8HLemi7lcFShym/9ro2C5FuTFRCTosKloYTSn6Jk2yym4zWjSRPM+Z1it9YpC7tDMDnd82RZ
COXZtkkpoe2ec7SsF1ndwI6wmuC6DmAkaLVGWbmewtfebyaABOq473N3egBOcEdPIHxt3DFcq9ns
b6vIyp/mTmW/R5zduXM1tdAvEf0LX7X2OEyj8+xPuXLdo4mwlmH6e9s2LqPHwHNxAzTnZOUPQfRq
6PGf8MbuR7oBnz5HEMJ103BhQmh8FD+iYufYcBto9NHPWEuMJFry6orVZH41VYwMKMOzZiiBkXWz
y6u8mF7VFDElJWib/dxMxikMlKeJLywtxyJeTalPRcFQ2WOjQn0+kzHFRQiGltb1p7jMHTt7pL8g
rr1Mx3Z1B6Oe3/h/3E7G1CbelGF3D2usoMDYDXsVg7Z9gorqOivm4Lm146MjvtyWb91VkAaeZKoe
IgkuU/tZf5daOKnzs1CMu7jMtCfbR5BdwxpihaRzAOhVMZW5zO/cDlCEDocWewyKvJypgEsD/AjC
X2cfZz/nKWMEn6Dgio95hSs0w2r8Dt3cU/doJL0/eKW2jQ27pmL5IX7JpQGm7uVQqGy3I5h4sBNT
t7ikXK6VMavIj/qQjtfyUjkp458vyzwVfJc+rMYiufLndPrCyzNeaq5WP9uYIAAGdYfvQdke5iSg
TR0nLcJcCiTNDC/R1vLqEwgpoJFW/ohganzUQ1V/fBvNQn4cUjfVwSw+amIk5uRI5011yfx/um4W
P+HtLpefF/AT5Oht7vLzxNxl9PYvs3L01ZOSTXKsReHBLQPcfC29OBMVZExSFi6HRDAYAA9jTqCN
v/Lk7KfkcPT969+/RyQd4cLPRJzLMMQ2SXCudYhrzqcvMv04imWK4f5UAjSD4MZplb6W+49C26CF
pnyRgyRBHK5UvpSRXTxE07c+c3YoiWHCY9esJ96Gpa+ynogH/zzrRU59jx8PwuwKtgCVvjcwvL1u
SlXfW+LMEDF5JmOX2aL0lc0lT54N0XDSwI7sB8dj9Qrh5Eq2ohPANkd5kBNF541sJ/6JyRRqC6xr
xERppaO1kOpkmgjK28hsmegl6Nz8/nfsfKQQyN+xIVydDBtmiNhYfnxYjoij6mFtKD+jWH0AxOXe
4/kSH8Cw4Hksnposu34IaU9hEhodqrc4/agfzVu8nwE8S7MykT86kfcuX8aNwPmR+t+i2sMvPZ2x
bQGDtfffngznMxFT56Zax5ENYIUGDoniASGn5UF+o+WZTGQFYiLnaHJHGTzf3NV8PD1noEpKwcaj
ShHVz3tIq5XYeKBlrm5C1LpXcqjmbnrfasioiclCHAwhEhmNiCNF1iuKuEvXnywAFW1zpE9WLtso
yX5U/IlivNxRUhEy9W8ZtvUTlmjTu/bWQYVs0Wo2H7zLuDT+sOKy//1XdNgcCtcwhCR09vQf/4oB
tCtFHUPjp5VjzNSIjhClsF8Hu4n4Lcpx25qsDpETRqOvubmEqpyvVxr1xnqOLPNWiRITABVwaiNs
DubUmYifcZDxiLbl2gP7vvw0IWfp/LGz1aN12wGS3AL2c2idFH28inSc/8YIiWo6L8cG0dCjIc5E
vDBtLOJkbhKjlE5Pedebvf6IzY135zjRrqZ/+4gvgHsn5irVfTfXiJFpDl+KIp2wIFSqbQN3ZyfP
4mH6dZa+nV1mL2fB4MSYbDT15vffMPcjz5tvmAW1FkkFmI82j7LPLHM6nWqMcieG6FO+giFlI20r
lMhnlY2LrbnZTg4ry9dAK8fzqpip/S3k9KdEFKocR0Bms10lk0ZxD5l5SZe3lEN5S7eEraAb2VUU
txOdL6MEF+yjTVbuZGQejOk2kWHcQ3x6q7DtU76C+uIyTx2rWzhOmmxmLZqwuhLTv+6isa+GWohU
ZhGsy9rtWvaQaINocVFl6H9zKg+Nkvq7LFjLgUr7dv8u+ZI2iZkQkaOdkq6RhOJ2MnQ+RSiBB6tD
B99v0gL8QT6B0p7pNlCNOMiYPFjstZD4FTkuQrylOtXwumC5n2OXxJAu1/kOMuYhWfhHQ79/fQLg
XEOAs9FagPLvmZ/4r0gAAdyY1Pon9Iu5MddO6V2hC68cUre6Q32m38rROeRoPhi7HPoZsEdvmZ7H
IlvOx0k03QxOvUXsWTlgzGv1G0zL3t1GTsjcyNZNdJCHFl3dGmGbYlZeLD0/0aQAGU+FbGqxqagD
427U8wrUSRks4duoD2o4j+u8UERzQQWsGuXV1rWxRE9YNSHvGNcPRpajEt6Ewau4Y5g4qrij6QfJ
CXBejUMPjGL6u9kPEyOdahym5whW4xpA3XCjpbZ/JzPS2h5u0ziOF7KNjTmQuh/NTt078qE1VKDL
LCNIry4zl8QCIv3KAMe/zAejufcwSEwFa8uEZ/GgD52O9wuCAzL2loFcVrLSRv9UiQIC7sY5BBY/
WjViKGNR6mRXlcfi35Elh+BtLFFaMlHGFC+OV7MWN5DJgG9d7pXJykWO5pTWKC0th3BdtSC9umCk
ICLOHD0rbksrxwYaE7JPcZkhJ8WVMvVykSWurMWVb7eVGTIu0/QIXoS4rQx9uvzjbRuv+MOiTTM/
bf553gmZBLn/5wP6L75n4M2x5ZWt8h0OxLqldgHNukaCX8NcFCgOb5bLuwS0/HjronDJyyWSBAz5
Tpkyo1qhRvArX8bklXM0j7f9Dz5I4q6Xe328//mHRrHzt8MjD7mz5l4i8HvnFAKnvTuv/MTyjy34
JRK4WYIRwt5EeAZodg1RPrUePKUPVo0JqTjwPQs0ox3v7EqvFnIW+1vrQVwgPDjPF1Bx5QK8YtJG
uE8LVoOCqqzo+RRg+xkG9NRXuNYU16oYhv4/s7LyfpmVlXc5q4rkT9dqiZo/Ij6Xbedy/Nuf9Owu
VMP8fFCC/ueMbctWhuRkh6L8NtbrvzMN2kSq6oAfhdRFtciKvLuKkcbuxaom7sHXTfpkHSswODsH
O6A1cgvBKxCsZe2HxjMyESu6p8XGH7twxbMlfOgrI3xAfxJgdqscZWiMxoJFFmD7wYp5xHUDfkxt
l1/Rv+qBiUCrqVBGPUqCTWkFwYJqSrq9TIyA+A6VQvNOpF3i8iYdpMN3E9QK54WhKiw2It+ckbSs
qG4krMnjsrhTFftHOznjMxzC/MrRrGljl+X07HfF0e7c4ZSE4R++B85H0Q3TEfo6JgxjS4O9xPKa
ftJ7bm43+G6tQjP5PtZU+lEeHWGO2vixHVin3UNH9BGYbs2/jR57+jlW+wfKtuh8Oui1y6E89OUX
O5+rkxzAL+lWpuP4V3IYarl1CGILyh1Xg7ToH/rI/zuBbbfTe6W8pbZqnutc06SssfJTdrKGda5V
pa4HU6ZHFPaSZ8gqlodQXuVZKyW9kYuwzGO/k5SpupLrruLj0IPUCp6yvKLtZR2MtHiQxX15KJMM
aHcN/0Msqn3+BOvUcGxECUU3IK7tS36hwf/CEs6ELDYaK3mW2aP7BX7tfhB1Ghk3p8S88SD6fkEk
6HPcGFTehqDclgM+Af4fVnK4yvI3Y8kIKk30BMXf1Ea1CI4ichaGSX3z498Ue4emnRq7+N5MsCnx
Vqy3bdbdIr+dTIKWOh7wXBwP8gzX1mZr180te40G5xiRLIaoRSJP7RmnVE2dg1dEONF6XnjTKkN2
cOLZhnIF0oB1FPjdKMq+OWheJ12JLnudulB/Ev2nM+H4mUML06kJHiji51S44FCbbN1W1ay6rsC+
5Hc5bFukq2nu+zSeex1nOJ3O5irHSHs5i4XW5WCD8N274nCJocO5UDUYgdAStbXH2709Fb29zf36
OtNH48mA/7maShN1BxQbniDh4QXklacOlYlT3Po7HoHJ19I5OtJGRBzkmTy4cw1uJ+5BqjQpIGIx
iysmHSI9UDfnLR2Npy8pgh2byyZQ7hsvQ7npk3vCt1wZkhm2UkKU61uIE7i7XQ5zX044gWTXOODq
1wYCYhW+HP+knMdoND5otj9jqTPAbbGHVYcQ+8EQIxlqeevs1HY8yBHPmF/xvlCjqylWMTF8i8kU
ejivWjc1m4Eab/09Bs+/HlpAewZqFou0nIKXzADBRu1y2hVTlj9pMPZkvPD9YjuFMdLPVKReDOy0
F5mteUczy+17zWwfbRG32LxfJd7ob6Ao5jSRkKweFn41ajgpj4P9kBuIO7dwdkXBymw0OZD1Ixig
oZiRg1SkBf27tCC6qmIv/IN8mqHS0v70leLZ6Og2UgasHGxbfOXe6bGMxpCjbzwb37OQ74tjgjyX
B0B98VU1pS0cnX9iZthO6KkKewQZzFHa3/PNs94yZPjTUOZbyCsv0oz/JKdqH0Jlnm7i3qMwKg4T
+g2myUrkErKh7aD2oiNFohfmOQ3fuOTKxk4INAkxY8AVzaq86greAkpIY5NtJd+6shV1bRslHV1B
v4aOgrhY64IKFMN4yukHFmW7kMPOtbRjr5oHOUrCucAl5nyhjGR2j6FP7NwFXvQDVYd8lyHofd1h
4LiQLbBJrD8/xVQRSz7mXWKKRef63Gv7dF1nuNPOAqW6mJXgBWvv5GvT98pa00NeKVPgH+xZhblq
JeoLcmNQRQSy+0Nq4vD2gT7tH6yqx7VlHIeNW4cOnZc+vHXFoVIp56rQj0MI4re2VWUqyp5MyPHg
jrfsAsytUgOQWciY11shrJCkXRrhlK/fXVcpOvg5FxxAFYbpEbeH19nx1K+xzTLNhI6BFiVDYJ7m
xoFdvJbDBjLF2nCxJjwnp3641NO+3slhoFTPjhV2Rzuota8h1HLXsP7qfOTJJfV0Ajp5KG3tWb7F
ZIje3I7tTXR0Cs9B2tI8gQmlzynX4ziQqYtSoyJ4WahfVuVyVq+o/n1ariu+WmxHLXJvPBBUw6pF
6P+misxtOCLuEeuwH4WfkSEOQVY2NAw5m4uk4GnnrS4heSbTZIYcyoPaOs3O97VmQ9cdM8qgczf4
2xlrLHCjZzxLJuwSpvmQwIn/6k3HED7us+pb/m72BRNJDHUvM1doN2VbOUT/EGNbzT9hfPTiN/a3
RJscNFT98cYLi+yxFe5wKeJuMh6JuG6q/xl3eETdRIoBz0y0Q0cb/XI5lD1R2Q2VE5e26SWGYeA1
no1bpVGNg68iUsDLDx0nMbwcvLehr0Kdtyoz2shZ9MwAaMjTutLjwxxtfZDGhxgG3ToY8dExZsM9
jOzCkKoYqhf2jVjah7a/66kvP5adz5c9ql7MRDGx90vbq2ZWy5dKNw8Rb/YH1wy98+WzSPt0edYp
KxlnqWSurSjeR5ULQVRAIuTBQGt5EWeOcSOHrAS0YzMjViUyptxplxb+5FduFyRHp3uMRuw4YKOx
TAhpNq7GSIEmF9PAkjHUmelgOI+AiT+k5bA9BnY+KLco3r05nWaKe8DePPQ1E92IrixhoqN6lS8m
K4F98Hv7+PvymfdpOymEw5AGpnjCF4mjLV4g714QADQqF+PE/MGUq3sbMQbg3OZXh/bnfWBO/f3o
po9hmlBgwIP+Km9KG0gvQ5EVhQa8mTKorvXQ+6b7PUYhVpbvnUqLDrxx/BU6qO0zWhwH2VfTauOU
x2rxZCklQuW4LO0dBKV2jXMXKkV9xzr0ajBCqsSFbT1ULf+YPk78nYw1epBs2tLsVnJWXlBTr7KU
1nqIYSGtUHkxoTAYtJXjNN7OQm/F9vN5m9E+QXFxQJOp8dkrhC1ob5U69MdcU0OvXQeYqmKTBcwC
zFZxK880gajQYZ3eiEkZn7E/EOrs4dJsdHWvmdFfNZakX1pxCKf7srbiBxnJhE55X4/KDQZ4+Re9
05Am0UDRyll59TCk56sLb8LJMg565cEsdXWtm22Cd0RKNVccep4pFHfRSJcTla7+SU7O/LizQj7O
1fi/Zbg21XN6vZ9aFn4Pma7lX/BgBS4ylTiY3Q5aqC2jIAZVUX2FoKZ/0zto8KbSoyxpwW9TQk9d
9goGRHacHPoA14DSK8GR4cMCwgxF+l+ntYy2IiFqC0pceFCsZJK8SE7I4f81dr5ZoCY+YgIuT9PJ
cNNrR+C6VIHwkmfmmABYyfE6w/pWrdRrE3mgy/S/cs4Bs+7+sKeRtcfLlkb8MhEDo1Fsu55u66h0
fvx6JWGtammm+icH3NILlS7oelba3emR4gn1JG3dp17+UqjW2kDZ4ofMqHHvgAplDtvA0sp5XZgl
XMG0L69BiiN1Mx6kSNa7A6YcB+xNqNgOLFsQ0NJcCFatBhKpArCATx2OhCaI+HvNS3gVCcCdnFAz
5ddEFqDU5dNleUWcC2WYssQr1vfSe7tItn946Hzsp4jfiiEK946mu7pGNevTb2VMYzPI29Q+qShV
HAyb+iA+8snayx0adI3gmCKwGq/G8j6iaLGSOz55iMQG8LIL1JRqgJCL9aqc8PFKXnsjLntNHSs7
zcqaZRUa03NhWQidllnAW5zCRIyLU1c6T5csvNOGlaNW3XLwvfq+9GMUjCIluJbDTsQGF0PncDL+
FZN5kiV9ThZ5MjY1br0LTOVFbs9x/Z3NBx7D7NSF3kZr2dVWzkTVXG/9GhqynH2X7ZlNs/DwXNiH
nS4+AtMrHyccqfRmvs6toXwWcbXA3MLwK74MWZe79isqpdkqs1wc073xQRdVsLL3FqMYyZqYmBum
cnpI2xul6qN1GOCYybbe3w51XN52aEGccCfzd27mPKd5155kqECIf5UacPDkUE5oqbdFC+Tb7z8j
NKE/bF34kHiG6aKWbTieZdJ3+1TWnzxVGbCUqk5hiLcSla0ncJTR93yw6TKMtkqNDbmRzFSHVaG5
4ffSAY6plv5LGev5VaI4/ZYXfPTl45Ve3at34TDtvUyJVmOr4R5HwX1RlG53kEM3mtdh2c0Pfegg
ggS9INKj4KnE0uNQz2hkyKHmZO01WrA4uYjZrDYQrHSt8VoOYUH9uqUczjApoxDHaRcTmXWCQOYp
8oVdx2y3aIdW2qkXhzjqr1qMQpH5IYOm0LxNzZp2RVio2dLK+mmR15a2lckAX4qjb1hX8np5RYlC
LPzgrDv/CBmbchgN2kpPnBcam929jXfqEZeSHrqZo74YnQ51VFWzvTLPzhctqLZ+WGovpVFCPJk1
fyPT4rgElerpT4gWZDd+XxorGbfN9tvltkYw9wt5ubxt2SGvlKTlvunM+VA0xbSeqh79tggNGNts
rG+102xpclB7wSh1mbAu/pkbMPsxh/EfE8A26PCP6TFvguG6w/17K+9ksVR/d6dBzYKTV457WXzr
/RHfZkyUbFGdu5TeLCzJ1w1LquUFVCYvkHkjV4GzNM73cOFrVHlzdIPZWOZml70maX8zaYX/Vxu3
O2ucvZc41YU10BTeFWCRr50WE6Yx6gtYjIbBv8DNXl16wBhsPtKSSY6AOJ37KRuXGSggFpBF/6Uc
9OA2rIPiS5EhwzE2Zb+RQ7tKO/zZQcfJoVaYxl3TqIgxG8U9u1UkEShunXR8uo9q5Ww0EGEnGRoj
v135uj9fGSKmmxUL1vKc7g9pfquX+TadLVocanvEsd7edgJnHPZBjWYIsXZ0UIPv1V1Ws1hyJ097
UXLtPqotQQVqtoZfV3+z2v9mxAC83BSlu2LWzLtKM+Cmpo1ygzFiuscODfmjqCtO/3WfNNmOWQkk
E/79ugKwvMuj8lQafX4X6bgwhjy573KlwIiqSXO+UsTkwRq0c64985Ryo2rVuuP07Bb45UwFfrAI
3kJ8tbVFoCrTM6tbcwWjjRepWLFaKaqzUzreDOea8YDuwqGhj7pswLnde2AqN4ZbRrskK6Z9olPV
pQrqPNg6kGMb99zvsxKuKXOYfwedt+tbfXiVl4dhyQo+CKGAmeV89fsnofH5bcmqwVQp7RjsFDSI
Dp/elokdVq0+Kv3tMGkQCAe/Czap6QWHWtPvvLDTrin2I4ohY31TbcO2/zK3dnVVGRho2U6p3ce9
gI+LfiEYccjIifl0yeBJjIib6kfXlx10B9sdpnqPeNvH1lranGDsL4MGorxcRxiTGS4RYEGyJmz1
OzmhAvW9+/2vQfu8LhW/BkRF2a3wP9u2P70PnHFkk++q3e2c1RbrOsfLzpBSVccbruhKqNtnlOhb
XT4NEGscDTz9Pj4M5BWlIHvLibDMVl1UDPHy9/9k85N7geoAaXNd/nIuDw9T+1zQRiFI0/I+im/P
C3rMZqDQTeAya22Z9t706mDYt6k8vGf+Cct3fK2p/xUOtPZXWMXT5hXvxkt2E7cO9t/YL7GUlH0E
DNGiRx3YQFqk6ylslMUw9GhRJ1p4ws7019kkYlC1whMWruZqEmeXvLwo8j9AojSpAX1ZEwM4AyIB
KcfGkIb9Jjjmj2tiJ1Pyqs9xa0Ixv8f7s7F3KrK09cKINI7nc9u3rF3vlOpSD21zacmpc4KcOh/Q
LtnESNCgQR4ir4ic4xnAVoqhSzVkLZt8fmGXGwwc07VsAaLn82s27rPi3qM4JBHzEkEvz7qme0Sk
Jtpe4hfw/fDPpMyXKPxLmqcOj/GMZgacyDlPosckHtdOn83POiu3bYj8Jj31enr2hhnbdVBFtwnG
qjJNmZ3+kI2KvpQldurZKloYLH4umKxL7f0TvuuS/KmA/2l4uTOVURb8AiB2uak+9vvWiN2jN7a3
cseeRcM9ZmLDEzox1Rp1tnbvKYm3V4IpXCtKnGHSgvR5AzCwk5Ak/FiDk89We6GVbXU0Lbotg67e
UCeeno3GQsBpqsEZiqFMY0Ey7Eutx5PEn9iuAQu7u1RPhNxfX45YNcryiWGXiKZlfP1lijy0otQS
2sVjNxTYV4qRPFxy5T3PZRrFKs73i4spQgooRIVuTpMT2Cc0zRoLH2vPik/yoGfR65yZE3tZQv6g
uXd+8iwH8prQ8fWt0XroS4uE/7rPmCfqH4r6luCpfSjq67aBpDsKV6wlBOzpU58sGZMm88OifG1D
HT2qKQ8P8tnPFjNbJrS74KtaeYNtGC+J/5qWE21pvTSoHe1ka7P1jp0d9Cc5SOq6WbGGCTdyqIyd
dlD98XRuqyaJ+ldVOMG+r13retIsvATG0RpWsYe7mVGVxWqoJ/u6iruniN3quohCKCPz7B0ttnlY
mc/GEzqb8Y2M2aJVHSMWvld95M7EaJ5wxIXdBZtm6EuWMEWBDV/ue+Y9PvfCgK9/yHR63SovR6yh
6c/6RRfeA51GUzAYzt3a2kwBfuZpsZUXVA4aloOAFsihZqTmAm3fgXfpnO9Lc1y11OdvbfRNbueq
BcelhSpa9Z0CJ9RFVGolpxpFffVQy7mevICVUhCE18WEp0swjtopdJp+NQMnOAXJhNSHOItFrPBd
/aDIRpGTaB5V2QjwdhreWdj2HQ1xkNteGafNeCdHc6SuQU57O9dOnLtZ6V/kowMF4/mqL5Vso1F/
2nVtbG/D3L9v8TM/SJJUq+fJNvRqf4EjTvggDwoukkniNAc5umRIkpW86u0eMiMKxglNQWixl+ei
fNjpWhMeWv/np7AcOr0eHgBHyMHlkSmfj3LO735eHpbyrDIPPRtl+1aUR/F0TfbsCEP8xVGcsGNr
OKhaAT3DTcf73gnZs6lW/LULMXPO2qr4VmXtnZea/t92+73PhZoMFgTrAs7az6bVXnOb8kqAvusy
B2F1U+qUFXTFcA6THjsHKcEVIRSyzbXk3kXeZkZDGVkuOZG7D4jYRPSPFNHyHdm0570eIGj8Dxhk
zNOrwuux3A3v3SA0f7ydpEF8jmAsc5lqNeeohH2ys9XUPShh082LoQbM0llKTfOLoKfBGVxVrV9C
y3ai+yi28DBTR8QhupY9emNaAZqoiXcly9E8fer7eDqmistCYrb2l+efw2/jig5Dtjw/+vrm1IYu
mqMaxD5EKdIv5D/jG9197yI7Q00HdJlles2No5bGuqoBraHotZAZRYdgZlvXySHr0Ne0fRMFxcrR
t/ji8tJ1PWtX0ivd1eIgh5dDXakb9OXC7SXU2cmwMSa8nr9qddNtABSugXuEtzr417uRyuSdq8Q2
TbwZ9QPHRAwCO8v+KqwQIZXTWO6ad9EYxvS6AqCzVbxx0a5D48LwNnFazzew4XNkA1rtioIrHx6s
gpaN5TtPlWP9GGcrRzUYSVoP4tiCHfq1UtXjd/wmuoXeUbmeKFyd5VER0Vp4um7fp41bPRRxF2GS
mqA1I7RTjah1jr7iXclJGQo0NABbIDCIC5OhIA69wyKUlvKAZArIgPQxjY30MKMRtyotGKBXVaNm
6ygDbhqmwE8p2INRlacyKA+JmD6fqbpVoE3n/kqXQTnkcWtvsAlXsPwKdTQbkGS9CaP4eSxG7+hX
mXfsxRk27qgwJeVE+YHhkBTjtV8HyoJ+GTtxP+KxInZWOqYT3ug8oXDg74IRpZscUEHFJnb+Oucq
DtCWHp/kIVAeO7/y7xRgTidcj8adNtXIufwzb9Smi4fDiGetiOlq880txpiFgjNMIxLrEUjUoPzW
WjifejYedtGgOrcIhAxLPinURv+dUQaqdjWU5rNBQ/AUgLgxROddjmIreDcSc6w0ADmLzEJT1peR
mJtsO/krAza0S4suxuUIpSP5fatQZ9yMYG/ODSJJdc2bfuebUMT8MrudRA3JclEcq+f+i680/UnV
2GWnhYIuuTXuKyPVFoPIouHhbOIqLNdyNsXcCAWqEj5rCfVA3lpHg+pOw5tLfrvlocfJZVP78a9/
QRwYGbJFSYytLGo146yfuszB1Tif8NfobbClUrVNHgBo3o5lYaGa3hzpAAHjrxF2pu+LFqMnFn/n
YDpZxabXwW4iicIrzEYOTO645abcm5XhGIfby0Zchi+pcsMuZ9NMG0UqEmnehjqRZV5HBap/oLKo
ZNp2+hcO7KMopTiZi3iZ3baPVupBEte6ec8Wjwq+gtTLkkUiglyVPr0aaXTj2XP/qAZOfdMH7rs4
u7v4gDX19yzIjBMvn6WaGt4X2dsvXGQQo6E8yVHsO89a7/tnJIAO7GbZd1VxIyfR+/NWAJ2RhBsB
EUSG3W7iCHtleTd7qqcbR0eD2XL95qrXihgQDTpfs19be9UEy1c7GlKbfht+57t332vYnpgGL7BS
z4wrNSqqwyQwlcK/rkF75qeD18KCR3D3gKSgsunCabqGk9Gf0hmVMZkSJ/T34R28poPCXwRD5MOs
o6Lyhz3qfywmHdVhp0pJHosLaQD7rgFowCQMNK9MXyMkn+2+6u40xIBOSasnN2WT0EAAYXeSMSqs
Gg/9tNvIoZyYDefzVaOiXU+F1yoPFn2vfF662GUnC7O7nNCJzO4RaUMPtFfAIDtG2+zkwc/whC4s
9dusKM0uD5yxXOiOjn6IOMgUOTRzrNbPM5eL310j7zNO9cvvf13ap44Ou1eH9xB6EzBv4UL+6/fV
1GoTDpkxvOh9nl1lgRYvDLGe0MRBnpVYkyMrqranOnJQ6xITkVhUDBX2Y3hve80GAcF4IYNdErmH
DC/vfdI7bIHQr8F2Uzt+Ouv1VD/Hxrez//+8Qa+vWiuYN7ILYEFBXYQmUA65LZbDwIyTnewYyGFi
jvG7oZy9JF+ubYWw+KfkyzBoMKIIU8VfqqPm7CnXFUd3Sq6lCYg8gBDDXNozjP+h7LyW20a2NfxE
qEIOt8xiJpV9g7JsGTlnPP350PS2NJqa2WffoNAJpCig0b3WH9ZAfvz7eHTSE/nJOTmr4q2M0ImD
FVtfhrBVN3nEJtLHSoF9gaahJt6aPyN3VvHf/mlGyL8lqMBuc4UpGXHpfGb3cfriDUz5kt8ra1FM
e+tByqz0kqrAP+EqHTVHS16COKs2vtRAbhfFEPFTE/2rQxe2w5OWvofJmL4QSEU/SLenO5tLw20P
FpktV1vRipwiCvRpCUWR1Kn4BuJichJ4K/ENbkXdecjsNr00Tlpcq9Y4JpggLQ0jDO4aCHn4MloG
ILrcPQfhxMpEvPONh+M1sDPtXpND7c7ETGxVGWH5zbbepNry374MdBvl+d/vf1WE2bJPIE1yJqaK
t5FqqLKq219zd8ieNYXkmMmTiarl+ISHjb6q/NAcVthvNG3j7iRTc3d+W1x8z9PXoiTqwXJa5eyj
jH4DWC+IR5uu05O7wURDOfX1LJlbpMhRXxwJN7dGfy0KMz9nZjP30K27iqo069tVK6XIo089RIOu
Ovdm2UA0nKos5CD2mMc9ipI49C62YzFqwqsWkukyVFHKsLCkXGeNO2IYDXGMRaY/Jw4e7w3g7899
AA7eToZHuFveXYFk3hytb6Oe+BfjXMVBCHtFnuzbIy8eZdLaax3fGK+R1ZnBawlx7LE66cAsb4c8
0tWZHhvxpwZ/6iJGoFyXEEenc5qbb4rmmvNbJl3kx0VW/CNJ/imbTugT+wrbtn6Qp4FiPOXdMV4+
1rJ5/hIHEMWPumBA1bLS96IGZfnPIYNa9QpwnS7OdnaKxwXbhyckor7pzP0nUWrqU6xnNiZfbnKR
Lf8E0FF6QjSv3xESDeal0UhPyGLgZgm4p+rg6l2RfEivzNXhpeIf4k9ADCnkgLAuImV5WOxEHXaz
6wx7P3TD8nYnuVKzQzaz3TmxigL2R1mcffSxp96iyLbv6ANrUlsFYwSxifMJXmxRoH8UwH0B1Rdn
ut8Usz5z4DYPOZs9xI0/9TMyEgCVhMaU0iv6CTlUY26WrKC0qSgO8uSCm+r5ZeI3YpJkBNakyeke
yhbkyV+7hUU9zG56LPLo6ruoKn1yfhzSvoyO9nAWBaKBAJ3AMj1lZOnucMBA2Vy0WMEEd9QVgELT
KIebaWfXIbZZcnjtK2sWZ118FqUc12YQc8E0G4VXccA4qFiNNRyQjzo991nL5/Y8iVr/kJbDz8pt
tcfIzG1RyoNQewyl8VMJlOetJJQao8j91NYiw7Eg9JqgjWaOW8MP5a04q7se68Q/dSj/aDO5i6GE
N3GxtSbdLi1TXACeVpNiaSDOUcyO1kmIQaAFyvrOLoaB/FGDnwOa9+tCGtwjWc8RpXvHu2YJ8oYY
zNaPqVGgT0Y++7Vvg/eQ/eQPI1W4nfsaznkQIucdsKWokGC3Ii/xEBRo9gny6m+mX/1yzdp+SZ3M
QW1XSR4zdEkWro38xb9PqH/TirI1ODxsHplUmUxp/pLXiEzXT7uish79Gl1i8ertcpSqY7QbtyJ8
3Ut5QX5Gjrfi1Stak6D63QrA5Hfrx1jRqhr9XaNmOQaffx8vLicG+CqcVqMs1WGXFj1MitonAyt4
6ROJXZyZDQRkNsPo3N2CWHbodHuhs8x+uXvMS7ecbEu7R51NewO7TpLUk64H+fNIPn3bW9mEAaZI
pFBe2p42MElSND0LYnFRF4cRH6lnrNXnxYBPSGPgT+LVvrlBbaJYG61qPjajcRUbwaEe/ZkNxfY+
7AxjU3kyMrp1aD1KrXYNEOfYeIavb7S+2MpVlr4aEkTlgGXuQddSdec7ZEWczGyfksp8ElHuP12T
Kv3d1WpdlKKmrrbTP+PZKC3Q6LEOuo3y1UKJUesIs2aHmRNrumbw7IMK6Peg1Z39pibj1eShfJO1
4t1Chf9Vy/GBdhJ3fEYnBREe02wfewvaf+KozX0cpsOiwHrqIkt1u7QLXz+lqdQi/Vj6R7fM5XXf
6PXe7HRro0q9s3VwQ9pqUtbfWV2HOS76n5vBRH7GCbD0bvrcOuahIS1NexjPKjxEQKddA/Yuixdh
YNcPVYmnUqqm3RMTF+KTSa+8BBYerlWOjYI1ji/8JeUPFgAHayysd6NDwrrJ/K1H0mZTADKYtXoa
n8i6Fpc0L976UFNeFU/HvcJTMAOvkN5RYlQ7p/qkr611CZtqJWADvmds/Nj2H7oG/2TwRaMzhJsc
cS60OaoAEf42+oGS4MwvouZ9KGw8kcwmfwzc2FvhxKHt6iL1DrZnkAKUC+856synzhmbdykKV02D
M7mZhepmYE8zz7SouSaZq620Rm5RNR8iJkQvXzWln99XCcqWsa8lb1iBr5S8rHeYoqMgG+X2Dqi5
dTuIogn+kzWI4S9Eg2IpXTkTp+hJcyo63U6dabhWj+kuCj5dRnS20a+eo68f36kS8rV9h3esKwfq
tsFDauXBk3uAYoekpqSn7xrSmKM//kh5Mc+xRJAvajGmGynU7Y0ueepZwuh67hVW8VZ5oBunMalt
/2pUOXvMEz1aNdx6O0NDC0xSMLzAFKsnHF0CLWzDBAH5/j4Qq4/poE0LD1FfAoCBa/i76qMeHOy9
KHWuClYrDqrbNf6xTlxEfELfxi8Jworo7NsI/sua99C0RXWsE/usSqH/IKpMo95WwJdP8lRlOyUa
rHC816IxNICf6CHJAFF01IF4HBqolhxOXqTtEpWWoxaP9cmspfq+9oOdyPyrSounHaDHZTtFtbwE
YdlWdaoTzmTNvdp4n7o1A9y+xHnWImvY5ITpEqeDJa1OdjO9AVtKHEQxiQb+fwYGUISPtLOrZN45
DLaIQRGvFFV4l3zTZKf+XTeaPOgAz4ulaGWVkf8XD3jiDH/NDtlApWx4haRWeTgVsJx/Ta8WWpqM
WZiqj+Q/ScasmGuRaR7ttUnc7VJML/LRcdYIBf0uTW0fpalN9KwTBJj7v/T8+zjRs5qu+ecT/owL
Iqlcd2U6ztzWJZ3iNh3pFWcvV61x6G1zOIoacRig4aylMEb87q8NlRmzCxCBYttO5IVTpls/MqBO
Tyk3HvDsaJTuRpTEQa8CY81EgRK94XcRnDe7mbeOPazxLJ+PpmWjOtM4J2sI3G2ghRfh4i6qxJkU
kK5pvFHijYG9u2gAjlKiKusNxxB3Bj0ZgTlMq9YhKfKFGUkFRAegxr4SyjvWD9FsSNS3kjjvQ6DY
72Ot+o+l0narIXWVreJGxlHXNR+OqlchoT95h/RI7Wm1cbXyJL+PchxQEjN7NtMu3BvYWs5EsYch
x6xl1CvsT/LnYVSDuaRsTdS3j1KcJgtiUir6BhmoNKUD5OPhLKxUkBQrSbpjKVEv2wTZpfUwjt8N
NetmQ9TWSyLT9mOTq1eBQE1aUih9BgcdMoq5wSeZl+vfexDdzDCzUtQ10hHKasRRZ2eqSXJgD5wv
k1xOnniX/YSZ7r6r6mtTN9U5RstK3wCCQJVczw2iN7Fx7uJM2YZESpawvI0XOccGtjeSH4qEs5Lo
wbeXt5NYzRK4XXWocr2a+0nEEnzCchJSnwwm2CurObQKWI6BZHe7GynL9RtvHwz9vsch2yNEAJBQ
qlAgwtoErchO/eUp+pEwc/RWoiY1ayFfPtt5kc5ZlEYPQxugMc8fc44DhJhTyMoHA5udTV9DnhiC
1t/h5JJtMjuzD4Qb41VYIkLHfwwZQI2E8uAlZrViDT4etGJAe0LNtDsBTYp63gF57xAzd8tDj77D
DbKku9W40PyebhNkqS/6T93kCAcIgXiShpSr1cbvblGEqFjk/OLVHj3r/ITI9pWvHgJ7y9i08agI
i/IYKxG2pAj7vCnIKXuy+SOQMdwZcUqBi+OoW4xCAr6sWjxHWXJMzMj8gSXLeyp15YNV4Hr0X5a+
wkD3UyyBqcpRNF1VCKfJho7Ayl+nqrqPFCtuwG3BD3Gupf5kaw0TLwKNW6N14KjHUfGaBIAPTalu
Tm1XaJdeVRBzpD4ao2U7dAsfnYu5hm/qndiIiGJQGZ+LotXM6h0WtBdntGP0yMGn+WWfo9APzq0n
2vGqJeMlEExQx77LDav4VZn5d22I7WcJwZt5gkryHcmfX3WNTZgkVyRvmnz45lvptUKj9r6c6n3o
3wtP14Zv7b4I3ezUyYTexY4+i0YZUGXmYV3Pm1XEBUhw9YdAzTHXiC29XhuZjL+JoYWosLesLJEq
I1dpY9F4C6ZbuB7Az233aFh7LJDkvtuLsutl3d7rkZWuXSyFvzSILmZuMkR0rJ2yR+O8f6x18yy4
a4Lthq5avJ+qJGjqFz+3YkQN7W6BaJN8sK0aexd52gzJMnhQJ+h/1gE6Pqpn/LLs4hq6tvSChJ0x
x/tOOY9WbDH/K8Ti/gwPXFhKYji/3G24aYCnK4P2OmqDd2p0t9tYmHqcKojss8wz05eyDOoVuLhk
LZVV+uJb5mvj6t0Z3HRw7yAiJKoHJ7U3yPUhKjsNSgd2f7paunvdl+vnINvompu8OFlu7sgSl3NR
7KXhHn2Tk0CypaWLNLhRPHgYX+w6RUN7e0LKe6l3gsZVPGhIs6fOqGD3mq/0umYJzkp+D1358+Gj
TrbqbqlnWFqILh8Nogg3sVuiCWMt0q4aFr2axBenSJ0lyw2ZF2XQroMwKfZeMWR3EcvCLX5OBB55
QDcYRDSoUiYYe3ot7P1wTJZDEvbXOHbceW6n1WNUZyjBK0rzIvvVZHMzaDB0phxwnr2XebUaItf1
Z6OB+wTsx5k2uLMm8gJcozOSMK5V/2i84F5rxzT81QKmuBMZs74iL+A20UWesmkYI21d5reLaCOj
c2vTJhm2P20iJ/f3cU5U+qAzU/XGV3f0wITG6Ph4UIORR41J22a5j/jNRG6vPUta6V2cQ67kjmzu
HQx9WMZ7v5BGufPdLHglFgJMU+qjY+zE2lZGTHWVhKp1b5dksQPEQN9DEx8QRPtKpZBno5pKVxse
zrpmMbDtPQR6vYL1ZqHGw2tWYGbqxPWhkiNtbRHJmxH49H5BcsR5Sfsl5fVrRnL52WqiHOh3M540
Kx82o6bmoGQbHQh67O+QFQ9WsV8pO62EEyXXRbwE9BU9a138hPJc8w7KZdVEuv99iFCKzHGqwE66
Z6YpUn/jla12sfzIZ1usGm9W940lMwT3ONW6QyCI8WaPfeSUn+wmhrxoABH0+0wHG4yiXjbO5MEw
z21Xv5a507+0NlYYVqoTa5yAWDXQP7mRnIch7oo9ShqYVdd68NJkIXA1bo+NKGJXd2gAY19LjCkv
XRbdq1MvvHjjTVIPyKBORYJ3RD4ljMiMrjmST+CnyJG/+ABJjcFgkWkOiOX/AVsNTbuQEDk+iSor
tYJNGftrcgXaLo56KP6e5az1vGJmkGMJn5WmeYjMHjemsu2+1V5+Cbk78PaTllEUYSechvlu0Frv
rR4VZM68QH+Ux+NtYSBFP5ion9xa156R5B8x4kj9pSg6TotVm8STdmvlz+pSzzz++8vP/EK8sxE6
0AgQq3DGFUf+m6aYggGHOZiF9NA5qQK2CdT4UIztSe6SaFt1+OUhR5U9uBnLEl1NrJ85uECv5iH+
6DugG3UH8JZlAd2DPH3ICx8j8kwzP7onsHFul45R1Nne+k6XNib9gsqtVRDck4xYOjaQuON4VxPx
fS9rZds3WfQN61N9HtRhetajUt1AzNM3XqaEZw9VrrmJh/K3BA0wj0W5GNR2VkQUFJwGaOmZOs0E
uZEEDxZeG+qUnfeRWH6IOpK/0wwi2v6Uhmj82jaNA+Vi/RchUyBzXzdKaBxoaB/KwOlkINZfYHSE
b1wdOKH1oJHaXUTYZufPMfavQMyiNUCxageJasxn4hRboWo3eWPubi2pPjhzUdnFFZnIESceLzFA
kprjQeBcBBxGnH3BxHwpdh32uQVobH2DPAdqtJiwsABv7Xv4Uyw67bbZwXOy9thztcsKocFHxDEx
d5x+8CTfI+Jo/BSDYLQwyAobrOXZ84tBVeTxWPq29mjFOUv9+KSquf+z6bqlrVY8JYWXYXELGAY9
me9WbY4vjlJjkwkg/SoPEfjhKDAPdahLGxRv5LtIjnCRBS6w0sdO2jq+/uS7RMliQDZ7QnTODnxo
uJKSsXtIUWGZrNGHdxdCba1zg4DHA+/Rho9d5GCw7JS/BxEID26D2LYWfwYJ0oVVIg5dxmpwGxRO
nzRtm26f5KpS9yC7Zj5rAQCtWx1ceAqwM3gaa+87KiTKvtMw2x5zHLtElLFyWctWPf6j+hSDLDQ5
mxnF4NxikAgaz6b95mOOLWEng9+UJMV8ydtfAm1dN3W/KomnbGwjtKZq3Jqys6dHL4mVuAhyo4VW
VeozwvnuUVSJgyg6Sbwi8B7uv9TrFd7VTdKVy3S4Ro027Hx9LBG3dRBrm84+DqIu8iADRumeGcpu
2bdhAxlNgOPYNfbKRPeyTPC0qp2ae7U11UfROjSysS+de6/sqzs1ibTnaMSG2vPMe7m3/Evpd/fx
JDuS6ZWzUZLIXEgjntNSgwJtlpfppiP+vhBPrWIP6cYZ7OZWFK2Jmd+5yrA28vqXoNn1UMNXhHFM
qtipSaFyKMB/Xt3spzZY0r5yBusgFri+sgosuTjc1ryqbeLLqUNSWhCcZjkToSfeySF63ZUPupol
GbtMbwF1yN/noZ/cG2P4uX5k19enRnI/9TeaxHnV1X0MUfSQ1Kg6RY2/1MU3wizpjqW/vei0Fjut
0eAfkPjjLKlr+1BHfvYo1d5S7DOxYMrvEuLD8y5Sm/uh9/N1bmvhSiQK3SjRZkkEUS/iJ3tOw3Mu
K8MT6LOH27odrJe2GDVJXrE2traJ20gHu8Uf2A3r4sWoI6xbiXW2Yb41k9R47aIeHznWZacCOxYc
sSusjT1Hv8ZprM5ssCo/a3WlRxg9wa5/TbMrwWCsev6cSNLXms9NKeiFcPa5T1rU1quMnIxIOYB9
mXJEFuHW6XZKK1JGaqB4K9HaIsxTZMObbc3Sgb26y79zDnm9PsaBFe0bIwugZlTWa5OUyyqulR9J
1sj400TjJWaRBBDQtFdx0DmPCVwV0aNMAjasQfxY53Gxbuw0uFPiprg2U/BN9IAZss6NdjjkzGmL
ukfhspwOnYx8g+wnOKYq/sC+3gyptExtHjdW+Jj0wVFT4+IsXj4ZJQbkZ3EbT20fpVrzPpX+jHNd
bsR/f/s7svX39/8EtyHzo5Co+7syrGZIleTJ/fAwOttSUrrmLkjAJDmO3i7aLDR3ghghzrzGZQOk
o6qxCCsXHkfduqsmRQQVOQSU34hN7Aq9t8meyw+RFTlLk6lqPeh1uIL+TlR4YtQKkHE4aePWGWqt
BRIpARKvO5OZ9cnSnafUxnFZlGSvn2lp+BBh5npWzNTdMm+XCw+/oFc0vn5aAOUuuVNJxwh3xlmC
pslxcKSCGER/gX1UITfT/DTwRnktCaCBXWiH5xDOyjwo43M0eN0xC9E9C2w7O5aO5W5CpavuSnan
CXvI5dAU7X2vyuM+Dppvyqi290ORqvOwbrHKdMgq5LzrfjrmxE8HbRQpobQp3PptKFEeT/Qk5/eA
+9MpTvld4WlP1dx61gfdXSNAla5h/TQX38wPMVDe1zjRFiKvJGM8Ph+6zD9bYXHpJD+86/vA3Lkp
XBRx4PUJQhFrQNaZKFNMSh7tr07lfUuGJiicFz9zsXbQ5HJnW0N9IiXGq7QJhqVm9MWqjFz9VDI7
wTIu7JXdgSiYoROGhm0TWVfblU8aMLjvCoAZGKlwb1wrz9nwDKtMtp99zBnfbDvIZkVXVstwbMK1
CcF8zgzQPTsmZqCl7rc/PATYSq/o/FmjPbSp7vwyWunCpnhTk51fDLiJEvlT53Wt1LMu8e11pNfO
LuurfmPamKKPWbpUBnTT4qqFwh9DFkubftWCi1tlbsMOPK1Pag5+rwJ0+NZE3dkm2fpOyomYjeXM
Pde3VwjU1lvMhIFyoy9Dh/8I0aTD2EJbiPe954cXcSgKWdlJERC+qSqSpHIeJLaxzI1MOUADhn8A
2bm383NhpvkDsNoHpXTiE4x/+TGTlKfMU6yjGubVYcA2GSIAkP4kDNnCvYdyk+7lwLs6KIndeVYS
6LMSDupeIgDtLEffTF47k6hx3sglnn0UpcE82TnbQ1Ntu2Nj1v3Mk9L0VZew+yrlxt+pTnMApmmD
f0ZTWTBofIcz6OY/o9z31snQ/a4XjRFBTMI1UxdRdvzqm2Rhbd+6wyOZkfRUxOEjOdDqOPQhT9LY
Kduuq9on2WamBhqerAmS/OS9210Su9UOfW9tjFj38S02MaHh7CIa5cHtLm1vWdt8jN7IMdKjQ5Pv
zglQab6VAzxYZgM6PTCp03aZE1l+mkwnl0Dvea1NRVMznbnsKBhRemO+Cpwcl926kpDXNbV0dzu1
9IZtEisubCin2sjjBWWr0tzvjlg/Otu0Gs4YHBsnO6nX7D6XuqP9zDqFFV5Yv3W60Z7HOsmx4rTL
VRm8jiVA35CdztCE1a9Ov+9sq3usIt/ZY/qLWlURQ6uIGkgkIVM6ovHuRu6CZJbzOJ8TqcnP6XRm
6co5YdLfiSrRiOlgsu66ieo49QDclBwlpXyLSAlnlWU8lJHc3nWVWc5F0Qq8kchb9D2UUvMBN5vu
mjTZPJ5KOYTsWeAhd9LLvbQfpwNost9ncaS169Y3v39UfXT76OugYUVqg0//M9Iyqx0o3l+Fm9vb
vsCeG4tHBxGiPtkEuuIduiCoIAlr0ZFUImaDuVacRru0lk6CmGTXeWeHN/MmS7JkhwNOvfV5/DeQ
G+29hjfHSh3k8dRjr7Z0AX9cmzHC7Ejv5Ic8vpSlAerAHpMLTkohvptleRd6Tn0agiYg7hWXr6qb
HuSCJz2KwRYoafUtLBttDlIvOWukXTcAqeRNmzfRHP9j6HZEUe8UpByQkJemVwauq7alKd9NNhaq
XJrvdp7cK6wh5hVRwXOnSXgRhvkvHVKZz1z46rV8Q+zms7ORBs2mHOqjzaO0jlS7W/cGWBnZsokt
mL76LBvVm2om4a/UPIDShFbOw3zG0816tXwtnxetUl0RGMV5L66zvd2XOyckJ+h6UnWGYdTM04pM
QJH1cz8r43cZ+vXMSVmTmLaerqAXZrtx1IyDCo5k4Tud8qJ3w4EYiE2i0lGYsleVbBbfsT/G99OW
iy1hSuuaVt073AomSrL27Igr85JUTbjTkFRZ2tD6j4kzbV8M4y1Ucg9aRj1sFL9u1qbHEglJ6EsD
SveHA0xupqTJcB0SxEHiuJRXZdo2z4QnSJDQI5gWznaRJRe1qzJwANVGtrz4zhod804Zw2zP/zJa
D3Jtnhy9cBYBFrHLpg+dzaAGwz7NgeP3geM+IMlQna2y30ZoIXVaN9MK0r1eX8eHAOF+rOfLeinA
XR6/5cLsguJOQL8aHLNAitg1KrpAv6rGnjW4aDzIcpteZTcjZFobO2NyadX0trtrGsVbjraSvkLE
eCfr0p8LB2pHpvk/g2nONSJnlrdSPg9U4rDIQph3eBEO676N0qundg7xyqb6YTol9hGN8i6Rsijk
wHosZH1cKkr0ag8lHPhUc87JdEDSrZupITeqa0qqNCMQpCzG0sqXvls6Z9FxEnVZ26HuzD7qcqmH
32IwsUxXEd3w5jXP9u3at4vFprL2QDW03fg8SJ6/tLM8PUgeAUD4gayfWw12fOh8syLNOQQa+2u/
uh81LZiro4pFioOuWuluLcdWDjkElfmIoxPQE2zYnBgf5bSNh1M+HYJNOiTpis1xsMnZKWCE26jP
GGx818q+/0V+bgSpzEKF3XYpxcmsqp1s2RH7ZrqMvXEr4cTt65Jx6ZlHNvIghYsY7vyjGXrWxo2k
FHOHlOdViV8AwsSL0UaNRJPzYT+iXjFPNMNahabWo0AbZStbHqx9VjRNOyMld29kVrIRdR8HBcGe
310qWyWuZgH/YjWCBn5VPdtVV81SSw+eWmzEFm1iaOfI8dmigoUAz70OtRGKACoB4HswkOjUopsh
yHHoSo0tIBGq+4Q806xQ9R4ZE+qURMPFccRMG/DfOdQC651cFL5789r17KunsUoOVPm7LEnDFuTp
uNUlmCYzF7eeYJhCE4XUsRCMXqQqiF872QewDhxoAi7bBMD9Laj0FoF5zZxHvY2RKBh6ww9ISHpJ
sJfzPr0LxpTnIZelRWEhaKH5jnsdrO7qmd4BbjTyUWMoEWCJmrWrlNmFeBqUZNwt4bHVCJWZrJqg
1JaPZjaEh564BqGQunyM8sw+OpH+wP1jPowDbB4EyP6jSWZN+qQfVLCCXdyiaEkAC0ky0RAWlXus
8x+iYPq+vMwQqlhYVjmeI8SYZ5pS9zATtPF8q0Nfcq3GNtiLqYtoYLeAKqeE6ig1eRdGc9lIWQBP
qvS9YxV4Kce/z2Itj5YYFRgIS3fVZOBJn9spMxH3VSy3K0zaEGI3MDmQZKjdieK4B3HgNnDusBk/
aahZHozS5AWQhJe6kCIef6ZFVrDWRRl75Dj5Ze6MErkNUVfb2VaNkMvJQltF0hhmVxObZOF71Pbl
FBXPYjiSddLO8jAYyOj43sXnW68Ha4g3ElvLQvVG2GjDFEI4gWBdtMgU8JoGuenkKlycUH9tIfUd
/PbnoGUkWpshXzk2gds8iCw0QCrWYtOZEiHYeqsUZXGorSNZ3mHVNgFiMKZMiiKHCdlJ8asb+dE3
7OsmDU6pfmK+V+Z16Hr3YFGCpR6W7smUuSkC5DiagAR8UwLebwxeLVNRHDpHBVVrOEQH4LXRpPaW
ievqQupi9axVV9y6ITbKJmKfLj8wInx49chOGd+5ptrB31CkYJ6PxAP0yIgXwShpF3Eo0OVZsNpq
Voon/64r6waGUa8Wd31c6rd+naIcSeiZ+ygznFWO282isRR9WwdEWhxckx4U36yuXdXNZCxBHnSr
XTqRLF2mhbqLEMWzBmJ1T4DAvRWNPEnm4dCFq0TN0e5JWzwXcwznsHqOY3Kx2Q/bDTO86rpuy7MW
sGPWexzqowzBsXhcG45r76ISp+cwi64dDEm9KasHbxhKtFjsc67VyjH3pPLB0bDmbnFFYoaliO+n
u1ZaQjNu7R6NDFAV1C33mIbmT2Ucw2cvCcu7QPbJCDle9GzCllnqXRVsRCuMCMwCfD0HvUIrxoa4
40TSvWzr8pX3BzAWqnurhbfoZ+bMZKO5s6QRwGBraBtDq+IFupUmjKmoQiIY9Bg8cPMxIZSAY6It
L4jr0zrIyjrPeL1LkWUQYvExDAAmuhRjVaf11rmSN8vb2AbQGW974nxTZ1Z41SobQcaL1qgl9qcP
Y3ErAtPihTX08kp0TruY/GavYxcxfa7sRemybAiM3cb2vbuwSGivRWcNvZRF6dvurTU2qwZFxaTY
3MYGHYm3lpSQ+BOi0ZfmZFijNfavG8Ny2lOL2doqCcZ8b0c70CfBg1TNW0XuHiTFah+Ssn+CReUc
Mj3tN0ULeVPS+u7U1IieB60Dd0gKzFtdrXzHbj0/3qpaxAqOOslmV85xVkEqRQdo7m/tzu5O4hpp
GcSobKbB2k5R8LHSjiVegPSTHMY7z4P4DevtR0pw6nue++oMlIdxSlwj3AS9va3rMTk3RvTYyJH3
DB9Z3eKkiP+P03vPZVTXK2Ltw0q0Ah6o5uQIna1ozfTyPqmy9uwFtvbUfK+KxENqMZMXeWeUaFSa
5aKCt7quQpKcuCgivIvEYGssQ8P6z2k8nepKUqjzTx0+neqJkq+igfCBZ1xdSJhPJn/evaMD4+0d
70njbru4MYbJU0kyOv0UesNVlMIxRScx7X6IUskfDX07KEi3Fv7TWKJWa/fk6MRVw3rUVi7IlEVo
StppcOXfB126s6TOO31Us+DPt7HrPYpOH/Wx3ihLfyBT/KUh80J5VriwBT46iy7EI9jroJzd/fk4
t2XDaJSK8ggffhV09fBqj6a7GGtAzYOSygdZJdwFdnphoy4K/73050IGUhw+VCFjzbB5vFPe4Rb6
kKJV+XMWZ4mz7FsIJV8aRGfR2jWS96kVsg+Gn2ZXEZUg9nq7KiqHs7gaAe41kIoJsAwjduCTdbY4
hCwVtvF0EGcfDR/9Phq+9Pt/dPm4PFplINvE9T/G/eNX+H90+XKp/8e3/MdP+/iWH12+XL7yJmDe
l+Yvv8fHZT6+zJfLfHT5336Pf7zMv3+SGCa+pdIOxarxg+vHnyDqP4r/+BH/2OWj4csP8b9f6uPP
+HKpjx/sf/q0L9/gfxr777/LP17q378p8g4lq0MtmyMQwtIumB5DcfiX8qcmUlGMSv+PtjNbbhtp
tvUTIQLzcMtREqnZbbl9g7Db3ZjnGU9/PiTVgqz2P+w4e98gUJlZBYoiCVTmyrUWIXmZdRl3ZlK8
H18mvJv2yyuIUZa6rPKf4terykw5qNSd5/3qeb/Sf1rvP12fzQxb78GMeTpfr3hZ9eP78N76/3vd
yxXf/yVy9ZYeCKsa+sP6166v6oNtHX58of9yijjevfR1CfGky7/8g00c/4Xtvwj5ny8Fpr7bTWjK
bsx4au66MXT2NYj4rQzDfqEMMPMG5A5eMFrWVoUjeqe4TaEf06YqaZnyeKJc3BI4TgGYOMArZ5rU
6xu9aEdzJ+6g35tm6t2C+aWDTkz97KUnKM+OQMJL/ahPhrODZpqvFVlvygxAL0lOny7y4aIkLiLi
9OwhIiGn8C8mylZO5aA7rxNX0yo+7vtGjK5Ok37zo0a5NhEZ2uYZrGvUpMhHqVnxBCrzyqzy9g6y
pfxJIftytrz2QXwSVfHNPXh2Pe5oC8+fJExPEK8OSbbcSIjuqzwi5TyasqoEpGUBhsuMAQsuFxHH
f3l13e0fHEv3SaL+4sreBPOS7n8PcoMM3EL2O4PEmjb2GzEwPezhdky9V/fqWLmDbVMhpBgJWbiD
31EJLwtKnPe2ilUl4aEwad6FjRgAIty6xeVUxmQJkcWQ0/VwCUpc9xb05XR8Nwfk6d/h76zQ+afu
djSgLVYaRMMQG7fvei1y7uQsRS2x7/Pu9oOdB6Jox/Mpn6EPE8Y2PPdJAFvD32tIhBxKtrewQNn9
cbXJWZg6/RVtkH9+sMsiZeOe6nK2b8QpJicdDpk6DdcVeHswk9QJkQ62eIucbW7X3sUuTrHL2XoA
XmefZDgLAZ6cuhRT/Dp+nSvTGjPyd5FRt6hsZ+MBCEC/jeJZ9zbw6zUPm0ojSYKMrsKnFgg1aTt7
PMRe0T4Mgdo+1Frp3Di9+0lMqx36rU9W1rrsNQiVQwYc+WCbQb+dlpliu1xDVlqNch3XCabLdcSh
lvOXrKibo7Tpyhk8UI+v/bofWnch4fPKzcV3OZeeXeneRYgEtEO78ypY5Knh3qitYaQoaVVZc6NU
is25r6j1T+etBlf5VsL9tu7HU6vp9iZo+mzXxAZSMktLdKJ0nkt2g9P1YJQNLPJk8z+GfOy8Fv87
NvPLaobiDzJdGrOhL9hE6Cgi1U3O2jRolG5S1z6FCyjCnQv1a1bADrRQca4RIcyfyNQM2Va//gD6
STLA5wcxOnNYnOl/tUiA7Io3bBCcRqfcDqgcLRlAvilPEVVUpBL+JsJDAixDybyFhH6xlaJgtMS1
VMMucUAthj2sJw3UcWXzuDAUHKK2jnch4mLhFqRgDhwki3cXeuxhqh/Fpi22jqZuBFjJ0R5kLFzY
H9YZ1fi+6fzgureb4dyrVn/2BirEGxnH6J6dXP2u6Iox310cJJ/AA4xO9z1ETpXCvd6j+BOUu3WF
Lo9f1/pgC5f1fP3ug9lWI+Wo6ONj5ybTSW4X7+4rg9xt6Caat+QQtHd3GIn8N3eky01m8CN1GwB6
2tLhhyKLQsU0S6MXWECLY77Im8shfTubRMZ8HYsbTtrLjA92GbKD7o8g/780Q+fOGxKfdE15NDFn
ZqTcrofcb16HZtBuOmAiEGUTIfbLXHjn420w1/N+nUZW3d/1ZaVtL/oqJg2HtEENkAGaRhQBAtaq
veI0vxtTlwU3be4M5zzO2ZhG0M7Gc1pdJ0bqqk+DRe5AHd18KzH1EphIq8LkgYzuqLqRh7wTkxvq
xZaH0QF6EHh4sy1M+ijkwEN8xW1Ou6eZVb+XsywJdvocdberXUcs/JzpFtxFhHoqoNqNNpbW0eFl
0+KHcT2Q1uMvAfW9g31/qQws7sj0oKp8u5rYmuWSY6FQkuFq6wsI67w59415udo7e55WoGNQYh9m
/XpOo+pInlp99roMokrFt3/oyKWGXTZ8d9t82NY09T/4b7GR4cwfYgfnS81l0goFn0CjBNA1kKOl
XkM6KQ+uDPiahou7siMykiAdXm0FjVXFWCHpucy4TJZ1hnBJ6lUhUgKLp4bHDC73ZUV7DK8k5OOU
ZW1aayN0xpgh3sKqdqnuOKN9D2Y937sN0jb86+wfdkifiJZU30I7htfDatL7qk6am1EPzYNFn8sn
iRW6lp9j1X62KNMAfVD0Wtk4Grck6Rlo0NmjGSZhuMCIVQNeNfFKt4F4HRegg3hlbtFRh1yY5b16
67PO1qROvqkXBWPy9WTgK/BT61C81aJ9LN6sQLW3NgE0NRq6Ml63MRfRDYhK6OBZzlbHagsXLwgO
7WjHdCtInByG1nl10LvxY6bCNw8DRdR1glziw0pyiQm2EzSIWFiC12uny4sCfdXcVsCaDMcs9/YE
HC+yx/h3+qCQ21V/D3gDKBZGiNsMnfZ7ZWmArCD7n4qB/jwlSamEB9rvTq46FD9V/zZIZ/VJi/jA
LtNl1bzN6+uRfO9/t6o/6nBjKAr6yTw8XluDax01v6czG3zWBv6w/ixM+GE5XwcV2f7WjedPRVVs
x4UYjf65RV4FndpAh02fpkWenW1UTcXrJXrFn8KS4pUl6cobzuKNTPXdkvmUUyhmDbctflBSSKkw
eAUIeqd7UpG4uu7c0D6grmt/VuboTu7Da0QK8PO6jBzrEDYWLO0m7FQoasxWdZTn5DmOjJPpIKix
PCbLQZ6VaarkCXxWVeNkxa/eV5t4oqZ+55lGbj8bmc33SL0yiuY5WbgWjDSFRcdsblp1UIa7tyFF
0eBWDnPuXNMcXd7aigdWbXSLq0Zzoyc5eAA8ygQsnozgttBvK7M9Gb2J5Gg2ZeMx64aeH1kmzHz/
n5wsbbeL4O+xgIoOWdJWvSnbzrmVkEn3hzvbnY/rBN2ekyt+Qemqlwm+WlgIWVTRJeZy3Tm5L4si
vCxiQO94H04UPuVVOMDwr5A0QuXj7WWDmk53YJuGg7ksPytuuR3R4XtW0p0aw+1adM3wPAW1vo0G
K7wS2wji9gwq6oe38L2KqSpMqIIy9dZZTAPo9ENSowUiESWbvifD+iI+CTdj+ki9jJadVvXNmynz
f4c7ZDh5QTCcJn8EhS6ncuDnXVFQUnwL+BhVvXkkRoZ+0QbVRsZQnUV73UIfQSauMVkRT/52nS1u
q55eX8dlCRmXmfNJHerg+CHEblTuqIH3W2jVaHd2nnnj9koEdnBWOZXDOha/RIrbgSrrNVLG9hp5
cUkoBYlpqwXwjEiQrCFn6yVRw1OM7S+vJpHsUUNYB0Emqnoz3jsQDO7iETUMGfZeiK03xvvenZ3N
AAfF4YMD+YIfIfWW64/2YrwJy0w71Xmd2gh4ssjoPutTOdwFOlILtpM5B4+d5SMyavXGr+fhWoZy
SDr3STX7+CyjCnGFx84aYUkPw/tiGXlmEDzSmLlOqWDhuO0668qfmjnaekihnAIv+6bR/h1t4XiZ
+YrokP3J9OXCoxkOhybKwClV9RZ4z/BYO2r4TCMAuEr/WQ5GbLcgiCz/Jl1sbgNQdZ4V5ESXIdX6
7j4P9JvK9F4n6D0QBgvlcjHRipbtnbmHNnaJB3ubn/vC+WuNpzUQeJeNnPYSUPXVhNBDOF3JcG7L
DjCaHW1lqLip8ZSXn7Mkfb0arEgoKqW2c22kbQLqpjBI2riLLjxcojF/WRzsoFhHEX6xRYUFiHgd
m9cGjXKowxHgLwESJUM5GJEdg6Mpgt0HxzpELdQ8hJYNRvCzobkosyLGgzinS7FpRDnNAvi4a4dm
PlCFRyzNjcJHNXI38VRm//DKXBMRWIlNDTd4lvk093+cLxEh5LSXiPUKb9cX57oGoGC4fAGhe4jL
HawQDq+kTlAFsmneuXWVdk9nRgCRgDX8UbdxcBMvGOuNRHd25Gyn0Bgf5NDCmnpb+g209u30kNs0
eWSxnx3lNUExjQigVZ8vI5cyWqNY4yaRt+PNK68u+4U3JSX2bm63zB2Wty5XE+uKWnVAh1NK601S
1jfABeGWAgD7NIbbNFoK/oulUGOPB8j8L3Fdgmq/26eVG+3XOcFQpJsJlZHLOuKAzPj/cJ312uN/
fj1dP6tbw4KhrEot41w0+rGPdeu69Q2et9K+N85TxTI8eqWIxNhGfDPSAowOvXEW0yDeS4yEVzTl
7LXWo5dkmSKRsrYMlRG9wl0VQPjUJtW0F6O4L1eU8JEmpD3NV/UmcqPk9Ve6nMD5bErTmK5QYdyj
tx6ZW5Ia5k1UZRbQbX7z24BbHqKGjD35fRc/uZzJ3ZdV2169Ptf4Y3RNlk+54wsS3Ltd6iIm1Bpw
Hf9tUxcHiut05tT6xZ7DvGNeTrNi/tLrVnkt82WWTND4+Oz4pECLsswXx9Bn7hkhFeUQZyP9HEN5
BitRnWfNQiDoF0NxSMgEq7Vdz7TW/udYWSmNgm+ODSNabT+XiqFs5cwEtHI5yxdbmSrIzb95/32c
6yAQWTQkM910/4EbS4Y6MF4ljwDMvnFmib1GWed2taVAC1LfgLYtC241J6D5jPqyaWZgnEdUfjIl
fjYWs591yc3EXnorQ6ui9R6OJAUA81y86BpJeLJAEI4uwTzRX9aYeaZ5iJ3wOaBZ6YVDwtfN5DkG
hQs7Q2H8WJTOU+PbaGWvQ5pDrvsAQpOj0ngXbwBZ2WOMHssZivDxYYYmxZqM7gQJ2vTgmxyaSIEF
u4r0ndOX/HiNsZ2cZ/d1gsySg2ukl6kykvmjlcR7ByjNrnSrlFxnNx0LLTIeSxqt9l1Jnsy0LETc
F5uvmO22LOzmEiKOiQU2MLPlN6U+/dkhkndDath4hNT0Ro1D9VbrWjfaFi8TvWKP7eKaula51ezx
qjUcL9ryEzrdJIr+1yXSpFkLdLpZbOWa64tJA7i+Y2AxJRj2k9jT1mu3FRIfx8tS64sRt7zA2Ekv
L2RdrnhBec+5zmM9gDCBjZ3IObqR0l8B9advS2FLv1mN2jSDu5X9ooSD+SYS0vpLzLrE6lht6zLo
y8abme+pggbGZ1JoL1AvK5/aYrKORWeWV21Wp59g8vuuA3z84+eAMULwog5IywgV0KTSJ2NA5CVk
gGpoGzu7yt4PzWUoweKV4HUo3g9zEZTzrlow1tuhs4zbLAEPNPruF/Ctmn8TaNCl08QDy1ddKhNp
mti8Jbdr3Ep0M7a7pDaGU9H+lRaWeRNC8XSik5R/VaWUEOwoQ1FDIoYVmbnxREpIvNMSImdyqFHp
AiL6Znw3tqPWuLH7PxDRtumLXuJkORmTROpoha5u4imArj1I+ow2aA7GrIXK1ViRsJ+5j2x7q8rd
v9LUzE6ggUtSn1GWnRoQUVuEkrStTGrc1NtHXUdXHChYxbytSiR1g2GiA1Alv7oMYY2a7r3Q78It
ussXr6X29eOMNMAtDXgv7DqLL10WzxutiPyXrgOOpPXF9OJXkbXx2iZ/8R2E7osi8FBRQBVIsejZ
7Qw6migbeDeaYyBfvfRpm3HsX4aaUD3AVvNuuHol+L+dm6ZBtHUGtuTt0v1pdMBjjDrSeFbwnFt7
YTuhfAaKfaJmeBqCai+2EcjlvLu4lylZX2j7elnBpKFr72l6vXdrpbyCPsXdJ7Tt/q4n8eeGFoNH
ta/0+yGr0o3Y8wzFowyJqWtvAfXS/syjmfbFn6v2hjegQakkS36nu63ZNIHn34EFnJ9KpX0Ue6Bn
1SH1TYvEGBeJmvbQmcCJWng2X6KvRhiPP4Y5QK6An7XHvmznK9RPqivVRKWO7SAYeju3f0Rf9Rb+
E4mE3mx6tGNoYV6frOGbpPMpn8IdFBYpPVApWaN66eETI60GCDpNTnoLGs+5zytF2SqBxd3s7SzI
SZWKLXo7W72Xs3gsbrsccqwosB9Dnl6v+Swad3Kgid28s2J0qWy06jcfHDKcYv+xLDP3WmLXCHje
yYRZYE77NHiC3C9/1uo03vsqsP+ioXEsVpDqsnon/aMd4+1sTuPXAD3r/Vwn7yOapUTybyOEJyqN
o20WhdNXM1Bo+Mih2jzCbpPxLVLU8N5fNhxN6CGOpcIJZodtSCZWNifOsg0Rvx/Q36BE1smDM7Tb
eYtDvF7q8qVJ69tJKWuaQpY9zbtpy9rUgMdTU9+2UZL9ofckfI3KK58mgInXg6voh3Eulc9ksC4R
Bk0/m2yCeMiOaYnKqQ9rC9+6nhXfKD1rJ5h12yd4FKc7uM+vjJyXvVWLqThYkz7sJFYOhpp+g8JO
O8mo6qKZnsr+Cj735oHN5bafa8qSPvLh7eSMX9qGPFxhkB2Zm3b6zdHznbRAQ4/Kdhg5lZ10Obu6
o21cxNduaVDcpqGGDnHkT9Me1n1U1vwAWlw5hLaq3iioeN4oYM0zfkU4BVtr6rQUdN8zfhupFCwe
CV962v/VaR5MkLzQDkvfazWNj9Hyew3Zl0UNJ7XY1tO4kP85+21+aMpggsCVwwzuFj35CnX6ybkS
k2HAIg5/5U8heWyMp3QKzc0MC8dunbvGyVmQNMf4bakPYYl7r3ha1kRHKFf0eNdm1q5t7fzBKlM2
mmYSH2u9TXeNHrHTVFMa5zt1vrbM+juis95B79UZKQKnfkzGrHkUW+v183ZUxuZRHP/Spi5z6fCj
NXWNkSlp3Qzbbhq1nRQeV4LoS9nyXakzRL3o4A/Db1LAvLgv3NH/PL+UN00DEfSNLNkVnX3oi+43
N9pBfrmx9DG9Haa+D/eJQqunk/9jmCxdxvlAhi7t26OM3kLb5XdMfsze7LKijMQuEW/xYjcXgaS3
eLmkhHpf7QoCpnJhrZZDUfr2vukRTV1tcrbwZ97qopMoMZYLLyH9+q/zWnegKUgih6QKbschcfaI
E7+PWVdsIV47Uo36gV6CfVNVFtKMy/shQ1ivaIvmDVj/IqpslzAxuaJy/Db1MhTPBxsZ329+UFcb
TR/UfdPyyybsAmVj/ABQ398HQIvBsGob4SBogio7myY8oRIlk5ygh31hoTL/56S2SW5fSyVapI17
z8xpdyuTCQ0phNg3SWmPtzIOkMc59BOlRLEpS8z7QLqu9/xaOZfZ4iYnrFFZJP8G9tqAeCj+06Ty
dq3kk/Egh7ntnZ0zNMF+tdW011FCVINNlqsm2+I+2A2LcJgcyFbDt1qT885HHwbHRSostBPjrh6/
SsA7c9drB+hss63Y1jXIyYF7ahznsoY47FzzbvWAR83lUt3b9UABpYd5Rmfxg4Nnjj8ovfbX6+KV
x9egNDs+fJ5+BYMSlDBaTK7NQp/J0Av6rB3zvsnN+rFaDkuAmCRADrHz3iShy0TAytZl4s9rrcv/
vNZUtF+8KNZuXD3cOLbVPMkhRkb2GGh+96pr0xaQIumzZ153ato+9X3mPfQZAu62hpbMEAzm0VeJ
voxJXFGLz7XXaId2nIeCrczH6PV6MkNd1hfbZI7ew8j6MupK7SXKwpcxiZzHceBxr0qM8FqG0rrj
zc6JLrTmVnp4stgLHmPtJAMJQmk0oJfR/BQtfT9iJ9o/Jj2oqdqiGWzbIZ230xq+OTJDYuhAfr3U
utRyKYck7q2EaW0RPvo1fX7LGiqdV+eBy2TeUtlS/fwQqCEgC3D6D2HW39VzOp3EJIcSVqejMyc6
ZI6EkXmESz4mTrW6CfCJU91Uoxk71UErevtKthKJ3OLkVA5wOPq7VtO0jWxTxCZ7EzlbbeuMDzZZ
wKTqt1HdotuHNIACGYIv7B1pGM2iznWtpqcLnRjtrq+EYcVU7y1LhyKzR1zwoNA/eaiXAumclNmB
NoPkIOqiq3cK9D9GDQQNJT0UzNGh2H+AyctQvCUlx4t3hckLnJ4qbXiZ+8FxWWrxJjOfZLQNyW7R
RYSm0ee5hKnL12D0d3vN+ux3+lcEmfJ7cXatvoEkT/9UZbX3NOnhUcxhhhCfMdCHO+qR/Xks1OY6
V8tkJ14raJR94MXU0ZYL+A6C8HKBy5Kj8+ECFBPfXSByG/cAlSmoV9pc2rMVJluGpF1kmFkA+iZN
36ZJfwOBp3vu/CnaNVYUfa9o5Jh1+E8RgjMPA4q2kFoUyW+jUj9KAABKB7KLwLhfZyIPGH6vNDbB
nm9+SefMOiDuwsfKgrU+HTP4YSI+dv0CdlkPYstHsryxlx9XuxfVw6ECKEmeC3GwD1NlqAiYcplL
ny56UW8LT2iX82GyuqAuN13QVSc52EVHokpO6xgIVrscVrfYpjkId/NAIkgcH5e4rFPWFIrJQu8M
vbbP62Ho+uamL4EuvdkD0EhnY4Rob/f3KS2HSBa/iynaaDwmrfe9D8biDq5k/bZWDjKAGjqkBYPH
8Yu9yo5iF4uctcucIWn0W55tVnOAoCScdhRZf1r03Xqr/adFAwSx+ryJXGer0zm17ClkA2L5rn0c
x+TrZYsihZPl8GH/QaPwF0S/wNMuTvBl+iGK0VCX4RrrLKtVYfT1sgMS72U/01fDDoCTe4qNrCKl
k9fPTUoDn6rMNKNklQOPcOV8mmw60yGs+QsJO/c3jd9Pcniaf57juj7pBkBI9IuMZ97zYRMqrfpD
ae9F52uZY1X66xxfU/xzE0T1aU4QhNeGaTtlBbtiMtpfW36fNz0kLvd100PnoQbsvsJs/to4cD/A
Fzlt0wYuR2eYih0Vlfge6PF4bbuTctSdpnh0Na9i50MfluFBt7zIjE3R8DD2jf7lwyStrRXYVs3i
sa3hPXAn3bk2B2/KUJ3gAZL+oNo5JFZufE7q8S6d3PSPxEjopOTp7Ql+zZoeUyJCRTU+10N/J/mz
X0W8rfEvI2hic7c5XcA7t0t+g5ciexCgQ7dXqW59tqampgEs/CSAiiJU7ZsRjq0LzCErDaCeqGEc
jBH2qg6+3WNp5P22KEz9RpAQcY4O9LKozG93sugEWlIWFQwFjZ3OZdFOm7p9jGgJ0GIeU1RneAjU
Kj+jbcAOBHGyy5Ae+uZReGM1TOROYFhZTGJfTHWs5mdZ4m0dMSHouXViReNthr7fBvRI4xUkH8F5
tvXkvlmE9LowzP/oln1663lfp1n1dykbrUuE1arIwgPS8UDaHewmpoHqLZ8KHUBzX5SphgMZuUny
p6vRggcbmUuFR3WZTdGm2uhwPiw35MDeFeNMem3KsvushEu0Tvvpa1fFI4CqfzpqWxkujoCM2mVG
soh6t4sjiEvzrBvwEN+OpKqyolGb59f8zmA42WGkQC16dzu/n9RvbfKCUmj2B5k+dRt503yngW86
08AORdhrAFLi+zpVwPMpsXuc2u5gqa1zsiffcnakS5JDDpEiKCMturgjRXdOEX8P9EPoVaa03l2n
Ok3s8pcBs94boP9fuhGmj9UON87eTJPw5Rfx9mLXI68A2djARVZA75EmNd/SJScpY9UN6g1lYwtB
O3IXXqmNG9POWiRjK+OlofJStyQhSQ7chXVXboRlE54VKK0U+A5laNrmv59UaSbgvHy6JUlVQH+7
HBR4KoEXop/Rzn/bFkeMTBmKMAOwJ9XeT7Abl5pbneNmmh7D5ZCP1r4pC9jdl5EcAPybUcND52Lx
sk6976gVywhKR/g4QPYhiRycVlM81tlp6NXfxSQHu/OKa1fV28vMJqrD67y2/kSipzvB/YmMUTcm
PeKgRbeFCN2ixjSU5NsXo3gkUs4u4TI2g+zPPFVV8DLJeGbLpO2ruR82grXUBrpveC7HI2OJkTM5
wJIGb0FyXs3Q9wLgLLvudULdILFdzep9ojtIGSmt5/CbrOi8c13t76cqcHdxYkyfmj4kj2p5j7oK
liscS9hDbU05iXMeVJWGSoTWxeu6VnWFaLW/Fa/LrebWnpxvdBZPnyy4oJ+RAyjquu62Ra3cVwPc
YhJZWHRnV1OuXss6es1Xp7GGaS9evemGG41+V9gweUXgOOKHWC9vZFmJAAkJYZ9SPckoyiGiZMtZ
nWU1clYdJPbVBI2Wjd6oiR6epfVsw+ZQ/82nmZWCRwRNFEqkVwMf5GsDGt1burL5aa6D8lMFOcZG
HVBmK3jTfBI+AXJBzU4N4vGqC3IAF0tOle20to2isIIVj2GmF6GxAc2Q3HJTgq+lNGm2UUxnF7ex
tk397KfA0EEEwK+yg5pXqAAvJThlKcH5S2kuJQfk9WN7JyZx2g0ENqpnDgeJEIfdQeQk88W2LqJZ
HRjdrLsTu9ooA5I0aGbRr6+d667Kr8rQf/RnxYT6SyitgkyHyEqDI3X24z8y7uWQqyyesPE4RQsm
OdhoB2/ECHcz4XJ6CYW6Mt93HWUp5Kl3nvcSFu10v6YAJsWkLcCPlCtJHIgjaswRIeym3vEDazyI
I9Ubat6F9gJBRnrjFEXOD5+nH82s8+7KFl2DzIoQVPDneavWTvzSDm6xcebM/1a51d0wkJDfjPPX
kg0f72rR0kHSV38mZvbZGpL8a6fwr6V/efqN/UC2C/O0eez6goSAaWm3bjjOV1PgdDeV6g2o8ur/
uHIxmu+vbC1XVsLyrpwK8ixF+pWi/fsr913yOS4zdRvnZn8/R/kBEjPYuGdTOZrFpHwzBj7nXpfo
kGHX7h6Kf+9Mz39/Qx1dOxpDrD4kEJptHVq0vlhN97KAtpn/F9RGVDrn5JuiKepL0DvJTudL/xCk
vnKkfzu+iZK4uR3beN5b3lx8ckIfwujQ1L4jpPH6MjRehuIHwffOIAn44WVMs/ePlxGZbvHTy6h5
Brk1eE7ediPf52pAvoIiRPYJKtji0Wj5WVlGpqdyAMuXO1N+Jyaetpqd1xjdUYYyPZzBKsmwNcbL
dPq6nWa7TKUxgB5zSJGd2Yx2vRFaCMRr2SNbLYAJrfWMnoD13AdLEgYRpJPY6iBYUL8L1xUkx88g
jLJH23+djiQY9cTIIptgduq5a83XQ7OcJcDfbaUHXbqM7Kifya2kBonTxQM5D6o9mnqtwlK5E10H
UyO7QAlkPsMGi6ae+oeYURdFKmaJEp0aicrnaTqXlfrIc4u/jcoSPsxpMOtzvzCoyEFv+57nY8ig
YRlJrlcH0ghEq2/R01jvi9a/Qq6z2xrkz66leJcmcF/BMOFChgrOWrxwXnvXUvjL9Bk5Xhd6Wdv3
9xfgwDyE4cb3B/dYRFpt7ETvXVuMaCq4RxF2F7F4OROvDovbpl28VQt2phtaVNchCbufQ+OTLiy1
y2iy1U9CYSu+ZbT6lkj1LfLneQgMXyJLozZoJAMW5g/WtE9aOJTkEfDyNCjGMSrRCVkeFqVULodL
tNkadPkC9V4P3qRM+6nk6XcI7avYVAxACtH0FWDXrky95GWK6pJWP+zCTZtEHkwWVXqxu9PCMOb6
09fFvsZruvknj28Dv2HkXsaFsV0ObaLTLTJ0Eek2bKs3WOIyp50BO8huMU+z8C7QuHG17UCnxVLm
8Tw/2I1Gpt9IdccpHuZ5al4+RA1OvNQWb1J28I8K/7TOsClcuJFj7tw8pMBZLXt8oxkfq4l/qZQ1
ep09m5TXRkNxHlNTNZ5h2dkr3G/QTLG6s5KyXxOlGj3VeJzTQ5qIFh0bZF9yoOlhcxJvm1o3E7QV
T0EQmrKGmHukRc9hxhqypEEeDDxSkm2ysEhQsOrC53KqKuh3ACpVRhQ+FxD3Q9bibucR9tltZfRo
Gvq+c6hM+9WbsK2WqWL61fwlQpwODXZ7C00aegdqpy2XP6W5EJg7hVmd+VOaC2e5aoX1WbzzUhkX
L9Vxgpe6+eqVb5MMQ0d/P/dXwfJd41ctOQ+nPHLGbW57yiclmP5xNo36q214O/sQp8RouY9NPR6b
PDFO4ehCurN8aMFBPE3lOD1bfWucym5KUTXkw1lD922we3lnlw+z/3f8EMMFOvfFYKv70nZIEEFi
cpqbUD9NemvvkIQ3NmJbHb8akkvQq43MW91GPtu7NkQh+4NDW9ZPuePuWtdA4kvRwns5ZEX6if5V
B8Tj3yY5g9fN28Ipn+4L0csUYxk30KbYLhRoP0dHIWD31P6+mo0piNYrZE7xegXHAru1sMZ5Wz0I
073MWINtJXsOhuxaUWDZpHsp3lTZGB9aVD7RknP163ZWqzt1qfQqYead1A6IwVLp5U7bPDXknJBZ
qNBtXSLEkTXmtUYP2WUS7cXdrkHcbNJm/w450najpF75e1tSjrT0LDxlfl++oEd2sdcTKkUIEpn7
Kqmr30ueVTWtKJ6M3IetKJtAGi/2fplOB1SwTq+QXH0O7O4zIhfFDu295HlQSbfImdiGxTYtNjn7
34lTCtILuQrX9DiG2tYzZuj2l1806zj3U/vF1MPpNKlglsWapJm2HQd+UcrQQL9i382QYHuI8CgQ
5B3qJtaOInQxO8adpRXqU5KNyUPU6D/ELFFu5KrH3DSnL0uU6jlHIwMPUyjmM8+a+Umz+BGgHm89
i60Iw91Ik+OjYaFPEiPUvHNAXR8lQiaYE+nORQD2WWzLhN6GvfWSB3D1IALEl+xh7Q5fgEvX135f
6/twSX052K3Wem8v2BZ9XeJ/ZR/mFPXZyt+EY9jdJfngHhK9L/ZFHma/QWNoXKFL6W1Dv81+G8Ka
pmUncDaKxzCefZISJfSYEqwZ8Pn02XAnzqSM56cEErKAR6cBna1dFhT6J70bosfBaYerPrFdlTSc
3d6U3CzTzaAF/rVpHDWrafof4lAK6K5OmT62N5dwZPvQm0GECvRUBQvLXI53ZlR0L+3OHs3hRVWa
FsGpMd3IMCi7hWFSQQZ28aJKWiKuQCuLDLMRBbPAGp6pTHuPbmffipl3F4aiAJB7mdQs6aKCliEE
cyVeR5u++ubUHpKU/d16uyU7kk6biAwJWgDvbsNyt11vvv64X5p63wWILxQFFpwzMi+Xe7VM1MlB
R5AhnU3Y3dlDasOhX6psWTe2T9HsH9ouDO7F1Kkuesdh/UN8YlonrbafJ7XjXJ20bvgh8f/TSVEH
Wgy2B15a17jkSZ3x3osDoB5lMxjV96kOTkrM0+Zz7rfFpzzx/9KWp67KqaONy8PkLXSCxmVo/zwU
7xpMxqq5XYdDQseZlgbVzlOufXPpLB4Nd35gFEifcf/LkeHk+WZI7eoJSIi+tbJQf3R1bTogK12f
IYLrb4YGsRzPcZt78svGTgEw8dtcIaQxFVX93a3C60YDb7spgHNDUoBQaGb8P9a+bElSXVn2izBj
FrzmPGdlzdUvWI/MM0KCrz+uoLqo1av33nbN7osMhUIiqzsTpAgP929Q3oleXZOZyxTptmnJXlO0
j6x4X1KMACxx4bwviZLyU4jvbty14lUrzR7UjLgaUIO3gM6BeC1a3JOuhLL91a+0RtDE+iAsXcou
jzakDRYgrHJ2GSguahAnr6nb8AZC4VDkJKUw0gyrcpOdP+wkLeYigIGXcZpgL3j2CsgGL3BhB3j/
LCDVMV18HvovPjoAP4d+jK1NyC2+ikYW7GPfH14Z5Ky5KKvn1iiTcwaG6IWErscrucVQetyDI3h4
heDNojJ7f5ekZrCNUKy4QtmxvY5Fhf/rKhv5yioz6H5Qf+hsDloR215LiApBF9Qd15bOtsAy/Qic
IdwTbz1AV92Vrj7ss4nso2NM/kRxTyZHAUYk7Hirhnuyk4kG/6f9j/XxHf/0ef65Pn1OnxAdH2sL
09n4qGrbGJpr4wv5u+lBZDuY/MqLFLzvtfCQuiiSb43FgnQNbDviPw0HyYiaMPlYYwKhl4RBFSbB
U/rfS82Wj+Wm6QkofV2ZQyFcqSHYpaO+RW219A0v25CNtBM4mE8vItMXVm+CFxuvUssOjT1So/qE
GxNeZi+c1uNnBpb5p7i23l/ASfXuNsHIlJvflfwM1hD3Kf3tNnbyX6v9042ml0GI/2IX335rxMEY
CkzXrnKgSW/V7Ba3sX0D2lOgfhhf9FI/ZR2YLcizta1u57qWB65EE4cS5d+MMagOowZct+QzaI67
aFqg6UzkWCYfdQewLzuf7qCvJvdMBOMJtBF35E3LSh/PLWtKDumtPEgG1IodaPkugw7ms14hJRGw
IDxTF1R/2ybv4gcNinQP+WCtBlXjmmaWiaqntlxQdxwNawcyZn0azWQEIIwsih2N0pIRBDfO1FVL
Dhk4+WjJAvQ6GQ+7sxMGoEXRfAQroqVJcRPVtE0OmDjk4E4US+FhNUITLw431DXSSBxNHZpFfR0V
jyHyRg92NoVSyKGpQfk8T2/bWl/6jK+NzoJKYZj4N1mjVM0Mh/x7JXrQTrAOQGPeg/3h3x7C646N
xKv+Dw8gpxAWVymPv6zBcH5fydiCPjz2LLm5BhIHIRXXstGOina/T7QNEelPtmkcpPog2a8bsMA6
hWZsndpGVsIEqykqgusToy5SJlOXEDaEqYmEM5lmTM3HJELrkNeHiXrk+jHRRDnCKQpRSp2Y5ZVn
6RHyg+wB0GD2wEzzGWVczRkksQyS5bW3RnxbrmmwY5p/HhCy6tQgmYoiu5QsM8FKi9lp7CRrlNQ3
G5ru6a2Bk2jzbZqtJkFKYwt4f3xHJt3rsakC8fOWPoHsPX6MoAe8oFFaw0QOrtDN/kYmUWmoIBIs
3dFHgLp2fXBMVwcA5PcnAukPVL+0e7J0eg7Vp/FbkMT9ngJwLQhyt2PNqymAJ2Kru+BFe6NB+pIh
GwvR9yS60RcsSjuUffxzeptX1SpyTdA3F6m3j/EeAHbX23d+nT86ZlI85tgnWTKV17C28B13THvp
mFG7o0EgpMedBaKEJU34mI7nVQ4S14GtPbdMLpb1QKAJEy+hFSC9I9h3wHef1kgqN0LG30CD+9Xl
0PcB0Yi/zyOoMbIsM75gIo3TxKHSvJWTADRTrDQ9MfeOguAbWj3skBY3FPSivSEv7CyCqsk2HlgL
BGSQXnkaW2A7zZDBUJnFTkm5KDuQteYn+z/9kTM8m34T8T1KlyUgrCmQCiry90cMsGJxtbRiJDTm
gU/BwoYigUyAVbOI8Qzv+xJcGiK4QcUruLkGsizYHvvbHjK2N3AEIObvovRLeP6JPMwgMe4k/zoO
jpMsMz9yFX34z4AJN1k6ih24UUuSL61BSzp1A80+dYe6NxG85VDvDnoUvamTHZ5LLmT8wm5P3cbU
VxFYYZ9inDywbfm3G70qegcK2n7e/dWtVqsRkPnDTZ1jptXITjfVuN3ON6XVeA9G5T4VAE5AmGzb
jWl6hC5YdswNzd4OQCFcI1ECxl4a3gMPELquTad8M+PoLY5E9bNOoHeXMhktLAkIdBOVP7lfvw1a
VLzldZFAGidlD4OJH3OlRdkVAhXvd6kN+fkurh0na+TBGtAff6kt/Z01BkrT4gjMFnHEfDJDG3Ki
lfmbjSYpCg4vNCCx4XvrDLG3B4jElAcHKRsI8zj2A9nC9rUTdn8vDLwOfAeyw80ILqzZH9JXgDS2
OnapjdHcpual70aIlpb2nTNI92CpzaoL7MbGSIcEaeyxvSLZLp3FH8ZJPJ6MlvJM1vZBtp73o0z1
kw5OkvmCucZk8X9f/MOnTPzhOe7qL7RHpt0ybZSHHmLzbaDvyS587xpZHrAP2fjGQ8gOzOFdCgMr
u21C7Nx2ww1VHgziuQqhVAGpCGMVI88IyblkvFhBqy/JwfGf0662l1GBYvWmDbNlO+rhZowd+6IB
cTs1hm9GJ7+1130eILxFA+QiILe0LPAj25CtR/3fSnfiEMJ0vL32AnQhnZPKTVm0+PerSw0ByHY4
YNM4vII9l0Gi0tEOXHVNc1P7kr1UIK85Oh7U+yKlHW3kI1vyFhT+I9MKMGFVP6vB0r6oCy+t3i8M
8OOmLQRBHAPZxcLIjOfa67pVxFv7KgxoC6RNnB+QMACjQzD668qEKkJiBMUyq0C+Eyp5ukJdcQ9o
bwB50NcNJP0SqRvr/+xDjtQkCdhOIuU9L0ZXUf61KDofxy3rREfOvozGO1MbTyRDlibmcKfG6IRJ
Y42Jb4s6nH6M/bd54EMBy720vzSQZViA+Ch6iKzA2wweMDYCNIZnM/HjNa9b47nU+Ne8lFAzj8GD
h13dd9A9WwupJmnm70kA38ozCnoSMGtq+vMo5TQJsqrTpKZEQAtwEy3o02NcO9oyG0WyRMwpPYaB
BEk7jXRBMrxf0tCY6gigOPl4sCQSaIUqqyw1FILHBoTXoQUWn/wADBpa3jb3mp1Uy7Jqoy9DLq7M
Qa3Xohdf+9brfqJk6lfkOd4zyyzwMHvSvqZMT6H71EYH/MtW53SwzHVre+zBTNqXOAi3o8ofUSPK
wQe2JkLdOPUzC+ni1JEHgzJQn3w+hiMvGg7U63QozneDP24JElRK6JT3DSJ6E0JIwYdAyfJ3W+uC
gYJEqcmZ/OTHXEId0Xrk9x/XA7dXePbS7gT+DZSn6ExbzRGW3tYfwZIOzI0K0hQ2QIGl44KqTKGj
VUOTAmg7rWfbmPgXQ/tS49h9iD2/wilZ1yT+DcPV1JUid6+DyBNU7sY+wgUgTopVQwNgsgsWllNE
20/e2C2vmiHrz7OzwxSxd1o9fHKDkHu8lk7egAv8BQQx/rktK8dadIgH7H0reKlMM7gMLc4tK8Dv
N64FBrLJBTVX4yKJAw1PlyFfAU8EUYP5+STNrAKZ9ZoeTB3Z7YHblyLr8pVQzjQSZMjALfQWAMGk
nZz/ePjR6rlpGSBbRFm6Yjt0FT1iaBaoy6RLnYgP5yEyCiOxgeoDNkNNIQ28T35Rb5TRihyd2EB5
kFUxa2/aYrJNK1hDtWsg02ZHi7zKITdhGPZdnI71zom7bF9YznAdIQQJjbikfpOQe2RaqP30RL1z
S5N96VgulzQpd5N6JzIDzCM+H64Wlpwm5bp7pieCXXQ7xIjcaVIAXNudnwxrEwp9i1xVKriqUoGa
StZLBK38s2ULA7gadbQH10YE+iuUHoCQ8d0PpyYwl7RVDbw5Qj6Lj8l6GYst9NEgb4x0zhWYYXnN
U1GfTRcK9a2ZuxDfAQWKHjfDofT1G/VcZaIr8JZkO+6q8gQ1lRahgUIL041eAX7HgqZ4X8XPsm5l
ckRSY8ML4nVh46ApUxOEhPOtkFvCpwGCZkerySHZBUnSXlqQKqw9T8Rr+kWV6melx8UDlNzME/Wa
wO/ORc3B+4cxavxaF2sXiIt1UvrvNlSu3oJS86bfIqpqi3M1Wlfyp58iyOPbdRiJej0vJIL2zoJs
8ZnWQXAY9BsDSxBkAqVKpfivjDT+1YqE3Tk9xLvbAKz1ZG9dhy2NxjCPTVjIJzOJtt3gGW+ZMKBk
XTTDltxSpNAzAwf7ZuzNw39adjS1auEK0HDRsnkgioNFsMBG49YOVYPBOnfGbkMsZNRNEFv/1I1U
lyjL9KYO1vNoIBCU0ItfIV4LTz00hQ5tir+SunaEaHnpeihEUKOJozgiowq4RNXVE2APW0XTT12k
DOJzWnXp1A0HoZ/DSvs5rYSMxyUJi6/UC1vHufSd/szGcXzqira7atARo7HIsKK7JvMvNCaBXLxr
BgucAbgjGDXqGzZYuwAEK0+xNmrAFA0bGst707h3QRhI87jDm4ehi5c0Vo1h/Ojmvyp887YiAdad
B0X/IPIiBS1X1h9dxfUE2LC1S0y7gpYO+KImF1TT1Jbj3KiXFJkJDGBsbKjbG8BwF6l/oR5NKrBB
XyBA0B+pS0syj99YmjwOivYk65v0XlNR26KK7C02GD3kbqJqL1G7fyEXJGWiCzQo9vOELm/1LQoB
gKBQi1DD87idFgnzut9bgC4vwDDhI5VduYuk9oFmrmxbW5iaE0Fkq/VXNh+DuyorgztUS2a7GPJG
C518ahNldkXFLzRKDTkPh8IP3bvJKW3wcGnwHZjWTX0wJelOGu7mSfO9CnUbIwGFrZ8WzgoFV8CQ
+KFuHh3843zsBXIRA61N/U9vfxkP2ZozBMGrTt8mPOt3LqqFHsLI+RElY/690H1kDlj5lIMu7W8O
acOe/KGsJge8ePtdNeDQpVbIcFi6Z+CRWcQuNO0LI6zOLNOsF7PdjEEev1S1rC8yDoHTVmZeiGib
Aji+QTLKepknvXexW08QyRrH8ji9GaXp4zcSRyXK+yCP9KnhAQBvUT9A5RcDjXq30hVk3tkFB57Y
kv6KLL5pYp+TluU2yAqo4Tm2D1nXrF07rZk8tTm2gnEXdj9KxKo007Z/tUhjVWxI3pwOQY0M+Gyc
tDmOh9h+H4yqQbGdmh5A7GaaPnp684SUR79OMuz2G4WFcBU+om1svC4Zv1CP6WBTGLu0XRqDAXyH
GuWeeB8NQ5TL104JxJSa+jHf92Sx0X0wmMagsEYsAIXwvapRySzQquAH8oC8vQeuKJwFembqX7h4
pPEA3G4r0/LHI03M1MSOiltG+Vhn8XBgqqyi7rzi4qgr6oZugN9p0J+MEVrbYOEAP2NdihO5kceo
heW24yCL3QN8xJeek9fIeA7aVBsQZEm5iA1d3Bm9V12AfdGAZkXq1BVVie9npcRJf8+wwtS/gRAQ
HOaZ/Z21XnuklxNvYv8CGbRtF+FNv2zMsN+ASa9ZzVs9NcEVWXckkwBN30b3LICkER5tE1d+CbJq
D+Id7afhGCcIl45vLZgFlgz1/lfwZmk7h+v9DuWlQG2qScxB3WKi1/tRRuV1DOxikQ5FdM5UVWoa
Ax4tIAk09T7sTusU7SoX+aGwwKU4k8wAFgpdH40zsKvqxYEGMny91mVmI8dvBlBy5fpwrsGQ9sJ/
VcLgL6EpQ3DkghXNr33rpQX/1yYxhNyQE1hb3+eYbm2/GN/tMNuJuohvvLaiBzO3AIzPdNBXNUn8
kLVlc8IT540GxyiqzqCoPhfSzU7WkGYrKONCYFF1fY434IIuqQm0BI8wNTLIFCMMwp1KqMddk7F3
vgESl93sgdWXDPjRRdf7+mvUSG1V1maxp26KjAXUMcVTaqgjGHC2iwjMMK9BUktgK3RvzyIvOaLq
1F1iO7Tgads+j3kYnXVt8EGgCxgAhGS7lVZ64aFUXeXWKjc9rKMz4pXQRAsbJMOAwlqByiY6UPfD
zVCrASwGbjQCFYzNN1R2gGGrKr/6LmLqKmKe6I0A0op7F+kX5QkVce7qwwMpCZQAJEIsXeURdKCU
Jw9oEpVfw/p9DfLQoDgHLiJwJOOBpN93SKatxxo1ILKsjXuU0hv3WetvGkQpr+SRx4kFxIEvF4hO
gWeXJe64wNNm2JOzbaEwux0aYK4wlWY0ak2EI5u1XYoxX1autpG982ZCU2ufgo5p0SlmGGcMqiN1
IVJjPTm8fe+Gcog3MUqVV7Ju3V1VQDCMzuou/updW4p4RQd5GqUundZnZ7sTwRFBnWRBWa3O7kAV
nBT9Jm48DSDlnB9a2/KOOlBbU3YsDUDJJZFhpQlkp9RZM8h4OwADNK00T/hzTUSKoEq4SiNse8wM
QLco79M7P8UbTY7sVgcFTMAQHKXpfZlNfeJCEsHOxTLsMp4sWZS3q0Tr0s3Ur8JRcZbH1n7qGwFe
vnVZXGiJMnfTu0FynA/VZODtpvUzlNiCpE4esviYhyI9Ybfz3oxeArDPn/2orPpj3hzJTjO6wLdA
o6oT1Yx1YQpsPvYBBIMZaimtQDMXZHPUAP77y2UBUNR6pgGhK4TRkUYF0i6K84fRGZxH2QImM8RX
3mrOI1ksbdyDPoLftcrUW3q9SCrOjuRRICOxaloooTVa42JHhVLJtgaHFE2NICV7QDGWv6AuSmKN
y/+4E7NqfhcD4tIgC+/zzEGl9Fjnx041sbTQ50OUAzM05ke6ouHS5hLkxJYEb+PHnJDcaZw8q7EC
n8+flzSuNX29hpRWvLWzMF2Rbvg+V9VhFb4nK7PRxZkDgH92sixdZbppHaVb/myDlJ8Mwd+bMLH5
iWyuB349x86ONDgqDw62BsTRPlxoRKKCDpTO4FXLtducphp7Fh31oX5rPyrLbaQZyERpKmq0DhSV
yot65EoTx6ibJk4Zrd9rzcv/cy2yf9xxXsv8fUda2SwK64habDw+8TCqU1TeEoLX++jiuGM+JR0e
K/MothOfuzSKhHiUmc3ZdjRxlmYb7PFqO3RmAsQO2aZLDwCVfWIYB7JRU7gV6plVgzIDkJS+RB1O
EODtatnwpAF+7yXaS9XV5bfC8l48fBG+gQp6ugCedLr4x5AeSPYMqYyDGi7UzP+xxP93H0iAocoL
/N1rhzvOqZauvSCihzzKok0DndqJHcJiUHapKt25dPiTn03vMR5N6+VvkwLPbCZ2iH9PkkllvYSW
HZ9EgeJLnmvyjpouZhm0MpezZUQg7s6N1YY8jZToq67YLIvK2BoxzqiuMIZPUzO+1IK6DKYlewNc
HbpUQQl1BxXTu6uDyNimAYhgyWYjQ7loOlaAGrSo1j1q6vcBa7PnQRu3RW0C1KrsupX6s12E5bud
gbFtXwNf9+yUOEN+2Gf/f9rLGvVrlL2aEl8qewXKS2gyD1OyrAZt7Yn7zeOcP8t6s972jieXc/5M
IIWJKGzsbeakGLfDtyy05ZFMkz1algEqyijnNmpBeoqs6nG+NccDZ1vX0bCcl2mC/vPSNDAY2bQ0
LaSDyvmOu+ZyNFAh2LojAoMZICmXrHLdpda0OeoAZHCZRvCEGvaoa3nKlY38GjOAgiIQJFtaYZpL
C3ysIsDug4ImtehHg+3ptNJsmtes43SL9w070iBwYPeJk/FTjzL+lcwZdtxqIzPtPPDiqwYbqVll
8sAzvSuzAVRdqkvbFacIkWsTQXokm+uB4ACg8CsNTm5qXRep8M1sK8xf87La4H1elib5GoJZiWhT
nKOwDaJlezBa0yA13ceyQYujwlBhVyU7zdlXHXZ2tJ/xQuAgqEv7Geq6Xi9QiITUxNylUdSy4feS
nrwQp54eFcTbQI5f/Q5HopDp/QmE4tjjUZ8pI11REwcFJGLTZktTA7Cs47WhplB/XiEoQfBv9c39
H/Zp5U83GTI/XjCvEBuEOPq9ZOGDaff6FwYhVj9w4u85T/plIxPvAsHf7gQaD5QTDqX/1ajP5OBA
lXhZMnDK17KqzgV0RFY04G4taEx9g7JzvXJrEZ/9KMwv0QjsAVJb8XfXfOwrY/xqoSh9BR3bQm2b
gy1SxIg9tBDuxDt3+JLrdruIUyu8KwrXvtAAjgCorVADGkrspoFKA/9yYKKOQtYHZkSgVnQUBEq2
4p5sonOAshv64b5GZHBjhZq4BllkXo1Gv7VqU5sglUQ90WnRRgNjPhSBIfIYMmYeEFXZU1HLXOhC
Xag7OweQn0+D5E92agaklg5O7O7+tKtlwQ6tHUqj233yV3a6QTpq0REFOdPgH9NRvYv8sS6mjzfX
25AbIJHFcayy7bysCUz9OfHEstZaeXZdJHQkMPnXPsDrGoVm8X2b+oD9llBskI1fLA3bqF5Y26CM
TzTZF88DCkCI4rufgjypcPkvbherNM0Z9EPvkQxKcErJ2mXlW8EvpM4A487SbzL+gRq9+snmfFhH
eDSear0ojwayq5vRs7GpBPnAIsy97rtlhkttzPJf4OB+5s5gv/iaRHAfkfeLq+n6vrRRus9wJrsl
hdcvRacbXwa73wvXyH7pbDzwwa+/ALQJgS6wHzLeLiLRjw+6WSTbwK7TQ83a9Gp7Ubgy/F58AZJ+
O1Rp9lMfoleeJcNzL+SA06dRnHyD2yf8sss161n5wjjCgcrV6sZ9zLzoWDexs6zChIMC22mPsWeM
D11rPICnw/kCjWaoOQV2d4J+WHUPmrZvZMcfg6hMX4tzAdq6W9NGAFLH3krzUVwHAszwouVFfK6N
CId9y+q/Nc7aTeLiO8A1kMlSDmbrDlvUUEbrxEyLOxS/FHdlgAIvBBwqxOsdFPxDe81bVDk+8Zhd
yYQaLg2ZaeFb0UJq5S7UumQjFOgD/9XazfSyeIGwsThY6r03DQSoFhiD8o56kRuU59yMzvOkrMRb
f4hikHh+LFQgYbzCjynZaAQRwYb6fWHyYZHRLnKv+U5kb6Oi3qxSPhy7fFE4ivJtIn6bWvKh5lO/
kuF4bIF15YZ3gITNwnHB4lFm1mXCLIyQxkBwINkQxiEszPaMAo1nGiSTGxln0+rf/Vsg3JEmC52j
1njOkugo7LJ5LWPbuDcRNDv9xd7XxWd7YnavTta++9cAAC2JvQLfm1c/SMx7GaKaaopkFUHfvvO7
IglyYi64QQmTQKVqOfgXuqYD90Rg3+EfpnzqIcm061DCvekGy3gd8eANOYu+4RUG+pQ21U4Dd8Yr
VKo9EGWgIFnNRE63fJJqZlsiMBS61TSTHJwARWA00wKi4soTiI6z3zPpnjoDRJFmOpGnv7YAH5ED
dnqovQjXedjY90CIJxv8Z/gnkcbgG4Z49c5qrQp5gciCWjjXoUdtgV7VMtPvkC7aDBUbQ9QkRmtw
dBnfExuVhUDMJs/OqIuVbwrzWopQ2/Zj3x3cuhtOyLNDfJyV9X2NxzzK8/riDduIxyAFuHcR3Y+8
AWNYxSqlKmK/tZpeLP/22UZu/euzhZX+6bPFmgaRXVX7RaVbkWzzZWtF3WEqzlJdoOa7A5V9taZ2
jzqSdl+JNBULRFZBIUfhOq9h9dqKwRgwGV2kbdeejLQF0tgFTq0d20iImS0jGeBfnYxtGeMdHTqn
Ual4SdUUXGebNoTYOavk1pKsOGiAhJyFy+WZrqjhSQmGssB1V/NAXQff4lYPFnnD5MZKQmvvsSq6
9wZV0jaA6hfIkxNKPKsX8hhsy0R+03pC9Y9YQo89PEg8Sqw5rf8pxj9dktMIJ0oBsCR2NkJGOPaD
jW5AcNdhHmpQgmxdK1hxa7XdwuiADOwBC3p0HUCk7XR8JbdAB82pU1WIwPU4a8Rx11065daHqOVT
0//mJvHL3xaAIkLGivGnJs+3KOVGXg+/vI3pROM2V12RVcsEuiEvaVHrh9R0ITuujfqb7sifQ+J7
d0g0yyvYtFGxrvwtw3eXLWfIXKllc15syX9I2PuyJeLGuzFHZTuotcGwu/GAGVsiuxjv6WhL3UpP
kv108FWjqNiIP3URy4z3Sa0jE12jutQj4GoYO/3CMHpn7Re+fnII7YqXRO9uUJ5x935HqNMcww5x
mmw0uxOKTEAvkYOo+gSBzsDchBWKyksmxYbGqdFY/DVxK3MrC5OjhgVNXIT9uWzrEqX8mQMGGc+V
CzLGZfvuY7mcL6u2RfZXedMAZ6EE/yWUFtIKyVtorfMzFwHAhNCXWnYlJBpFCjQ/Uve4xM6r24Dx
rVt4CE3KBRkbNUJXHpAy+7Jm19leGSaoP6ZRbq2MCkBDiZ2Bg9f4saUfGn5C0blLbfzm6DLyHior
S6Bwhrg5NchRZQIh3d/9DvxCBXj9yfJpJvXHNDagWb6kteY5EBJCKF41Zs6stS0zN7uAHqzb6OAC
v1RGYJ11/mQouBc1ZKarMRLW0k2GYh1jp8JwBgm80xjmS3JJyTb4RQP9nshezys0sf6E00kEmj6P
FwsNqmQHXzV0FaZOV4BJwYUR5zl/TdZubGzAd5WXw2wonbfDjnzIZDvl79m05NwnH+qWZe7Yy3nE
NVi5MlwISjYCCSNRxO9Ngmhkg3p59DPp1SAcCn9OtoxGyN1pWLnpc+0XRSA/BSnTOIbKTwTy9A5o
9hPOjp+jmX8EN2my54RPWqw9AwVtnU0N/IDCigYoxQ/JuR6yAtxLXLuhCM1c1l1kIsaThQswRhY/
ZJiuAVIsgP2IIVzjBNFPntTfytDtXpsBeXvNjfR7bHg8cE+2Ov4fy3SPl1YPFpwG1fwsXbt4ueL3
4BT4t0jEcJouNYtrB6PBnqpIa1QSqRFqXAFk1mA+9RKnwS42UbQHOow3AC9vEOtsHryx8k8oFmyW
ZNc4yBfLJqqvaWCNd74jsX9REyJwBSBjVDpHG/XFj14JOV2hF09hOTYLCUa+EzWD0PKTrprZRl0u
eLt0MnNTjgCEi6I9t25YPvlAwd63XrDUzSYCrmXVuEX25MiufELkFfDGit+TY1hmF6CkvCv1mqT5
IYt6mBaBXh1oVbMIv0O1ZqkOtHgQiT11s9EZV8AC2Vvqdl6F9CAC3BvqDnHQ4jTWeCtL3RRcofEe
2Q1rSaPIxGuHugS9BY16bh+fuw47VBrVpdlcETK40SC2rvGicgZ9l2uaNYJtOW1QkNEcOmwOEErK
0+CM71ZwpitNVK/gyxY70yidcWHWQY8A/AAmeCPHwTCHMrO6oiaEKsAhiNHM3b/5zdNoBrnQtLn7
/77UfMs/lvrjE8z3+MOPBlgr+L43HoIIIssaVELKBV3ODYg/nFVpVXIBoYTsOA+wGJT0dZn/nkL9
edhTK85duvrzBlmHjKTBwHL435eJ6o8PRnehTzIZ57uS0W1qu1y4tnEbeYyzm/oQ8xTqTi50SVOq
KnmB8ma916y4vOsgDekgFXQqFGMnNdXgAAWiBdVyMK13m6CrJN1oEDU6D+oXAGw0bzcNT1Er8TGX
ZpQJ0HKSmefZPuqo3R4zPInorvPAAHod4Yr0UngRduY86t11WsX+crrjx8KIUqFwGxzegu6d8QKn
5NpIVtNSNDnibxkT0XVaKuNGtY5irZ5cfM2/WCAh2oJhgh9crvPDdMWy/v3qLzZykZ7NMvywMY+a
4uNqtrlqmXlVGphtNVhCl4mNXzzo3fz7qmfgporApE7dwEn9e25CQluk5jVSHjXk1XZR5/RLGqxt
z78vEW/Ja6Gfp0mCQykQRTyIfAEiWvC2uHqWdQFNSv2jGp2L5urVD5uzS8RwUcDiBUl7YnEGbiZf
D/askU8ESCcYeqiw6IgETPbZRB5kz+vxiirzhT7gQJA5yR0I9OxbEifsggfSmnrUaCPYnDOr+9EP
YYpMXwdEXuXX7dJzA7AYsDw8NpmtzvO1+9Z9XKWJ8W6jqz6z3bcoGrKFXubsbRoNt7rhP6ScpzfH
cdIbeK/dU9uNRzJBHCK9dQDiXwM8y6CaJ8MlufX9LQIZ0x15UdM17S61SnGmnoyT9NYU5UvJCjBp
qJXJJFtwVriaGe5nW19azdJL9HRLLjSQ8RxFFyWKeMhGa0Y15ETDzk5X811Dxq1tKsFAPa8XWpm5
Z4YEXsvw8IGTcvSOttvdaBr9ScBF1FAqrT6tbtSg4U2mjzD/CSlOlALsX5fZVATNnfRZdJo/GWdB
vDBAk4iaVPyDkW/rNsFC01z26a+qzQAwUhN0VeRCjT+CA6Q1WmP6q2hR1vsQ3ctzvpxvq3eFt9Nq
4Nbnv7Rveu2ge+J1/odDgBS8/zzbz59OFo5/LcM3Wmv6P/RlpaKuw3XqjpV9AMOGUMU0Ys9MiCRo
ZS6/Jm33aGZ5+phAsvHAdB0IXWWHnp2lld1lxD4c4E+v3XSgMtp7eWU/cRDdkZPumsayc/XmHFuO
ttKcMl9wCPA99NJ4Ft1QnIXquZU/boAVAXNy7RsPjSubOw+kV52XGg9k6g1Qe4V5GB/JJvuw2uVx
qS+nCY4ZPkhjE3BugIkTED3sq/tkT4uDEzc9ICpiLKhLE3x8WTTXkDcy9SNCiZnsmy0tjmqT/JRY
xU8apI+rxcYRKdzwOt29swTQZrG7psU8loqLblcX8qfGT5KvZcqME/UktofbgJk96ETwB42aDG9A
qqxokEwlJDIXdhPIA3XTsbJ2LEawjlzoIwhUxunjAxk0Bo0Xvx71HX0A0Hroh5BLHCVxphLxix5b
/W20GYfqtvgRCN9/hbT7sIYi4LALJboR11Yg3QJG8/8Y+7IlSXVly185dp4bayaBaOvbDxFEEHPO
mZX5glVWViFAiHn8+l44WTuq9qm7u18wJLkEMYAk9+VrJZ53KqoMCnzIoP4CnkIblLhZcyy6GNA1
826p7qDA15Yl+ELgo1l/7rhBobZbcHpXbH6K0MexU8XqF6CeldQQEzesew23XUThC8WvI129t3Wb
PxYIsu3aGhI/8NJ6j7MBhbaxBny36zcNTs73hAEAmfb2j9SSN40czdc2aUbogZrqzrHiLuClORzC
0knhp0h1sAbaw2M6QhlXQaDz29wdGqX2jxjd3QzOYPxFw21oSfw1pI6UhDmPPOYamC2MFMlnUgzP
0KgAlzPqr2b9nH0uPRdhRDjUFjMHufdkhuyIz9HG2ew6Wpx8C4noAJLHI2i+kd6hrbLxI3MF0KWe
+QLZ4RKgRCPb1UOTPpedfXILQ7wjn0euC8CjL61r6ufcGBFas8b4/a+evYQYBfXMnQiwbcvSfS1J
ECCKlHymMxU56XLW/6HuT3aRbuh4bxbylzib5ljjEcxgu1+iekuMjY0PGpucPYXXllYXUbIN00qk
mfwVoyNjGkWW9Y7qh0Su1ITA7qXoiiJwQD/wYmbFwmflSG5sUotXe6CQIM4r84XPCmtp1CcNCLRN
T3ue7Tn8ZMhSA0yBjTl4lM2iNzczdn4tHA882KVI/5tyv07aVRi34dFLITsCqEyaX7KJIeBi9D41
IE6YX2JoCFp+Mg0+MFTh8WoWjkxsx0i668FGNmcPoMaxzbruUfSm2oClbNguxQlEbLZT4ZZMt3ts
e2O6QRr1iRrp0LsgDENS1x2VaLQhNT5Hs43+c7TI0qJt16oGHi9upivizIL80KnnRnWhUq3Lepd4
WbWmIh3g5AUxZ1Rf7NIDYHO2qEEgtrZnKRGq+8MYi8Xc4fcx/nQVq4T2a9GBe1KMdvGgpcaRuBlC
qJPuUuRabYb5oYBGXzz7ovubEqLdD3Y/HXWIv27wcnSPoo7EuuGTfarT3HrWQZe+0Na1Kj+AhbLw
I6DmvpBZKEv7ZOhRwM28Q1K9805PTF1DuKKEz+Ku0fXm2EQd9/Uojd/b7JyXlvfWpaBdnZopPuiZ
VA9zR2qv0hwaOibgQlacOvtUYhynNp2PCA4fIZr+HdHSft3ZnrhNuWFAzHUCy6iVTxBRTj9tGRRZ
WsgxKt9A8LQDQy+4P2zdH+jMwla1Vy2HuwBnS+t8ZomvrBmg4s6RJjQfQIrZRkENQG/AGhtB2RZv
ogbLCPD7u1Pg4T1zV7oIrc98acuPIZrRrx04Xem3lKJL7qAsN2tw3TJPZ28SXLsQU+zfzGnQ122a
9NDSi/pd43TaTkek86ZHSvgacbnptRyGE3FoewrsnXHev+mlhBwk8i+0PskeFVLvkbqNs6gqIBuK
V/KjlrSfdddWOlO6Xm96VYEZyMaLEika2YFuOXSkPDll9XW54/mjOAXIvsgiE+0OigXJk5cVpzzX
vMcEhE8HvFHmp7Af3+Z6qWO2MIWwD44LqpTf6ycEMla5UZc7vP6GMxb8w3liTg99aDsPUrOIV6U+
JOOKWlwRT6umZCLI+xG6Zhp0ELg3O7Xm4rXOTeW4A7atuuvmQw1ifUQvUEdFarjW5bVbb8vQ7NaE
ciO8G/bAd67thHvCt13rNTeZAh3Y4ZUkmtarspVnVXeIrdUb1eLtEWmGeaNSpm3i+Sxyxs8zqvtT
K4CloM8BVjJI8O85cIQOtvXkFk9VpT4seBk/4rLewhHXvxlZmPrAT42XlnN49oy83irpOmtTTdoq
5Jlx4sSIQI5iKjN45LDOiQ5URQd39iLTGcIU0HItJgjRAry6TdwW2cpzwh2BuKgOBADQv7GcMxw5
+cWbX7+qNV9NKMvtEpvhlVxoQ7q3dQ2zRJlCA72rIxuCxUbyEeKp4KbDvhaeSHyDsezipTo/iimv
N0OrWuR6I18cap4fdp39GPOueeQiboIwzLN9lDEopc2DkcVkQXE9rtlXuPYTP3Qn5bs6H3egECSM
Oh08pcpN6DJzQ8UeyXv3zqeBbbHAyTLAxcfmYVIhUvvTONsjpoEEQyg83EEZ5LOudM9amOyVcDZ/
0qwILUy1c+M0h+JdJXQfkMVee4B3Dd9CH0eFT7n/KUJXO8R6TUxhUHkCkWJ1J+CMWeqoSA1Atzc7
a625IEDo7M58Qhp4d7DNYuam5nAfVpCGuBYdECjie7XOiRUBIc0db53ODOOQan126ip6cFkjT92Y
hmti9HZ+1re5JU+5NcszwQO/AZevhChhscJja7yDb6MF5t+Ut27rjOB6wQ8hWdw96LwC4dD8qh3F
p20nwGhsma24FwbIq9sQgSzsDac3W4cyz9COL5CL+awnIAY4Mpd6sp9UEm4ibUKOQdOkO7uPxRZB
DsT1+IT3ImLlYLdBUkgq5c5Is+YLWYgmtoME4nwrLLay9UI932j6EPyxTMTziJchS4Zxb2c6oIYT
Tg31M/pK2+rXIrXC49/v6fsv4/4/Wv/W92rczUOVXGuDKZoO/YigK6TQy+MAD8BWVYb1oAAJg8yx
mj7y8KYY+vC7NZU/LMb5UysN7CyjITwBBV4tfdqs0DZqRKYSPW/6aFdBookcvqd5DdTOC55+Pkhv
sta6/vWaM33Nqy5AJrHPSoj72Mi87p2shkDx2H5mYl/toMmAtXmXPdl6reN/2lfgpsmsrWQAF8dp
WZyRBK82gD2Vz5VrfKPURs35htdW+nHto8eT8LWQvbYOfkzKWgPCuNxei149lFvII4utdKPoxEak
XrHhhdDved5Bmk6E44XbvD+ZLTYycRkaX+t0MbCGB30wVogWlECI4JHIscKEW9guTiRDk81FNhep
1eqQ20mt2CuaT9T6p76pIxC5yBQIVDV1wTIB60oI0JrlwI9lq2OpOdf3lQPCgLF5LVueWz/a1OX3
0KP1wXAbZXcimhMY2vgEpm5mf1PIIfZBq2HfaAVU/0bNTZ8imVcbKElNZ6R8yYNTpE4wFbl1ayUF
W3fMEa+dqe4zmds/kNgPfKPXfojyZ3dXtIBvdKkJIn/MFeBH8OCK8bITa7oQ6IHhmR5/qjdt5QRu
US3qQ95oZrfI7T4qBWGkqyBRVogmYK0AGe4EQaJrg1HYEPzQbsFgAyaqAqh9OFdWJYv7IxWbMf8s
UuohZodfW8ffi9Sa6EgP+2/75hMwOqXKfFDbnljtqr03L7CARowxd5SZOFOZDrNJmE9qn6RufDKw
+CQ+g6Ttv4csF7dOP9j3+pReiAzBUr0VADaabMlqzKbvyNKLbrG2Xayo2hwtWA0SVvPK9a+xwF+x
WKm6cLYtr60NPJQACA+V/hJb4IbDcx3eKVGDjxsv/zNyZBCDCjsBp0tvnSdAxSGOWFv3TV4369xQ
w5fEs752npt+N8sG3ec4FJMltkp6+uF4EFodIqZDkC3CMx3V4EbpR4RJOiM+h4b2VWqhvSwou9TI
TnkivtIyjTYIHFmuK2516YEWa56N/yCS4YsNsXkRr1c7hPKsVZgqZuYvqm+GFqkdc73d8/XVlOoh
0ykxMXjlCoS9U4CkmezFhby4Mrh4z0KkQbvgYrskUvQXjgRqQA0a8Z5AGoDp4N4w3TgMfu+ZGvF0
qzLrRWFlcwYFkzpj1avO2IEkOzZoz9yK46OVxNvIzMoHKZPu1kldAFp6KIMO8Lmsq1DXd9Sqdaw5
RRF/W1r10fmokfxxxOIIuxbH1iB5CQ8Z2dIBxHVb1ivthkpx6Tn+v//1P//P//42/K/oe34LGGmU
q3+pNrvNY9XU//VvR//3v4qlev/xX/+2PW5xxmxwWDAP7COOw9H+7es9guCwNv6HaMA3BjUi88Gu
8/qhMX0IEGQfiQoj5KZFJVy3nr2zvJlVAZn09006Ig23bd0PhM4RPlffOs1f9rFRL9IjMlaClFZY
PWPdDlAzJi/OJLKAE68c5FLtlRjLOFhUBtO4+a2MPOKLABDmusxIUpb4iMZkEAgBMxEdojT8tY6M
y0z6Ov7jB8gTAz07H5jKhrM1H4akqbY5XnpgZPrZKqv2C8j0sx3rdKzYWeZUwCPxbjGhvmRMA0BN
QV/981dvm//51TuO7eCfxRhi0I79+1cPerxc62vXeWj6eNwhCBwBNWVMm8zWytcqRdBkXk70E/Kg
S25Xt2ThIOcJqdo6YGJ/tqpUqB0ywX8Zp9dnmg1raCFWrB0Yq8WrjCvTT6y0P7uQxDyWBXgyRsSm
nieQPuPrdT5mU/BPA+M9m+ohlEYiOZ7oMTOq8aYViXWwbRPvXKQ0uP+P/6X1+5fDECTBTdmua1mO
Z+so//7l9OM0xNXE0t0YAnjH1hYocrsJwmcuwtt4nN37fuohbzTDf/o2vUUIonq+WoSaPWG1bg6r
PgqhoWECWBIPA4i1Bei+ZJtHwOTm4oHpWXno51Yq0iHCtnx0hugkbB3M4X/1Vz1Lgdo2jHe9P/7z
f8Gcf+vrYzh/XFu3uIucLdt0XSDkfv+4AL5kI/YV0W5B1FnQbyQVTqy0PMg5Kmwjf5MapfpuVEAY
zoLKqQNOjajtQJOgu1hERKYVjGDWEhuggX8rX9sJocer9T9/EvxIFvv9wzDdxCfxPMvE82Zz/vd3
ig6NpdyNRR3INrUPLcTb1vDbIp7Qs+hLnHkgJAAMgLsVcKs20AJUD3+suwUzBtwBsRJfPD2XoJ5m
zsXACvAJyu5rMlM5U8dI4CGgYs5AElYnvQ6KjTgBMqkpDti/vMP1nfzIiovHZhkTFVnYH4T8dSZ+
WuM93d7boWy2mV6Wp0Z27gFb+j5oKnu6BVI+8k1I273M43RNGP+Yps9xTA28Gw62dkVxMSLhGCvw
eXQXwB7OPErzg2njOZ8f1hb5wFF7nrSnCllQF7KiaiqObTntgEX/SvVURY10GLsy9I2GOevlClRZ
z0PWxtCtWqWigOp+uRh3m6Adk/r4S13WqezU6KXP+hLqH9SFLsUAxQtMWWW/1pGNxqp8ZqTv/D/d
NYTB4lXCdS9QEJ3ZRzo4KSRwfNDUMICW5VL5wF6a7JSANfVYpkYI0oJW645Uzjk0wZvIiDfcGjcy
rB1w3E/puAadVbxznSZ7cFvhnic7vHFsgdJc1crQWNWNzsDcyjKspiP7qNnZj6tFz/QfoCSDwG1r
p4iuoye2Re6+cSF6RWN480CgsUMKScvOZGHLMt1hpYLlwNxIdZAn39RKE7fLlTJv3GbjOPnLGHG5
D5MpuXGrIK5T5O3P/cyaq43hGS503XFdKw/LOwtqI9dBXWOKfcBui4BGtacivMQyOnCms3wNcCb4
QYtw3El9uU4ThfYJRLovZE7jDHCyrBrQmhyoGApuzxgqRNnmW6BDGSG7STrmiXpFPNJ2VYHfhO6K
6iwT4BB4Hi5kH9sxUqVCQ/j03YxD+GbldXziyNSHnHG3NYVt34N2w763JiQmg93T2zQOEwoiz+kK
/LnZHZnA42MBUAhtmNg0842Z2E3gdeB2gvKi7KWEXrgd723NLJ7lFO4MMEF+RTyq9p0mN4/QgBnu
ta57N8ow/QovdQTRrca48MhLb8xwclbUoJzhR1e62l0c5ukJit/SpwtgnXLkc3Ap78YLiBNAKjjg
p6CLyPAxB2YfXDiDDGTRe0Fta8UXCKGtR70Kt6asAfT1sKjWmmOflFgJtogbrPF2SfYGSKSAeMdX
VvRKXxVDrJfrEC+x0IjUHbUaTtz5TqxFARWF5sG7DBmcZagK/+ESsYgL91r9AfSk8TY0p3xDxVJV
+g0AprvFthmAlgdxY74Na+sbjeYWrhZA8ojNKTbGg6lhh5BZR2pbahRwKRniD8utcq1RB2a1IL6d
79ySE14TXgUQV41JM65/3nMBhuIEW6eA7qPNdftk2erznnuH3yC4q5Z7nv8OW2Sa5Bu6qmTAE0zQ
GaYSXYXuG7N/v9zXP90zdRpq7T/uOUor0CdiF3TTqGHbaykL2srbF9gpARHYFnCzaV0O8OB8Osq2
QhARK9QidtnOoxau5cCOKgmS/cWyAcQmYTwCh/7spZs79ohvb8OYv0CVF7JeVKeD7EWc6HSpLTpT
XyHwESot9UWMCcBKH5K6BLqmQs49liDyAShY+VBm0AfpvTsygAvH2ugAtm2oWOipeY/OZEhdwMfO
/V70akt1NcfWvY3XEKYZ93kn15/dMG4tGnhJW6hpxmYnH6AW2dyMhhNcLbJybPEx23xHY7VT40Hc
eg15xLIojmRHXatoADm+PtR7qlOD3p9GO3mdyqndc6uUvqHzJLCbgR30VGXnaKjqNZbzoSr2PM1B
Nq6rbCVFMX4XE9R23frHKKdvPcibnnmOpV5ShQoRetAQTLXtBobZRHdDiKw+1ZnZm2lw7NzRCeHL
AG8E82vCLNAiNlN2T1cexpwdkmRw9iBqCAruINnTnFwoqorvVm+W2LRqoBpxODvHmDW2dhEZwDZC
wGxMS2+th/BAafWmtJEmJeHz+soj/QJCs3kzqt8KPuBLTuC2EbGZf2ht9K2Ezs4XZ9DTtd2P4UMN
thAfpJg6QDjT57WRU1Ec/nbduI34HdApADEK0T8jZgu4uQH/zm/Xg2Aa0JV5XWy9sQCfHLjothUy
svxQgtBYdYaL+GFnfAVMchV2Zv3q1Uh8EMjh3+ngVXn2bOdQZvOolWes+QTaaWvojBsVp1hZU09g
yUNRjg+hZxQHF9JeG+qQqWAyE/4GoI8EXXFf7wGa4I+T59xS++QkClv2sr+IQh8uwJpCfW6+UuZF
SLu23Uc8ds1+0AV0kM0qfAur7dLR4t3GbKf8YOgtwAGi+rLcCGKYK03hi0vBU3823dJY5/OAcCMf
8rhVzxMX484EMH+bNW37mhbjigw0C2hJKClkR6TClvceBxU4XapmgNIjGYPdRvBInRzwkfjUoLF6
6+Gt+dJyqIByEMcEIh20l9zGLz9fE4QDpT8JLrGhhv8VilXl8nXlkLlbwfsY3Tsa+ILDWdKJelQJ
/K8jNj/N5ETBMBXVDpyw4/OUg/V2/qLTDFkuoCPJzs6keQiIJOZqwpT0xDL1VI7gU43h3dnlUQoS
98UNAV8EQyYLkIkONpJzWh41GJH7oA2QSpln00pL2H0xH7jE2q60Em1D02fsdWjg34Qz1MuEWmTx
FOTIwlxTJ7LqEEsdsZw8U8kZWg8cqD2m4Tw3AyxzjQPwbCsXPsonaWvaXRoVR1JHHdwcXw6gtwiy
xdFLVRlwOuvZsKFWJ4ukr9ljt6dWxPV+yILrFyrNI5rwaT2peUSQBYDmDkOwEtf9Cd2XAuofgOic
EAnkp5Z1WJ125WDuere9MecGIA8B6fulWRuKHV76zn4qEigKwEvOTyEzf56OwgHn8TR8RMZbb0eg
Xmu7bA0BaCtdC1c0a445MgA5rJ2uIY4RmB23LjXQP/dTpYuzlek3n8ZKG7ZsaDN/KZvY/AIvWzbg
HZ4HqxVUYfTkTsaevIejIjoy4X1vHYk2s+XZxmxq/M3oQrWdf2uLxtgAF6BvEH22kBftJC8y0pxN
pnmQjp6LZQ+CvFCkxYmKg2XuEBHAKioP2YOaik0+qvQlElV6tmaKdSyk0xdwV/Kg0sPP1kQOqY/8
2XFPrZ3ufrVzUd1QVy3aTJYO/Igsi1tQDj3RdTJllwe6qWweHwD+P98UtWaVsdyUBr4VLBbSMgih
SHuimNsSfZuLCu6IVYidzJK6QSZLUscvcbpIC4fFyKXUjutAixGNGc9GLMsmv2yiDbb0SLT3kgd4
5aYnC9iDtAFWm0p6n2OJBm48KnHD2luTni4lWYwnCwnFt9QWNt4Nsqf5DZXMSH8oQfSxlBDjemkH
17hQm4qyd0OweOFwg8BpNBMl9eflEnolZ1Gs8ERMbaC7qVbKG+Gem28ubHNkkBiSH6lVYZ5fGZkN
BzW1Qo0PzxRkhnkb6U+O68l1pp8bp0r30J/KHyfHTYJU0w2fipHUmzOvwi+u7sT4F0M1JhqR+02N
eoNL5VbtHVSt5Y9QS823KhnqDbX2oZWd6hFvtKVvg6w1Lh/JNFMgjjO9CAv3+aKi7bsN+Dflllo9
5MMcgMWQVV9fpAWiR5lmho+IWH1hJVSX4CLFaSLg8RrBn7ldKkvhoamsjdsk6+w9XA8jCPrnMXS4
5TIr+1L1Yg/2GNAVpKF6MLw+u5SxuOgQZMwRupuwYTMskDvPrSyum2M4wv8PHdD8gepAO/7GoLt5
oqrY6yHhN2+ERhpgNIAhMfMab1/0Hww4skMBqQ0qUg+z2Iq00++pxhBY641MpltqE2Pa38INspiT
RT9Afqwt4EmiIhdNBxrF7n5yhzckLjYnqm40BJnwB+0OVIzq0gbuC+ANKtKhr8xHq5HyTFfyJoBd
YsxeAJDhRumgMx9MqD7+KPK2twd9Y+lQ8MWbptyqJnd96tjlhnbff18+bV16kz8C+o8gCUaZEsu8
SWUSmGJUD2TO1KTWpj6Zn7fPIxt7IPbipWD/XgO9i+yIaA2ebfCswZl2m7pznFzjh2sVnaWDu0Vc
ZThTaakC/enKK4YhALz5sztYFy0E8sdujbyTvSgGdyNtoE5GxCRvu4RnyyGs+Ux/GR68NkfSX1aD
fGAY1Ked5bX9tnUhs+CJIvb7NDLOBgP3O+IymZ8OUnwL901fZt+u7brd/WM79cfUnGHzJ/Nt1o2u
X8Y5SOAaZEqQVt21SCmN1yIlPOazMUCjMMby++naSn1rBMn8ytOHPR8K76a2jB+Uq+dwgYT5qnIC
VmAZhlXbeQQt5H2DVShZhYn7NPZgj4qy3tsujNam8dS1cXPn2V4JiQ75TFGbIon41i0Kb9ti6gRW
cjU6ALkC8p0H16xnqVXZSWDbkqaxKOCT/WlCGc/pIEofiYnDZuzzdFy5nroFC0WyJ3f1UkdOa2do
an+h2ocCm74xiwF8dI7O8aWB1kpMNgKoCjAmsDBYT9QKwnfITYFlU6Z9tB0i+OkKrQe3iWHm+lmk
3saomvEWwoLj7YhcpNsoK95Hs0oPVKJ63pqfXamODrqjDf6ITdsNs8A8FYMq7Di6dffIkJSwaUpR
b/u5aGuGu3eSKF5Ta24n3k1Z2QdqpKqi63zP0o07KoG9GGRJY5YfoYj362i6sY2jyrmDbllzr6Xn
1lT9nTGL0fXZVO29sNFX1EZ1TqSBVDzu4RCa7anOS89N1ZqnLsku147OOOgrKv6to6XYLA4OkOh8
pXhWwaMrUYckU+EuNzmXF4V1AlJgDLiwInenaco8qrB3/uMMK/yt4YbwxTfwHsGTBi/FjAmp2ENf
duxEpXbQ2BE0pV+pRAcAMMZ1At25wMp60KZ1PLrv4E+dO9MwYdxo89MNHdg6BQfaPGIjGDv1vSbu
HbFlmlRQ5JieTfpICUjGfFs4HIQ0+ProkFTVUVqWdqbS2APVPPTGM5Uqt+9OVc6nQFaWfoojAX2P
+ZD+dcZirw2atHwlC2mUnxZUHKVcM7tIIBJhNyAEAiRrgoDQygN32aUvpXcDKWhkiM4NuY3QIuh5
kDSR994NoN+fPYA9/jEVJsBTTO67Jm7uLWOy72xwkUxmfZ+ptrl38Wrf1QXcKGRAdaDXAKc9IpNL
pzrX7DvX2yr37LBh7aRmjNC1si906L0BpPhQNALr94ibnhsEn8PO49xiA006WHCpkR21ItTz2IEj
f0d5zspzQFDr8COlOXsGGA9X1EDluRX6xN8QgUM2hACzs/J68+F6Fmmj8Iu5TovQaqfer61XuyFn
J1APv4u+L1/hnEU4BD//xTNi874svDuqr6AICLdZXez0IS5fBbZJ2VA4z12LBQ8IUbDlnuuv3RU4
g48VAuW3jYn8QYhBRy/YSICObj6r5jo6ozpqJbu+q8TfW7nXf/bNq7Bae70wA22yAFlsBFJWwYt4
GAvkBsxV13o6y50mOrfcrgOPpdOjLcOzBsrUj/kEAayeTiDRt9S4FXSVFmG4EL9Em7TioFXGrQyx
h4jpl6PT2ptAnczHHg4S/KbOfKAGazLFwfvZg+OTXhZglgsa3R13rck386EJel4aj/gptaCXkfKp
KGvEfRncNisq1kOKbRpWClEVm9Au1sxt3yfJHTV6GujESzx5R62xjEcauEpKOFbnonAwsKfgaw/h
4QVr08hvke69KYQ5XLwZqpUOEGzRWeR3wKDJwg8b23pB/jYIJtKsWBuetF80R8Fbq6kSqMPSeqmK
+nVklryN4P98/EMnzRh1CEmbzllB5EzTkhRrJT+KOpxoth/TST/5mLGcnWM5bJtppgpGRNzhH4eq
LBWt2sbOap58qdhA3WY9ZaK8G0dpH0zpaWsk5Y5fdKSwrruWZSe4XLoXwziTriVZicLWAP7zoA7M
QaGE9NvsZHUaWVHnP1lZGpA5ynAEvCFp92JrZxqhaNrPy1Lxb5eFVS37fFtqveEjfgi50r8OiYXs
/EI/X2syA/M49KKhtlux4kQN4HpVF6QitCcdNEtfVIZnGfPMEzjbnV02lmybIvL5pYMeuKyr+D1x
QSkZFQ0/JeDluRk6CNAlc8PcM6yS9EmWzWdPI8yWnmQg/+pZmpm19IS2i3iH4MfdmDe7GMyhX2sV
DEgf/lFBF2RVFp3zBDbmepN3fXyuSi09Vtpgbj3m5A/wtCC25Xb2t3ZqV9QrzcfXVkzxSwNnvK9A
OXQRNkKrBoP/DpDk9D6pQ7GOMlm+xz1Hzg0iZ2mIGVUr6i9T7JXIoKsFmM7dbs+r/BWL/swvBxu+
KNBgI/t25G9YcO7isY1/zLSzKTCIryoz3HWYs/jWaEJzx3nq7HLLQJAIaAiIJvXDq+3kIBXG3Aq5
xNcWE0JrMO8Slkb+2AHQsS7A2LozvDx/1BGqAvjWm9aFLYrHHuTgNw20K/DI5o9kwQa+i6ZR3lKV
U3n1OuFc7Ml+ijoWlJkhfWqFE7+5IFn9ji5FVVwMPoiP2zsqNcLygP4CqyyNHceVtnWgcAWiHtyM
E1n5GRlHb2Q75Fl1yWIG/H2sWaA2jrNHuK4unVT5mxXXoW8jwfJQcV4+GxMgNhAvfBvDEdwqrY0/
BZhVvxT6O5lrBo+DgWNhT0Vkybh507/mVlvuoHNQb6kaqjJ+YycZkC2Zuc9NUW5o0E5jhxwP46Oj
GgAkLXtfVHl6n+Y2WJRthQWE24EtPO9CTIUl5mp4k++LJpc3YuwAuVN9unaiqt0hp1pDgHQu/392
Xoaar/bHAYwImiwJpNbh8IBLtEGeBbKLnhKkfZ+RQcpWVK+MYfKLqLcWs0oNv5g1XP5q5mCxtNex
Tj6PMQm0IYj4EaeNt6pdA+yVzWS/6NBBUmDnetZ1T9w4TilW0/wSxfqgCzwgZTZUdEqGODwcBScq
htZTFznNs7Aq+zJkUYowJgbrHAZodwvCiaRbOYj5f0NugQ8yJzgnQHp0TAzPe7MtcPtDyEK/R+pc
tx3SRjuGXtkeAbXnWysutLtkRPq9AOL+jXXtxaT+U4qk3D6uPgoFwtDBbXrw5UAJqgg9dXGLsd2D
VGzcJWHd3GSjBo4nEMM+I0D0PYN66Y9Ih/yYhfsoDfOJSz6AGxjPnjZD/pKkNALLdtpDIyZo53QK
updgYnnU5xcFdu/DO3TOwSwGnxjUO7pdaunhbtSqyG9q03pSccN3RQknBBVHC2/AVEuTpQjJGWtn
enW6FPsIT2kGInpfzxP7SeoDouWWUphfUWxYMqDo5Iuxi3D1roSsxdLqVFGzc+ERWvqK3MU6TwoI
P8x9CwfRk3o0IMYx3xXAVhlI/LVuac0YYL0t18EJMrd6XhHvIkMbl1bphVoQdQa0JOfWSSZhgBA7
oDHzyJWLQAgE2qyllRnQ3WIm6N/IWMS6FegNWG2oiLnNCKa2RhLJ3FcN/RSYLASF7Tyy0ZlDADJ9
AOfGel/zotmFo3oCE/QwrIB5rc90wM/7eZZYN249Dae/W5AZkkzgDWe5DKhYF5B8UoKBwnoW88hs
k5+9qVmDBDi8weRruUhVc+JtGYGKhirJjg5Rnry7MTP2VKJGRwMbSJv122TufzVNJHxRMkEs7FpH
Z42pP5oKAjPXsWvo5By5YIc6DjHjkVmYAAFdInPRp4GNDC+fVQwsfwbM+/F6sTAHGWyp5bcpNuS/
XL9PManaQGxvyPZ6MddM94zXxela30ZadgCT2DNd+Tp2rEy+hmPMWMZwH0LXAHB3Jr+lgxaD91Z4
0CwbZ4zfz2opBWtWVDZBXPrXKUMoDdl0SACxtMzXAQs5Ladk2hRSW4kG6gjU8g/DNTIOzDBCaGG+
5DiP40QtdkVUtkeNI+HLMzdGwrE2AyuR1xvevozwL6eiw1IX+yaRn3XmRc8VGPWp3hi4tS8rHctY
gK++GDWAec6slfp/KTuv3daRrts+EQHmcEtlyZbluO2+IXZqFnMo5qf/B8vd7UbjwwHODaEKpGXZ
IqvWmmtMUff2a0E0QPVnRTCdFjEh1VQXB5JMjgTdKzEQFrQGqQB1qLs0uGvXg2p2ndPs9QjZvuob
m4YkNTn+OtRN3SYylXr3qdd591kutz2O6RcewjaxsXXAjbwBy0Wi/m5Wss5WE9WIkWCisc4W67lf
/epVEBl/naaan+e2sXO2Kwg4rI3kYZ5N7Q5JQ+7bxb06zHZC+fB6UK9UX0LCaAtast38ZwDwG3LQ
9Vw1OdWGw6zX1fk//WqGOpU0ebRvWS5//sT/9cPUuUYb/CCAuEbmCP3i4jrv9dWs4ssOUdkm1srO
Inf9AC9Tfdeq5tec0Yr1jR5o48GUXgp2yEmw92rjk1cX+WEUcf6WRNmjErMvMkr5t1idXv+ZEUCh
+X/PiLSm285LB6wngOcS9B3Bqy4u70zd29kWzkdfXV6eUqry1f46ozWz/mhVzb2/XkT1f072Zt3b
DgX+Ak7fdzfIf9Qz2/BTJ2InAem+1jsCCa/CZna622dnXcoDgr4Vq0NftR5km2NWbzj6Vl3mc8Dw
oPlmsM0WfYVqr6TtSZtxg8+jfvPVl/rC8z7bOL1D0v4aMgzgNqE6U3X+a1y1paQy6T+X+58Tp/Ud
qBF1UFd0Df+vvq8m3zoe7GqOX+JqCGSWSp9tQMZlCut4ru8nvDHI7FSNfmnSCE6doKlG+kia/RbE
DUpX/sp71em27opona10m2GHXlujfGoSnXuJmXgnP8gIl4xt9mj672pM9TTg/44ekcfNV5/rQFVN
ynwVzzjtk0Ar8FQ9qenqkFsBy3bdx1F7/RmqzxZ6SgkXrqdm5Y9H/E7RwBRFfk8wLr+XxD6Ogpqc
JqoMLHANn6MaUXPQcnYbaQxQtdbZagAlq7GvBosC7iI3z5WTDfIlKrBfchqMCQI/fi6cZPowioxt
mlN05KEbLALyGIFEiR/h3FDiwMIxvoE1wS5DQw+bsXUOx8Kef1H2sPGCVU+f9yNaIytAs2RT3pEn
/YsWkcQbrJZCKg8Qmp5n6Ulb11161VQ7a5qnl1pSXJu4cA4NPzt9XgnbGYIrEfiNnq9fXpTXaClA
2nT1xXJM8rjenNdkh/5uq1fqIBNZHW1pUXobx/fuPwdCa1QiTNzWisQ3D7ovP9TgV/9/5i4ThvJo
2/7nNb5OFZk/nHFI2Klrf/WrV199S+0ndwkQs/Ud/OcnffWpN5MtgLB8PCH+meqXdnJo3JKy59iR
92B6sA30Yms/+YXctelSbTG4DbzOedaqzn+pS/NWA8N+0EmkvsjeWMLF6/LLMBbByxL1ckvcxeMz
YNSWo7u3WP7vzLUZrM5Gi4YER10pHVoDiq/4rgYdCjefIr4urLnv2sypgeLHfNVxwuMYrXAhMlBo
GVRbvQRaN55RtHYXZ5qC1yLCdS2fxqtqmb3xXJT6+PDZEjaBLX+6fbZc71gslf6oWkFGhMSliqO0
vG+6WSHiHrvlQR1MhLC7MrJ0JAr0lY3910CLohIAru/vOt3pXeot1hFK3MKYO9Tx6woNVRsPaSwO
ZZ5gDfjPlSlVCHalhfoywBJli/7Q3lEJ7t46RDc3u/LS42x7ZiiHGmnJerCIitwXGAGaEbsRVqX0
9VYMF3mZWJ7SUnPTxDbD1k0oHgC2fOtBWKfadKcn87gtiGz9oCayMdwfLdyDrZ4V5p2l1d51Hkir
qYEG7T8uKvrHMDoWCWQ8HwvNP8yyq84F6EyQDF8vU+TZZ9K6ctmksVmdO8OFpD5p0QnAJjHnvL+5
Tlu/iAEZOE/49kRwr34pWOAcWozJtmq08Cbnvh2LN4LRebfpxyX0+0Q+1Wt2lpq/JXQ8PDWGOADR
OJgDkNe+1M/SiJbPQ1aO/27+0Ba3ALukxReiQvFFvYqWSvyrqQb+05evZ9R+iSGQOsVYuh33FufY
koeahCDjMRdi5wm9vQxxkj4aTjuEopHNDzm4L8GkWy9ZP9nHzLOjfV4P0TetAISDlOZHswCAKYe5
u6Z6Yd1PZDs3TTuVD1MidHmI4xhgMCovqpPG6GTIDOcOaUY3cz2wa2quI57mTUq4f4cGlkW6HGH4
Mqim8Yj+Tfg6PatrqINwE0Tg8Z5iDHRpwl5wmgMsYVvzH1Zdwz0hkQ6ju08PyYAiHGiLuKZU1Vyr
RkDgkZFLJILm14BYm4XdIX2yQGJ/DWiu09xrCDe9poRjVErv3YojyFei9S74Jtffxv4Hpc/eewSR
+9SvwUGyBE2Igjk+GnqhUY88anjVuNqdRHm9G+OCxM86oPrUqGOwzQWdxxzksM0GIkSoYVL7EHQo
xH3Pxn97zp9k02gvNdKuo1xsc583pfZeYpSqJsz4nW37JrPv1JlRiVRHgXCBvj4Vhk5+9y8wZ+fg
yGtk1kPqOuYDEclxHxcaPNd/+tSrNhUNWLyg3c/BPGS7jJ3RME8+/5icqw5Oixl7UL2ohlVxgwgL
RH+nqfJ+ee3cZzvW3fnO7vwCP+u/zwKrYD3EVj2Eco68gxpQbyVC+wBQOQb5t3qUeY5AYCnF24wD
38NQG3FIQp+Ac7vMBw/Hip2a5kekCFw74Lm7jv5/n+UMSfPag8LWLHO4USo63KhGoPDKwrWKTNLd
V3+flCSKl8VnO8g0NZDlun5HiBVn0b9P5/elBKcb1xCXZz2Q7SbCPvruN93R31WJYxocsFvwfmux
BKZo+PWbJzV3OwTo66xYdCcJv/uIMst6cGr519l8ou+oh/+04v43l4vvP6kLisfgrYWCwoGpnUTY
q3yBGtRAN2BomWf61swNxMDSv1fGsKo+OB3MQ6wn/r1qqf61S80KFhEdPhO/GJMi+LNd8VzPZvSo
FU+IhCl5WQ8LgOxt2kzJXjWRi66mVs18aNIFzIjf30mjmx+cpQArQtZ946MEPKnBxJvmPZ5Y5U6N
4j40XYoSKrIabQvqq2d0XGpQdVFpgdTWnh9Uy4mIMUTyLmJ7U5rb1f0rX+GmA4LSbY4gfaOaX+5h
n9hh1Z7WObLRuo1yGNM9fzq1kzE/+z4QFVPDVoYl7/KsUdXDZmJ6ndeW6tJN8w1oT36v5kv+ZQ+Y
9vHUWWf4yIgeB2ETwOdiAcUUlDyhFMP8fDKTK7ByloATd586f5x1l9WjndyTl9K3vKHxEciAycI2
5L75OLVDjbjSzDZzMeN+oA0wG/v3uHOCW3Z2udk8epbznM8z2da88A420fW97wXu3q7y9zqtNUT6
rrYRpCePpGNPYJmSxyDi5m6M4BR8At12By8LuKy1rdjKXtUrzUFu1NTgNEyXP2uqjQVmevWKoAo2
xJ94ShOKJXLGI3nUI7ynZGRv/cokiputSvKjNz3OwboiCgAtxfx8bM3m6myZ7bJ5NZPo4oMAOvP9
n0JkbD8rgAdPtW7Fp9gvPoIh/i7SODhEiREcs0gjtsV2mKdkwn/R8uokc35wVzWDL6dT2tb8rlQz
+gmmUbYTzhT33urGCvaiv5lZhPq8MV56y/gjMEw/1FGEbe0+ItqpeWFrkSDSZ4Q/Y9xvhpFvD1GC
EgJ4B0Rdq3v9FgQ6MDryhBgiCgqASETsED172rmuJ7kl07Ebx57nsp6nlwnZYiiq7r4nHB8Tsf+V
OSXAn8bqdnFlNPu604pwtBGYmvmwgfKB0Cn5MNx++d41/QE3iZNcnAerbvVLING28nAadkHSlqGR
zH9G/fe2hIXF3vc3YDI+C/kB8+GQBuW3oUBMYtb93pqrJxO1Wji2WP2Z2re4zDZO2/BYaTpg8ML+
npfvVGHvLT6ZMsDCYPLkb51lwtax36gGaM5IjtmdgN4N7XQgZKBp48ZcyhyBlfOHmZgLgm/WlEFS
iQ0TPhzL2dUlD9i5AP3d1Nk1cVFWLzF5OyeDGDlV/QG16HdtLMuXPvqzAWh0oBLtVSM6yjphudYT
AaQiWct/p5yHx+JtKTa9osfkN1kaamQJLyCRHH/nadxejdkCTZ+/9MNgvFreeUBBudEi8WJQF7Kt
bIgrE/cAIp72CbO3q71M50rocNGz4jp2ELgNSmR2S8Yfg0TvcEjQk56T+BQ03c4zsbKIqhZgsT0+
9gbm5q3bNYfEBQExDP0N6cfWbucRFbJ9NipfC/UkKVDa9c/eUpGwnKtlNWVtzyIdT22PNpfCV1Kz
yNe1Xj9ie429uV0ifEXXBUSQbH/iAbStSRN1Pez+AUZmErlX30PmDMNY9I176PoEkkmib1wUkAL0
xXFZqGOwATKHeM8bZ7bl/mbsNZbuUXsihh3asOJRcejnNBDyzCoiMXfN3Mhzn4Gxe1AvG+re8vBf
Y4up01FW7nCQen+qagJdqCM5S13FUMOfF4ghNqeRGRbTMh4o9ijP8JFb/LbtaTuVizyLIDH3Tq8/
6GbdnBGSL3zDEh94LfvjrZwRmfTm/JtnlUuZzBI8SrGy/VgZhDz94rNr7jPMqTZR7UEEz/1fT9C1
P1KfDRzWh0lYmj9M13sWUR+a5PROsdXDa0qHn7XkzyOC5VbbLjilGpIWGfiqXJFlQ/DQ5lkCzQkb
HFe8lMnS7PIeIXLb/y68jBBGRwlQQpXxbtES/2Foo1Ox+NpzBG4pmpOLYfWvpdNV+7SuP7oy13Ze
JPnjgdnA3Xq4110xkMInUW3I6lkmwx9xa3dwJRL3kLkkVOqx30dDW254v9mlKKZDkPCB4MsdhGbh
DPdNxYdl5OKlGMnrmw1blwjf1rTYLwSUj66Qd0VRtXugNK9jrW/ESurFNQRoNwR7MprZvquiu7bG
OTjjy6gbw62OjPfE9AjVyPais9/Y9Msw7KhcdM6aiX82eDn7lAs8B9qu+VMYVRXiEGbp7Z/mjIPW
ZKcYxckc+5r4sSst4wgvqY17ZwuPqvLks56Lt8bWkzCwJra+fnFNPDfet9YI7SlGm9oGxck0WCRk
fvbetcES9pk/bzx5V3d56LuzG4qgxH6vqP19Rbrn2iNZbGPZXUunJ5pb1HtK26nD6oQOIUT2r8T0
01AMzrtVxVRkEXJ6EHqAO/mmI0J/rrT5d+BRjewEH85YYMZijaeSzFOYCNLFPJynzewg56vMwN8Q
hp6O7LxysmuguvKiuaRjxz3Yn+w9KFMz7FffFSs33vK8ntCutnf27AfbtB4gmWYUp4oxvajDIJz0
Qnb0khctdUeUEyLjHZ79jAILIkth4WqA+to/U8t5c8b5Z2t25MAS+w4x9qWmCtGbiSPart9sraj9
JrF+2Xll/gLkzblOPO7Drs3bYx3L4lbM6PC0pH8U/RLafZHvChZ1W5PCrG3gpPDWjREtbeFuegOf
q8YUFp48fnZsCz++AxIcHeVoJZclKJxTxErtLJLMOKejRYVmUi6XKs3GYwmS6g5puHUwhJjvh6SI
WcxS1oo8ptkPIzYV5JqMXZ1m3q3o4mQXt/dNT1mPLVySqdhxPAU1S+KywXUiAcW0WVWQmy7TyZvb
SOIdIZwX1wowb1hE8yrlcdBc6I9l6r92JO03ref0sA8TiE89MiBrBpANsFD/tjTsnIxmqN61hpxo
kHXTqXZsZ0vJK5673C7fJ2d1SqKu5Z2y4g5xMtoHdKp4MPTCeucBhs8FpVrvk9v3OCoJHacTB5op
cZH32CnQN1fL+E48nQ1b1gzvRoCBbIFK6j1wJLHFxW/fYyxdMavJm3dKyCYQZxTcx5p1xv7BvEID
CQhIeNFWNVOxmFc85rXtlLzjSVxvqEuy0XTHeJ3bEw9Z2z4nLnviKLaHK4aF41Xyu14mv90jOGOv
zANoWwcFpZa559yz1iaiFNy0pdVeuoyPbLQ3g8u7rKM0A6w2jRCrjGzXxwCllqRHpAnMaGPH+Bm4
k21sXCTje13XJBhb+d0fclLMcqCGQa+eyenM+yGNuy1KIXcDm9wKBwNkZeOMXjiLzNplhIBDyxkO
ZoWn8MTTb7/U1yFr5mMv0+i68LtoqXuHZvE1TyJxI5DahzmbCJYbmv4AmA6+QrncXHvmgV2184ZA
Auo6OGokptjJ6kPabyhm6PbWaknTl+mGivjswR376hQs+N4A2oCIWy9/VH0F9bVaDg0eCbu5Dt4Q
B2/7dkwpfOH7Hy0ofufGF/wqLtoQ7J+6BbW25+6iLInDKCfQKlvsrQUv92lKyZCIzIb1c35ztexq
rrfuOCdw5RZ9u+0huWh16/DgFhQ+EBCAjBM5mz4oPBjsFYlIHg9dGrlPYx0QVHeKveytOhwrghpV
EPvbDBx/KMks72RS44Hrt8PZclz3PhUGBobZgm5BEi4zbG6oJUvoB69K70qrQaRr3c1a5+xggKQX
ajuaAwt/h3f2oA1TczTm7Co0GV06vqqhF9c/bW/pweIL5zjo1l2SpISQZ8/YdV1UHapY5Bs7fZWu
0dzieTJDImp/cPcmwzwKfNSdcJiHOkxkrD24teyvkztpYUm6/l6KUWDXmvCL68E5AYRaVoR5sq69
Ee1G3NAj/KlaeCClg52ZZxhwAiGQhCCCfN3IrpQ37vmXmK6dJNuIqUVwjiMf/5rCvwerdxhiLQ8H
X3+wCejsLHeeQ6PTzl1QvQrhendlp/1uJ/5Qk2NY93bdlDs5Z7+khX6nBfEGx/hW9W16lw/jFGrp
7IUTzMeO5z5UCB4rulucsVWLdnMEy1kMVEr3UQQCvy62wtN+25M9XuwI+dZUJ5ukn5yNXG3Q+9os
zpoYKAG1CIzOU3Xy5wFOq181d/ZoXPWWLZWFVMTCoMIEgIpYlhWZKNxLO2Fp200snox2kAeKbHfJ
pFGy1ojlWDh4nRtV/dLJ6lHTEbyBO5MHT8oPAzvQjdUaNt+wnC9fYD8s/USV3BKf/BiG9BoT7Yck
2wHnYgUfG/NWZ/dRB4k4U6Okk71a/pDSQivHsmDLl4IaClzvNss0wYLug488Km0cgAZiHd1+nHJI
XdJ9IFU6XSdEhiU32H3ux29eXsS7KTDxlhH5bplil83wwAc0DGLvxpG+E17+Bp552jaEzHYAcPRd
nqAmrLT4uhRmjeN1suxkxCOqcG0r9KIg32spzo5dkXYbESUHYnD5OQOE5Oqme2GNf4f1SAdULr1Z
hqEdar5IYTTfcgQcY5GKR8l+NnZINFs+eRNBXUnXSHasemuy0mdnV1vxdChq19imCGxC4QP3SR9i
MTksb+SwKVBIbh0ve0wCcXEdv911AIvIWxf6fqAc77h4ekDFb2NvuYdTSjNkxb4Hw7f0brVPyDyH
MXS7fTTrO+n5bUi5cr6PAoc7SSTiXZd2HwYwrl3Ty/HZKAgLFVTfNOYKXg8CHGQsl9hTlE5brDie
+VP5xFj874Q/873Q4I7O1tbL0cjEBOVQ63stfNk23U5mVCDzmcRbQnyGOteNhjYQUXvXbgaWFHvQ
VhSNQ4JAHV51T01OCZdFIjAg599OKOjzyZ5DnZW03QNq5/7zA8zCeBFp/ohf6bIZdCO6F9L6cG3y
8MtQn9M+E6dy5nZta8i5KrIZtXfx2GVSenrBCWlr4AmwaRpD574XUToXoVPK5LkzS0ReUx4i3ccV
GtzNQdfYswyN034enAUVhF0VgKpdB8P6bNlTowmaNKMgtV80dupTkSIECJoTBiT9eRrFcFavvg6x
a/fnIkU6RU0NT2qPcDv69sNc5v6BP259tnK9xmPLdvfdUl1xX1/OouHBkOIVTnh2MTbqan5HMqDP
p0NDghEuy4XohR8S6r8KI2jPWVO+tX5BAKW0x/a4JAVb5ICqZj+fgUT183m0eshynsSZyDWKInQc
6CxmaZ8GbbUnqA/TvJRnniIlm6Ap2jl99eYmqAK6Ia64PqEWietRYVcbLakS9lJ+dFYHlq+sQ5Ps
6hB230ea3p6Xvj3Y+egcWm6H51bP0C4mLEvDpq1e0qz7Kbuy//ys1Cv1MSWLA4lujhYfEkwvDtHq
DaL2GeqVvzZXowT+3tu2LvEBXg/uFI1nN36lqKnmRrczAC+yuyArG3jpm1XGpbGRepOdum4h4b5s
jTF7NLQgxVuQX4zkm2PUKwmCFbyUUbThJrW+gQYbU3nNNG4XAI02STZHRZjoUXRY8uY4ygawQolH
RZqcxo66RI3FGjLYyTqrdwDMg7ywt7yStquhh1r+slEvpZHUbH8jK0w6RJSgQij/fqnKgK3VaBOv
AQ9+RuhgngU15pvao46t+eEv+Q/iLj6fbDTxn2s6Prtj2hDJMaVJxEn9rWpzqs7telBNdbCBefBv
vv4p/9dwhDrgX7NHL5D7eRQEF8uDUWNRObgfbE76jbRz0925mg1gpMyOQ1MEJHWYENe4sVV+Crpu
DtugRZ8pvAbJHYcBxd9+/iUgfJIBnAytu4vyPjnlWgFc76HHtGHfJ8NjGdV3GfeBM8wyePV18X0u
pphAuaRMq8fxZzEfJKQ+wuGav/OyVgsRRpNOiNPlKWqKknv3UuyNMX70yIpFxTMueK+t7luHYQ0T
6I5TnHHIC6e2NS+zAWj4QCGC99y3fIeDwUcvWVQvgSqDBAZZxhRSDuNJq9yMr44/X8WcAKXxNMmq
iThjALyhGfJzpAsoaZ3GsopirAsfDS6+keaEC1nnUJsQafmWGWZBbD9DPCrrOjsH1fKLPza0YESr
J3sscTox026bkCIzxy64jmKxDgSVa6rGNilbiK3TyupBLyhqxN2YsuK8TsM+j6sHJyXjXFUlCMXy
QKH9siULEzAL/JY1CWMDcdj0l+wd1X97icrU3mBQVW6ltjR3GeAMy6i0t5rb7N6bWv+UQ4l+xMmE
nLSzdD+nTBy8pcMJsLOfPU9UB74C5TEijv5WlRHEhFT73kd2vbF9Y0AxKvKrprPvkcGwq/NEfI/r
5JVI0gY/NPtjiMWjC4b1dyGIp/FcMEvNfcgjli9lnDZhqwPRt6X7g8i8TyyAe5Snd/2RYMkTqUFq
XPqGQiuiJdsqltnJhP+39Qp7OfZ47x4WUgdbVJrWFh9euWP5uK3qMT3ozRrvCIhIlURaO9G7V4T+
mEeI4amknsRKq+Qj0mqXSnCSCeZzVuvVWryS7HTLXZ7kqH900ngvx66BFUfBJNl+8jCQc1M/DeAA
jeU2zqj8FWlWUNyazdykdt1c5JemqMeLs0bvZqS+o9U2x2BotVeMyHYisAipUrG3jfp8N8Vp/IpS
8IcA+31vt6b2YumOBsxUH3d+X6BsdKpkn7eT/9ESv24DH229jOYLgc94m9vglAYyyEf4iFsfrt53
GYzWxss844EdgHVq60QeJLVnz4ndUfVOJvx3qx9tJ0h/tdhDsZ42rMegyuuVBGsfA2sQj1YTEdrQ
RPkzr3+DFUjIkSZ1uLRu8IzaONrHiUfBcLNAPF+y5YEQw6/Z7E7LLLrnUXb+Yw/YIinRM2P71R7g
snE7UvnvnDd7VjnvjFxaHn61P4fVTNWp2uqgpn+d/dX3Py+hhl2MU9f7PLAy7RQT+aT6Y7WY+nxZ
jZhPqbZ6pZ43Q6IzSbX/9fJr/Gu66lOH//Sp66i+2ejKraXXU8jeLof9VpY1D9X1pe6xhCGc+nev
NdgsCNbxXEOyu4OO/1f789TPo5hJA2qOto8z0ZzVoV4fs6NdAR9TbVvOf7c1EbCKHNK7ajbjJ8fQ
+Tr4hbVBRBQ/qb66cLm7p/Z4UH3qoFObridjdPfZVbjZLeY29nVSh4/GyYat+NmnBkq5tOR32PB/
nrX+BO4PcjVU1E9ffew4N6AFrYfKzo1d4tfxwamh3eNC7Vz12tavUREkPPqm7nvrG294SK48Im06
L5Eodi446MdqXtg+xXMIr676SFBcHFLsOI4kRqhapjoRy4OtYQbDdmhzYilRee9Wg7yz0/zg84y9
4KvCEmnJ8hOVY4eMLf+lbD15AO7yWra5d6X8UN9pbLu4rcTu/dhNKSt8/T6bujMwlOKCl5IAcIyQ
GxXVsrMCwwVBW8CPq5bvwrPiDR908ExA/77sWv0D3lq5FaNb7vTFuJFu7tli9vXGrbJpI5OmPNht
RaZHB8hkmBTKsfTeZsOgvzbeiGC0y9ZqCiJJObRugOCx9Z7WvyzZS3bKCBr72HlbRrvGNzronvIE
SEE9VT+I5c8X1dXGZn8N8uKkWupAoXC8l5R+b9V81df15mvgDO2dag1YzZJhmnCDmwN0ap3YVkU2
PpUiKimDTcadFo/jk+pLKha7iKOuqhXgkXJJmuI3GJq/JiyT44HDGNCgrNdQh8L8Mxkd8aguE9R4
dOoYSYRfE4Ye+KattflJ9TV8b+86LcJ6nBz+XG3hJcY3Yyl0LFWyee/58Rqe4Lat+mIneSxKMqiq
y6kGVLd59VPd11VXMi7zRq8N86Ca6Syrp5mo+OcVSgzJTIRKSvOqRK7IQW9pnXrHVHJ/Bdnyt+j2
c4pcWJ8b0bev/v/OI8RfIoe0zL263tfEwUieJ7Jx7GxwgIXgVN2DDLRP1rTyc5pkClWfOgyVXuHg
ySFONeSc5ryszCdKc/4Z+JpsZIt3rE399tWlXs05RtJffX5a/NaDltVPmwSh38r0vjJJGQuskz5f
ffW5WoeIoA3OaoZGhulzWhk3+VEzEcN0Jg6laW2DptWL7jUmELSLWDPsVdMQVbFnT0LdtefIVxFF
q8hnjRWuk5MRO+tU4LytmqPoa/yb0JmAamLvJdxXK8jRt1U2Eea1aZNUP5oS5X439u7rVLbjUWis
2NRoPsns2LX1vI1tauWHDgPPqGVR4mZE53TNEEDScvcF42S2YIF4Uy2nMLLnNU+gWokfuS+W7UBJ
6opH1VX1MauJol7uVBPFlL3BUeOjgfOwNacmeHGSQQMJlmg7Jwj8F4Ol0VEvWdSpZgXqBf4aixw1
2eJ2caOC4aIGIxQdL99M/q2xV58tvld1fdPXi2Ydy90uCMo7NRGTKNZ0cw+nGhuJUPWNPHl2QkKh
CtjfB0k9UETDI29SDzb1bPJNLyLcuaZxuoFykY3lmsvRy+VeeEOO9jNODiW0kJd4fKzrttgHGjZd
+bhyL0fgr2u5pEVNyq5ClfWqZQPRqVz/1scZT/e5LF4dY5pZ53OXA+Gbsxa3vMuSUO4MRzR/HbSJ
ZEsQvTV5n78iEa4eg94+qFZTj+2LZ524OyY7F2cRD1XQ2TPNgPKtzDhOZSRe5UQkK29ISVFGYx6N
MvY2gpzAGuXzNgNKl12S2/2eMNYaG/NZzhfPM/bTG9ss4mNgboGP4jy80nnVwcyPlq09WGX7rTc1
wMh+Mz/wpsFwVBPx6py9i2ZRFpmSPN6sRt5sw2AIQs2qvnflcIuiRn/BV0IpbsLWDqLngrhW1rBW
17WGz2c2UBetB/VKrGsMt7Lv4zLOP7uMKUrOGCA+pTL/Wbs+3t+WRam4Ax9uZol7KZrinbW3/Onb
4jpMhfG7hd+QBdJhs/Qg5yXkgVuSw+465BJOFgYm9Kl41V8LLN1j33Be7VSeEoS8P40CMJx2ywH9
PpludWkNvdxXBnHaUkvLnT+mNUnv5BuLvuYw+BQyiC4QYURl180eqpZAgJv8bMV3PV7cQyCNVZ1f
+ttZJ0ZYpqLCxswnaKujjHUX83FJx/Jl7NO1ujAXZ9XMG3ijiCbuqLx3b1E/k4fqx4ZaDWu6Ja29
1pelco8qOD3KBkaIo2EgPmTlJs3d9kjQr93Za1k5O3PriaU/P34hB0mCYosIapdqJPpJauVhanYJ
wRs3tM1HPCCe4oU7kMWtdh9HZoX3WonqSzPqV9PrgHYX5aPDbu11WHzjsZPmXo2BPg0uPY5m4eT+
6rk5v9rCC56LGhM/13ReB8ea8TTDEmsdmwDBEWvGY2Zt6fAWn5qByP3aGkgWP5X4IqkWPOD6SQbZ
XkS189pVDdZHZXFQY33g6I9e1B4/W7XdPHbjcrL1TAdrYR6zJl+uxXro9PGypJ1JuIZW3cthP/ia
C8vIdK+TaXjseeciJKKz2jmvndZ6SB2eMfNcXAqzda/6aDAazd2ys5NkAFi7ttWQOpDABLo9XFXj
81JFIx2SqhVh1GIUx3EoCEtifG+FvtMKCoYgh6lmtf4AkgAuZ6+yZ7IWyIloTp3J7MXXl1Mv5pfP
phox2no4J052LfLh3a7S6lQQ8boOQ/PXAQKmt4Py32z+MzDqwXRv8la+5naWZ1ihnIwmREAOWmS9
StIRDPo/xs5rSVJkScNPhBla3KbOrCxdXT3dN1hLtNY8/X54zjm01c6s7Q1GBAGVBUEQ4f6LUY8R
DDD94NFI3PEQ9pAptVQNHnmTIAnY/YwBMfAqqZN27lQGj1J0K/MJxh1RhuX8tX6uGuSLaltBlzGo
mcr52i6c/BDGKZs8bnMAxlAsh7QkibzURSajJ0JAAXAOu33LrPxT6Vfhg5Q8b/IXaCX+cMvBoY2V
ozLYMQvpvHtT7Vy/t0vnM4iRFtALLSpgqSyOX6UQ1uSYsjqZr1LUWqAckPHSoxTLKY/P/oA1tBSR
8cwe5yG6/WGpsq1pG9Vp8CIlKxsIsQ5ookgxwolvb+OXfJBiaFvlBS6GvZFiqjvWUw0FV0ry+9pA
P6V2Vj/Jb88WnNdoxQruJsvvXoBFk465qhRLrP7omngeStGzM2SQYoSglrZytcjvn9KSEC+JZVJr
lparW6Vq6otNsoBA8lQxVptFc1JtMkMBVizYHxfTJg4C5xsA4ruaPRwCeJ8aa/5N3OJ9IhL6peyg
i5CUD19xXeNTz9Rwg2NK+QCCIz2Vhe1fWmMO73xfiU7kIfNTgYjno57F7ynybD/byXkxJ9zzHBd/
1KywMcBKxotWYjHlxqBviP1EP88k4hsi+CwMtMCNH9Ixj0HiBMEdKdJjPM5v9pwbG+Q4gW+UqX3f
zl2B+Wil0b15U/s0e5SNYtvpI9FQJLL9bw4Kj9s+gYHuDhX5tKDqAVwBPYdDp6Kx2cFi8drxDrD8
fK6b6jsmJsrZ0rLpzeoqut34pOHO944K/o98drck6O/7qfQPoR3+qroseYziCN3a1FEO0PTV99KK
NSat7UFzdftTaB9JiaWfjXkeDoYSxXtXSe8CxfvBdF29mHX0y4yK790YmqR3KuekgRgly+bu4xKh
sbGOUxSYID94oZF8HUgSpZPlAkWqSFY6vNhJNXo7PSS9VAEEeCmKIxH5mJQfFnRtHr+mLerEZAm0
z9UceCfLI/MJ8D3dVyHymKYDWGkAC980vX+1vrqwvh+GXHsx1OYCEb3akIUKDmpBRMxC7pLAy0i8
V2VuXjvG4zh+1VsmSc9Fa7unKeuQPxwBKOMtbmXKSVPIq8Fpqg5w53XkQXzj8gOoh/qQEgHboa9k
73I7X1x95jOfRyQ27eBLlbn166zz0aZKf3RI3APuxlfVXzaKOeKw6sU/phwLjHFAOxfji98zNJiy
1T28GXDItPqwfSZ5qx2tygovgZUTlY9KdxfkqvEO8vP7YMXlbxMVTHJBv6KuqyB/hwTrixJxiKHt
NioidWd8FIYXtdCipwqUipRkU1mtdoA4T3BsaSEbv9RBuozenQ9Z5QUZFQ3YX3wCG7GPsV1+7DVT
fZ1Ire49nVy3FC2EFB+y2LuXUr/Yng4GZOzR7q9SZcA+OGIqWu0aF5dQrzdaUJ4AiJaSVGmLiWnV
4jIpJyxfn7PBl5m5S3QqNH9R+yy718kH0mpG5bOUikwL9qnr5wcpjqxsyFe3Fyl5uta9RkoKQsBB
kl7q9MnTzr2X27BouJpsmJQceDUwe1lOCFxl2icVNpu3ExxMgDud7MNyUFk240DgT4E0cJYWhLqH
i1+gArVeMnDTC+Krye03Z9FQbCNvep1iwh2Tpemvje+gLVeHlzQL+dIVbfzbbm10pZk7vTih/ZIO
P/GNNd6IaW4nwxpf+E4Yb+VY/ggThCbkGCFadYs4pXcCMWq+2RruEkqPpbC0zQ09uFRFQSJ9OTqo
ZHoww7OOvvnE974EDFNP2cULmUFARYteZIM4SrGvEr/YJ/+t06cIs8LKQ7zb1qOXKRhBefke2t/m
MQ0j49UtOuM1mRUGfTAtZynGitedtRl4iDTRBtt45QM2OVl0a59jsrQdUWk92cvpVVAfgLv7CKLD
bauUznmRTRI3jHbNMJ6dIHZeWrTRH8ZYgWauA0ArzAB2dDYT51nOICIYPqMlx5rGb/MtqN9mzw0a
9wCb/75e3f0uMsXfw+wHGKVPygtcOv2gaE13K0pda9a7WuN7JiUsZYrjXAGwuxV1n7Pm7OgD3HiU
qtGYF4fXWN0aehW8St00+xct58WQUt0q/am16oIW/FHZ9Pb0WAIOub9VwYI8D8z/N4aTR0+Oy2ve
op1lT7q5IbdLptgYghfZeGp4VAtjfpDS6LvNQ1S7x0JPo2Q7N0sUuK6cjRwtIr7yqYVDL3JbeKov
F5E6w0t+earKR68vm2ctglX2y8HpZWzUF9nQj1Dw6MlWr3W+OXyqI3W8ouijvmD0GF9rzf5rbZCw
TkF5o2mOa52L31w73i7a9AOCFcgIba3Rnq56FD+1o5c98A3MHkihX3pIEBcpYVtiqxvZ9dLwRWvN
9vxHnZxmNcX3uvWDnVZWGSCf3HmWjVsTJXQgBMBQp65UFUC65GLqYZfAUX2tY7989ZOS8JoXR0ep
y6KcWGUMxDzMC8zsK1/d0Pf9szQ2DRxzClSKDRP4T6na7T5lmN0HXVS/1nP50hIovEfvtX4tEkRu
zVDxtyp0ULwehjunM3tuAAdD4FM7EqkgpTS7flWnOn5sYvcsB6VKcw2N4H3jnbVpKB8mc7yz67Dn
eQ7Gp8Ycyos31h2ooCnI7mtcvvNyr6hDuWsap95pVjADPPIxPlQM575PoGjEvZ9cM1PdW3b1uTH8
Aj58f/XL/t7qAxTbQ3JS8BK++118sEIEDxKLlU7BDMDDb/s0RvbP2c1BsNVntQ9gTighmG6113ct
c5Btw+wj9742sZ5tZlDC2zFSIJL6fM0l2wc+Bna9CQZdVYYLiIlPWu1Ex4APAgFuFUg6IOW+1+/U
Ga25VlMMkguwk1zlmI76O+suBhvQC7vSUB8yzL+xBlOuVVdCj+0H95z1EOAM41PcDDHLP5d1MmjP
rA/d1zmzNFTblQvxjpZgolFssnxq4Uxt1BFfI9SJSd9OuAF4ZZ9sME99qlgM36v9sxY23tMiwjdB
YrCnyoT3GBhXs4nVg4IxyqaI3ud5fiMjtItarTwUduve9RluMAQC2F0304ACvG1Ud4iWfQZhMZ59
te0PpRPiqqPr/kOf/+Qy4QW5FWOD7vOwdUyDzG2haNeMuWpmjeqzkXLlocrmOwvB2SAEJJIp875Y
HIAhoJ4abagvdefXexUruF3jOME1det5p7b652DEPwDEVLcPZiga6lw+W8A/nivd/KTEUXXKUGu8
IpMIroRvyj5tnPZaFgVREn2AvzX726Ca+itAglNXI8jY1sk2r8ujl43eOTemapcyb2BpZYYbI4Ib
UffdyaoWRGDQaXsT7+oDAOHvSDV9Y5TLTiZZ8i13q98Ch+u2qLMRwaPf2I0CXC9p2zuNLToJwLXQ
kmDF3hl87Q0bto36vUr0CV6dWd8NAA3OyhLwMJpnmVFry7SaKQrdqCMPkoYIs+QJkhHR0Kqf9Oxb
bysPaQrPF3GUbRo/g17+PbtGdSH/pvIlTGo019TLVFTaiwnDw6Tbk+616yEBf+NUWyMPo2uXV8El
GJlhZBrv7xTiy5N2JXJ7w9J7y4yQldOjSeFEn7BNYoKZEEO1q7o+hvb03TVV9zq6Cb7h5VMbEgq9
gR0aCG51jyl50Ic4QgSQabT8CXGoeomUfIYIkOOdHv1sshLPssg88S3vExAryFvVB27o7zrFImYk
DE/2AVOOtrKeCIzoG5wQ+50fN6+e28AxcxuDl9gozmHNOBgr5nYe+mZbdsQE6vwJTVP12keRdm2X
jWNOFql6qB35JtQDf292IPVCTWeFojgdY6/V7IMkcbeAsg5REfxUyDygxBChKEQo40dvDeV7i6w5
H+1Tl/v4nrhwmvSAHIg6Qk/1mB7fBw1AnvmZFUm7Je9ZleYDJnPZBjeAT2mshvx5x1og1LsJcvHj
6BFgr/VuIiscvCCswuezrUAo+WoHDt+MryPIy01Ygs0iGAtgXIXDY7YEr+c0ONjeoj5b9T8D188Q
KDOAN7p6CogBc9S88I/h7KC3D2F+02lQmdpfA6TBCNjvvvGA89W2Q9TZ2Zh5q24Rmi72atGBUO4U
DFg0VUE+Er2YIPBJLJTu61RNL2NoN1dCjdl27iZE0bL2EfbyC5HmZmOhJ3/GeRAUqO5bZ8d2L4rf
excl8d2LteB0qrj71rjetYwYZs1GYRhLq+o0o7DUauHXASDqseq6r3gfGHCC7WCvlMl0P+BVdHUI
HhcLgThI9dfUce/AP0zMskefOzh8HVm1E90IgC/F8V43On/TFJAosrgiUNEGJlm30jpVblVsrMRu
j0DXC0BxngXoho/BATLzxclJSukFmltIx76WVucS5Sm0HTbZx3JqzWNfVx42829wmTq19X/Mdr2D
88631FsgMsqPyOi3uZUFFx17xq1eqc2Olbp36gGeHS1woOBOSEkpPou3DsK9YxUEPVRzxwzw3hut
4Skd0ChyKCEmk+xbM3jLM8W+WzfVUDi3os3M/2zXUMSw+XqwfOaO3mCBY3QzgJ6V5x38wMf320N9
TWPo27Jk3uhqwKvom8bdXMekTZl9/ExzfZ8HyXTBRfHUIRT1rMXBL2txiIKqc0W3WDojqzM+xMtm
Ec8x81G7qmbdPg99Oz208TJyU/LKoH2uI6a6VZ0ey8BRQ9zmeYxgws5Ky/qj61NmHlb0nqQ6Oocm
VtjGaB/GPGL9vWx89372OnhorRbvm+45dZrkErI8uKS+E+2MAgIAbOzozrLNZz0wYG94Iz2q3VoD
iCvie/F+ULCL1n2Ca8Rg6P8InGnZSTBg9pKRhioMLNG0Fq8rEJj/3Sgd+SJcT0+Fh12GESKp5Zcg
NcbMawmz4NfgIHu+JAKUWd/rPt7XGG7Bkej2iQfHOuhBY03BMLHixLUZBWpGH08901GLu8acntRw
HqF2+PZuRJVmOy1FZAomHIB5WGbqAjRzwhReSYf05KyBLvLM4g5ExmmYYKQAV3rozO5ZafF/ys04
2eldlc9bwcyFC4HfAn+2d3CRhFMwuw9jimn2FHXZo0dq7hI31fsM3OgTXhugDYtv4RCln9Qclxiv
/ekWPp1bogTOEiqoZ2yyGcLineO52r1sJj5hAKw8ZedLazTAsVcrZasA9vRBCkx1bl7kMlh9vkV1
kJ+zuGTIHjtnV1sx8BBSCoDginlboJgWOYXNe2FvTYa8+0GD0lsDFMB/bTgkDX8PyRH/PibAekrm
8D1ECg7x0cOEtdzOcUYI7gveCID2LtF4uuj/pgrqW/Vv1jXtXTtkx3qs+UyCCkycxD+qCSShFh7n
4r8efiny0viMhDyKnOOLngTWKR2Ul5kgwEJvVY+VuRgPxF/VzjjF3hiSrd958eydw8h6iEmlbVMd
WaVWzRH+M0CM23euqU9XLY3fRpVVKo6MyCiGUIYXk6bKR9cmafh7QIHebwoQQVZ3B5uEN1iu0r4J
R6TT725wtFdguy7S2MrEQsBknNYWXH2e9s2uSG3vCRaA86hObzMIvicDMIKNN+WhipPPJRMD5Csj
oJUlyVQpzqmeMefDDjLOFeWYdG7I/MlIgb9YuzzojG1VFv0JdkTx1pl1cxphi2ylqCdOA964tjZh
ozT3TJf5f9rO3ull8HOylelYxOl8h/DHUz8D9jZdO3kMkHJ5DBqtJjOMFKbTO+nequ3qWEIDNwLY
GUqCxFzGz1uYGu6AVLATkmQsgo0zj9meVfSjQZyDUXyXZdgmAhb7lttvmJa152zBzJQLri4EYXE2
ncdowY3WxqSeAUaEC5JUNpMevSuK4e/j/1ZJvTTPlteuvpQB99VrodNtsiJlK0DPRgc5rdVVsPMP
k2owMQzf4gakgP86NkF6CKDz2q0Bt2gYXxEqR90Qz7ubroZghAQ3lJksGNzYQcl7EdyQA52fQpIc
v09uE1zAZVnznskqv0R25Y22KrhkJ9lNZiJIsLD494a6AO3rtjoKQqVynBZIIXPZ7FL0wK2DBq8H
f5Mo2hJHoDYAi7Unq/LFUfJdogbO8/TT7AdQzMuNa5Yryt6KT7S1RJ33AlWUynHOpuwkLSOn5c4g
ixj8fX67XERaaaE6bWwHH1H5lQla0yRgET5bXP2OQaMeRWHE8baQ3IczGM4f3fL8RjNyTjlq1JID
lk0i9192Y5bIpLQwvpNillXHsFR0/GeW35SD+wzwzjjJn5Sf4QWPYVQNiJP01d4ry59yXjoGcMyX
x3h7wlIpeKncJ+tiLaTRtW4s9e6I1AqeTIA+bthf6Q3QbslQj1M67lW9/iZ4YNkMwKi7Gn4d8VQk
R7JqsDEjqpyUMd5t9pL0vuG8QjX42sNc3HtNyBO1kRA9tEnzKs/eTtzHgbjPYa4NhnVriNDbY+pO
equ4pA7LvzZEs219aGCHdSDUTbCTxyVPQ/ZKPD6TjexKL7BC3Sev3G28os8v+Dp6oM9kd9lARKBv
KMdKYxWFvmAyA0QA5pyyopn3f+zK2Q6OFCCRXSO/3HbntAcNZUcn+Xtj0xCjbnZxm3yeR/0id+52
l6CWbgornXZyr+WuJG3B+r/VEF9ZMADyTOQM2ZO6W3eQsmyMFMeQpguBaCL6OHQv8uBvXVNuzdob
5EhN5HNTgWHfya2QH6n3NfenDQp9SwSdWa5VfW8X2xDkLm/318ydfgZ4ZRwyZgP0uletyluYtuEh
nyE6t/r0oi9Dh3y2s9h2Fi94kMDY8W1U6Jwo4TboCVlJXvyvP/zHb5BdbK8gu+uhfmt5e3qoyeBQ
2hv6ToYA+b53yI2fbABZ40sKl/d2c29wij/emj9AFR/voEEar4hgTc7NwQhzDHNjN/yqdJm6X+8w
g+BFd1wo3evgovZPGSaWB/ktvV89pvasHtBo7Odtk4XXdtAVYB7LOLS81nKm7P1rndeVM8IBYbKT
ntDH6YEpDEuXpSPoI9JOJhzrtfssDexqpoGpbwck2E7Sg8fOGk5TbrEsqfa5M2B8hKUxoZR/+y12
kZ79EKywlxvAFRZAytr35vje1RcAo1HY9SJvw/C2DMvSk6S41hVEf5YRydJnZ+871QBmJX1yAoUx
UtrLZn1b/+iit105PlfecPIacys94XYKtgJH5b3Fafz2VFmwN0cUus/rG772ZamTYrD0QrXvDw0g
vWPoRAc5Zkpnlxbr+R+7oJTlqcne7Rwp33Y/HJfih7pbty0r2/576MFWjgR/ap4DuHKbFHhMkQJy
620QzsuHQ/cgmgY6C9VJP+BDQZ6eeYE88cHWMQZ1HvO5fXaYG7A+vOpELGa12LRQJ3JAKUPd3VkL
VnUey+d8cLuDac5MJRpd3alBQeymR2BmQ4L3ILyDKV/sIs15qHdBVD46mBevD17+qhRvr9Nalsq1
m3w4pRjS9tRjPyidUTb1MlzLnp5AXzJjOE9y9+UiBXjGCcwK3a73odVv5S2B1U6t7P5RO7jGX7mF
iJKsWyZcg/eQ6r7YwqUIuWFdrKRn4uBQQ+IF3zAm+qeoB+6OjMle7rFs5LHHy/QEoVzWyFP6PZ/0
ixcb2UGdx7vELBEo87qTDDIao3YLZ7dEPXcXFsHtC2C0PyHlZ2e5oDx52WOkbxc2jB0NP+fBe8Is
zr1hlv3EfvXxPDvk0iPWwUDVVOfMeevv09tR2/UTxPv1LpaZw0iaLJ+ZzM2snW9BFxJSCbyAv8Al
G8zEPeRHpQm5NSgnBrooo2btbzpmMtkCr1sdJ9c5TwBzyOceoUeiURzZ2wzHsNvs6raKirSgIOem
a7dBGC71Q20kxkGuL7/Lt6Px3OqPs5G3B9U0nuWpro9W9vKu+xEbU7QZiwKlfyjkfy/Q1oFDkW+/
lG8TO5anJY40LB/A+O+1zM5h57f5cI8gu3kCmlZdhLUzRF11oS/8LsMsuz1feRLrGLM+GD7Qv1Lo
mebk1TsLgjSyGI6Bw0nBS+Aygu9QCNyX3DJ5MtKtA5XYowU82C/wDfnvACoN1hF9fZK3Dr2M9+tN
WI/KnjT5vy/FXG2EvXS/DvXyY6R4m4uvZdm7Vc4Rth9MaBFmkImu0tknFY9FaSJ/9jblkl0cNnnV
brvktf+G1d8+lPI7/5hl3M4tc3cLLOBKQhB7DD70Mn8lOULoWl6TuUAOZhtM5le0Vognh31yKpow
VPfS/LbrL1/QCDBIF6S3eZz0VJnRrZu1bpozUg4aSpEaMLFlEib/zrq5oSSl/Mdc9vbry3mEiXM/
Fui69ew3wNMPNlmqeYteb0ES6rsrP8SsL7qrq2eZlsmkTvZkc7v0Mi2UIokgNK8DCCBrY2myFmVv
3ayPca1b/8aHc6P8U4dQB2MYY6YMnB1AgPwkZXnzuOMJy/jl+O3Hz6VWbCJlUP+YRsojvPW8+VsA
0f4s3TVCSRfQ9PIMwq5DckN6yj/vytm3oQpQTnNyy3T3kQoSwBRZl3AfOCFC8JCj64F1DSgHZLO2
k+Lg/xi0Oj/ffv3Sk29kj/Wduc1nbp1Zaj0978if/Pe9k71bK9n9WJaTblf9o9XHP/DxLEUjsdHa
b9qM1KyMK+vsQc79p7q1iRy9zbNld93I81iLsifn/etV/1jOSGtp+OFP/VPdh6t++EvBMuBjNFd3
IYy+5RXHw5lcRTXf1qrywsuGUArkTGhELN6XMNu6WevmDE9Q6He0qVqD3VsjGW7l4mvTP47Irm8G
IIRIwd96tLws8p6sL8v6Uv1r3XqavHfS7p/q/r+X8ud8IfcXMWi/cefi0Ma0dpkLy4dr3dxWsmv5
j1jFPzX/UHdbTyyXvf0Fuc6HNre/MCTeVVOG32rnhVsZGmQNKnvrN1rGkLUoe+uEbG38oe5DUdr5
PYIB/Q+tRhIhKWyIfLyc5N6Z3koXvu1KrZRnQtksq7MqO+he8boO74CpoI2vZWVeaORSlpGfuVBA
RMnKLPcWOvIDq523MjwQ/UeStUEZ+G+62m3QsFViCDK6FOUMCRPxt90/DbdrV3Bk0b+2WbvBWveh
u0hRjo5BkxKycGF6Deps7jpHT+etrH8TAAaEi5LxLWiH6HB74+WmrJvbsLqW5Xb9a1EOrK+uFAMC
KX8P31L+cAWpm7ME7ISW8Bqtg/1tYn07Ls9nPbPBq4TFW3a2CIwYS4Tkj5Xj2kzOlY1MDNai7H1o
J4PoWvfHPy5HPpwyeJWyn417UIFPNVQKXAOkBZFyQwPJsXy4Shzx2lcZuvwsybKT3Jky6fPsNKvO
pskwdJeXfX2it3f/j2DmH1OFtansyeONip6I3q3RLciVO4ieGHGETIqOVvYweyXpGNRctOlBXtFb
nFJ6wDjrcfOXvMh/R7VqNdhjnU3qpCE5mOfZOUEiGJY4pDXZ1A3Zys1a9q1AQf8stDblojvszBYG
ZAzIa+TD0rXgaOr+nXC2LRIAkYp2jdxVeS51BpVJr4q3MoZnInxyfXnAc4voTnuLZ364/XJT/3hE
t6Xr7a7LmkV2b695RHJy9sxpL3dZ/uy6kR+wFuXGfqi7rerkyEcy59pSDq//kh6G+tbGWm+DjSFW
cUHuv3dFPB4NhAD3OoxZilDPECAtzvhMctTSyZ0ZDjI9y1HPA+apJwneTXXwGmnZUVuuoSZ1dl8G
dbuRVnOXjSdlLs2d2meA9Iah2DQRr7psvMw1t7YHwFMDU3RNE/egRqGV75EMwnCZlf2eqCSo4ck5
N3rQPMLJIteMaCzE88zBvShWr6k/vi2I9pcAGdgX+Df1DtW4EVUOilKXIXiUJaQn6hEViNiu0pfY
c1AWNLv7KUYLwQG2cNDJ7R89y5+f0qr5Ad/x1Jta+T7mJq5aqf81L5mS1/jAX/xABSmeNW+9N1vf
PKL1ZHb9gISD1qKOMwyboKnrz/UMppcleflJV1N7i6IO8KoI2S61WGwBTELJc25V6DepKlJGMUmm
pgTHjRFj9TAuRwglYSYw4CgQJtqxKezyYZ6S6kH2ZJMVhYPuWZ4jLEwQ3iriYFdWyA/50/DFJHl2
bNVFyi9TKwM7EpQ4dksAeOP6rNziIkb1WoXwafgYiaooGO7arAAT5LUD6+GmcC8gNUiveQTbW1S/
pn6KnoZlA9ElevLV5CuymspZqsoMk250F1HlKhA+MyyyNU7w1KCG/aSSCX1KFU3bTuMYsILgQGx7
QKtSm3uZYymKh+xmGobuQUs673FeNnUGbM+mb8GupsV6INSzdKuVDq5oA9kZc8Jsbhx1dGH8X1MS
zQ+3EmgOlH8d+tx6fhVZ3iMqM9G2CtsNuqfG3tEsczdNTY7GG2D6wtDMi+0AdQbWqu10W0/aDVbw
yGDgAF56YXmtoNpdm2WzFumfx6QghjogbWTDTSv1Sz6bqbHVTEO7yKaYgv9UFn2lbCcPlrsXpgSb
ETV4630Ao6499l+SIf/LIJUOLhy6P++WCZ8ZZCJohaJCJaaff5Hu/Bzmif5lahLQCgjivAVjBuwa
HazHWSOXbE2JdVe5eX/R+7g9pWlcPPAINCj/rfrSjAqdK0vNe9Xo32pUg+7dKHkc7KqB+qrUL3FP
4shB7HEvRTlAKvQT8uv5vh43PcYdm2lpHmsppnwxWK7lPDLYVDkKtFvGjN0fJ1v5VyedzTu5VN2Y
2oPjhSfIYTh1ZsiiHfjgVLv1F7RB8jsM5+R23dqY28ema/e5iqzN1sdiuQ+yV4wKZ4L2RcNa2Tbv
IFo0L3DP+wdCx2cpYbTbvmBaBxkqGxFrWlpInWOUH09K3DfVRY8L10CA2tB+iFgsuwoMuiv6af21
HggrlylqJ3LAQcnijAxmApqNW6GbSntEbFPbSlFuT5aqy6fKARO23B97HAG6VMtELz7a4+/bv5Mm
uX+0ixrO2XL/UJ0GkZdNHv709JlxMFFOkV3ZVMEMw30tS28bWyQk/6iUw3Kkg9yxGx4BzoDAC4YN
uC4sFcqKQUmv/6rrIDz19hCg8R5WX8vyIMfjIawPqY5qUzUrDgFrxcUtnHjguQmi4NotmyFB98Q1
/OMfB/o+xU7mPfDteA+FIb4rxwwPw2Uje1JnssrGssFGUS3Woga/wX9pKKfcWq9ndyPmgP+fU1J3
AF+hasePl2m7ApHb5/GhVIkGbj/8Omktf2QqSr25pu3CoyDtaFotDFgUKe+jZZMjMHEvxcn3USyM
/AHyuhoTXF8OlyrK5Zu1kezhoHfHh68jj8zJsUtUJSwrD0+MSVEuzrsFFB9lKTn64VQpyh9uUR09
OQiB306Vv/bHGZlu7rsSgMbHA8uvmsoYsuPzXNh/pdiTglya3fSunar0zh0jACcayptdRp5RJVux
T4pQe1XLcLi6ev09DzX1dbAL9VUP64eOAfaB3DRMF0QH+fr1BvpfTt3qdzbQknc341Ikc8r7FDWD
96hSPsNHDh7loFkG934R209yDKTwPoVQ95IvLcf6PRk0803zo+KTlpylCd+c7FVtGuiXD2GdTtc+
0NL7cdkg7qcPGzOp2bWbecOYDRpvKUobiKYkcnz3l5oMuJe6xC5hLqXvmVejo60Z7VaKRt8MJwPX
1F1pWijib2yr61+wsUK6yBr1fQSh8r3psUVQ4esdF37lO1Cwcmdnvnkascx8Ku3xDQhN98Uqv81u
4362FLe9ZGWEdJKtd1+aGSCF6lj5EyI6aOmG/e/AsdsvQLb03RzjIm43/psG+AwN23YA78leHLb7
GWtY+ML/qYIW+ffBD3W65YCKzeZrOXj1Hr+2EoU5p3jLFMu+NGk3obndF286jOkXrN83clABxvYG
AuMzTF71XqpsvyG/4A7lUYojahJnzZuSrRTr2DWfZrJ0UpIrdoN6r6L1psOIvgumGVxCYYXGXY1W
DLTo2keFzc7vCbrH3Q4sHrKeSMvuK39wLnKkb31vb2qDRb/D7WT2GXkQjInee7Xqt3B8oosUnUi1
gSlE/Z0UbYyI8IHU/asUZ2X65vLNf5DS1GdPjNf5kxGD7/HH4BRGg/KcZq16H/nQiEMfu6ohr54A
+uyRneifS6/9lMStegdYYXjW9ZZXJUZVvkrcqzSQenQRD6VSZw9SJRsTlaPIhsBQdzqGqwXusZkd
PEvzGDraU24+N01xcDu3wrCw3iNjXt7Zk1PcRR1kuUUsuLxTVDZNV7nIzKrTLvZ6RMftqHkMNQcr
8Ml6QyEs/aJalbdHN7M8SRGODpB6vXgvzRFJSqMHS7A00/rJ36DpB6omH3FXVluA4lX6BRR1doSO
7xx0ch9fbMu4y13FejXDzLkvEwuAxdKsndRfE2jJM5827Z5pnYYbEXvuspm11N8SwWvA7/6nbm0i
e5bS/qp6XTv+0/l6CwCms+PHepybh1GpgEsXLtJ3oLpMvkS/ctX/ZI6D/d44I/pAuV5cs9CwUTau
UhBxw/y5r9xnaToa6bWODO+vusnVnVvH1n1aehiw1DVqKejCfoKO9ENB/GofF1sX2NBVLXmp3DH+
1mkAxCzDbR49swsuiu0kxygN1VdUVeqNXN6Z/1JLr/nRkTcCRmTG6DBOxomYbYnqbmk9ezaa47zu
DsKWWr5JsrpAGReNqmvJmHq1y3DX+3p8qREn//vArY0cLtdaeCSAn5Hx36lzoMY7OR6Ce7zK1WLH
pdKuoBNWjnm+FeWw7mnJeODVjm4tA01/tszEOqr2AHd7vYTlmHc28PKLE1rKPtUKHVuqwTlZ4H3P
eN00V80wnYOdZNPThI/Lrm/V5hNvowr0x3W+Mnd+RptH+d14b+6QMCUdC+vw/Gq3hfkDTiJikSbj
PL2PlzZLHEgqwbyvq6p+iPW2PplGNVwit7Vw9/VLbAk6B30swKoMfDAz9RJZLL/3v8TB+CmJTOWX
AtLy9oeyXEMqrrB+TunwLVQU5y/NbjLUjrX5NbTRBmeKEjxCoXaP2SIqrip+etensXUkHJA+ulCB
wDg3FvEzBjLbn8MvDMBfIR8qP/UAH2TQScywmYQngWv+ylBG1rv+LcCao2lf+g7MMjrFzZvXsibs
+kp7BLfRAc/BYQnelbMjuOb7J1038KAanUXSQE1xi9O67E72HKcmBYgEwn2XIOuCf82L5gzeW556
f2lTrPwPY+e1HCuXrNsnIgIzcbdAeSNvbwgtaQnvPU+/B6i79feOfSLODYErqoQwOTPzG99F9LbN
OQDfW4dpfVwXOw3yXG7G3UGNe8BUCnHZoStpdSsay34KEKQ71RDKl74q/aeont9UPVCv69K8dICb
qn6z7mor5ilSdP92XQr7YNemZXovCtV/8mdqiYXePJSaaT75u9HPzLeYV+WuHeV2Z7ZD8F6ou3qo
jfeSjiwsc6p6PwRD8YrNndvrkXXPOPKMyUNxrX0JeH6AeKPrQ8X5WbdsiAoqzjjrLkqWcQfsaOIm
ArymRdrf1e5QB6YWmkH39LtDo9WaVxmdvh2wFLx2y4QLY/IavJG9dXHdQMG2uDYzbltYVp9oduKb
g66iuwHDUYfcXXHVlokBivdkSdolN6v5nizAa1dG0/sULY0eLXoOOFAg91L1NZ6H6X2sI90dl/XR
sv6/97dALv3u71s+x6E9zW0CC+Dbv4//u/7/dfz/3n/9XrUaUG7bYiNyPXYHBux35TDVd6op1J2x
rAOXUd+tG3IGvz/r1l0ARTZ35bLuf32WNyc4K8nexSrvxHWiL2pLu2rkLVdG9q91MvbRdi62v7ut
G8fYtp26Rm8QlDdS1uoIJtF8jUo9BBuTe93r4dh42agUN+tkFPy/iv5ZdZSm2qhhIp+DCiEeD6l1
AUK7fG6XybpoaBKi+5/lrPJ6hmuwHv+9dV3/u7h+Yl0H2+6URzS0/a76OdLvcspDbx6tm5LT9dFj
/wGRzH5L0DNxUZX5wfbRkqqjeT8Zvf2hAaAjW2gPN7plYTiawFspUjmi+oqaGOHxoSmlraba8wtE
hmHXcdQVePqMLOuwfkeY0c7XV61+wQnbvvqdQqFrOTbmFTcqZ+2JvhEd1wFN26pNOx7VOoTZvRju
rI46P+Y6elggzmXwtW5YJz2s7o1FkxVK9N48iFSUwHVa/y4zE+kOQHTnqXsbG7FknmG6aLBjgJCb
wiEEQRcTj/VOqrJ+x+APLL72XYn2HcTI8BLFOMEnXdvfRE2v7OW4zQ7+mIprGKh4Ykjl/JyG6TdN
h9k3Hw6xgz9KQkDHwvr3Dj+ZnTZ2wbUqmuauWCaaTHgYFuASlx00dZEiNbRs6G15VVJ08SCT5c1g
F9113X/dDYOnDaaREwZowGmSxZOdlnm8ZPvkLgDWga9ak94CHcIgQscYTevkcYsPWn3Vgy7ZVUhr
LkmGqEIbxXw2LTqLUccbJzMbokMByvhki0g/kPYojvY0D8esGseDJEflKdMKjH38PjonjQ/iaTCt
c1JOeL3WJEmiLvG3cdvKODDI9dayixGhK9BlAFD9LfWJcpPGZnfnQ3uCG0zvIE8cuoGqvn+YO6x+
MHceHyMdPHInnL4LSUoFhfzUUIN2w1HWnkfLguUN9/QF75neqaJpvPj4UIGgzlOvmsIIEhb8ON5N
CD78dP6TNNbGx4/slep1A9cmWrT2c/RAL+l3ZMjzHynR/pD4RV6uByTKA0vdZi0vZ38Qu345ghXj
30FPbInFw8iAypiAdNJi8qegL1HtxIdNrwFDwGw4wUYdb2uM1Bca/wx0rb7Y+tSBQuYOYGRU7rNG
ASQDvG+8xtBaCMrHfS6k6NGXbPNqKqhpVyP4UPRI7nR/2PfpML0Kg7GTogSPVsGdokx5ATZAHl8j
GgA3QTn0+/VTapwcam1QjrmpDB65xOKIIihmqLp0Bus2hhx+6/ysEhNAxHWXde4fK41ly7ryf2/5
3X3MVj4hX/B7nHVdVVno0CjguRmOgVe9bLFybKXuucPA8jj6cga+glOSwdsmbzmg9FgWIdrZm6kt
8LlcFlUxIVoSenFYF/20VhzUibGDyQMiOcNkULBM1DzE76kUU3ka7aTCwYK5dfK7zzq3rsNpnL0b
lRalIacb6//jczPAqBKB+n8de138x1eb+AgciIScf6z7/cj6/WNUzscsfW2mMHzkmes7RWzqB9VH
W9Hn2oNsm/5OG0LJnXP+zaZdxLdGVezXpfVDQrMf2i6zL7ou7UEXzVe7a5AUtnn70o9m5WiDGXy0
gfSIoMj+EoqyzS0eB3DA3UDJ1YgdgPJ2WfxNMuMGOkj8p4rqmNdO074udvduonflhTz3SQbifkEo
UF1ypQq34ExnJxFydfndsG4lwPrXfgJLnqI1Xbl7pkUG5+blCOtH1h1/F3tjNB1zqKlZ/udL/teh
pTFBL6T6zyk9qgAzly/5PcC6mA7ynuJXfPSsQTLP3RhgQIR1KI4vUh8iIVHNWwHJ8TY1lqevUtBh
IELrZx1KXyyVUmtvkiq4mDLGJbEM6v9ncVmHU/dwiZbJuo4WTGWDLxpVkGXr74Z1v3VdVcvZVgy4
AqyLraHlmwgsjNfFE+n9qv4TIVywC7l+U4IJ+VtfTs9myaC9nhr/IZ/z3qNVrL9TuxgapjlmN5YG
VCUG4naZ9H7YF3TVQnCM6NnHtuqgpzZMkOUpPphydM1TudpmjHVvZVi7ZAzIXqd6LZFYL7Infl3o
kvO2XhIDAoo+C/GOp+ir36TGZ6n7R5lEZgAJB11TUieE0k9F2Rrg+0gyUNDovsfJPvt5XnxqTfwh
CbLUPC1poKdrSNd73LAEqAUdpGc2Z8OTXw8NTHMGEOvW0QzLU5ghBVy35lh4nv1+bpx1a5yGGZ6X
MOXWrVNrpNdaEu/JciQqHvlNWlcP67ZYWOScAC0Rk0c3ZStL1xgnIeYDfY5u1rl1ImfB26zK1eF3
1TqHG2roxfj4/Hzqd6tsZuYuphDlrOvMJgQ3aTXoToGDur/7/X6PPGSXRhTG0Z9V9p1jXKlQIj2M
iV1SIvIpniipcrKtTjnJ6KjQrEfKLp1Bxawb1sloQQ1ypWWfWpKmavv7GcWXPsu5hGz3n8P8Yxfd
jNGQrQf/PVqPTYfbm1Pp/Rx33eynMV/xjz1nQ5Jc7LCEpxk2QrDl8NJQIxFEwfqPD64bfr5y/YFh
JvtbW4jnn3Xa+gt+v3yyEy5B3+zkQxO23v/5N/3u/a/jKl9ZALfh5zcsZ2Gd+8ePXX7cz29at/x8
aVdmNzFgV6TiO7215FOx7Lbu4IuaNM86u25ZJ9N6+tdZYXWgG4Y/NhWhi9QNW6IN7NTG5tIkUeXW
GFgEEVKzoMk/9KKZYOjR09jLByP0551pd39py528FLCiHH32aoJ1pDDwo7Dhg9lDdwjT9qvOfHtL
zHSyQJhGlRp5ijEtKFv705CwyI47R6p5kAOaFeDwLZscY4O7lVUnz4wz94jwnkTT207PbQfXY3qs
/Yrm4u5JCUYOhswPInZy7eXmbMboLyu6nkjobFKyW4VQP8JiOEtUPacCS8QJBEO5FPwKiaJDgt53
j46YYaqdnCJJuavbRLqVY4a8JX5Gt5V/EsQi2Mstq4axRyaVJpefdQomLs5cDNnh91MBmTwvq0Eu
4Zsq3a4b0KB9tDOKq6rtkXLOD0310KRiuB0IhFqzhoWeMyQfZlpGgJfF/JDgSSoxWcEhB9uDqjMh
O7SjMyI1FTb9hnp67ZURB7BlMqX+XT2g48+KkxkMOl3/TAqyxS4as3GrFrDG1nU5BIbdjMsaCdN/
r+tmAgmQpuquwkWvsHT/Jlsm4Cjs0qxuWwNcU9rCxRmJYW7nZRKlWrm3JnNy1kWeINptDI0CwVDz
s+p3fWOIl0hvteO6ypIqFS7ZOGMX2hSbdd060VRfpUwEs3Hd5R8bIOZpU/PzxetqXS2o705Ffli/
eF3nh4Nj2K3mtVNNxXr5kevGKJHzk24AIFxW6aTVr6YpeUMQxndFuSkQBN+2ihLdUTP/HqPKPwyK
dgFEnp5HzKpu14k1w/oHa6Vvf9elU59j4gaZP5GlWELS6Gt4XnfHRE/0W5L9+s9nu8jYzIWP+1HY
NrhoWQza/BSPoVkvrd3PMg5J1bYuUuHS58v2sNTV0xI8x411M9tEB/1cUSuqOnFr24l0o0enYFnQ
ovhfk1Gv3zqylsdJpMuwEL0P7n80ZvzuNyZQjtKZR+96IFMuDLwrolsM77prWUzezxU1l1FAr3Hr
QEVuboo6C+4ESbI7NS4eSj8YT+tu64SQTHWwBSr36+K6rwJl3dMrOsfXT63rUFSkSBKSC2O40bXl
wL5Nc82+hcs9HzWtew/8GkrIsl41sx4nqdjxYwvl/7obBMwDlfvwsu5B5HcrR4p2imauv2KK2r0U
2MYtYlHzFgexaqOEFl4G42zerhuUFrinXFKcWRfXDQBTxLVKCRhx3pAgx4YtpWRNc/uI52/S6+ff
fUNyp5iZNeYuVat4a010TICzDO9K1BAe9izJRjMho7lmW/lbzdYgh8NvuQP1HN2JtkEbqiXkD0by
oZaWYiq0eJmsE2KXGbcs3DzVeSTaKAPs8CTMQvyF1OcDHv7X3LIIX+8lb/Hyw1vDpv9usVbxMYc+
rnPYNWfUr4/tohLqlhbGdW6dDGuj5DJhUEvj5LoSdG23s1Uq3mMM8KWYHsOfxqulz1sm7K5fZXUm
zdIyil2ED78TYmSkDutytqoeepG9iEV41C1Kmnr5CXgToTwyVv2RXgF2gwZJUgDu7nGdqFU7zhgc
1Qt/4z+zamp/RokKA6PJwT6um/t+RiG6zsZgZ0D+JzFlDsD5FO2g7P2cMWvCgiSBMxJbBiXE9Sz+
bAb2clqyMjvYJ9gdoDBDviA20qRJSOy6v1MnvnxoEWlR7UbsvzxdeQjwdTwWXf9qclpPEXZg21YR
7+Ek7M24dNUmHKawTzxxss369/6e7XVu/Q9Qwwo3IuBcSbikneRO9eokEPsWo7ajoRXlwWCQkFRx
7UhytxuE8ZTyV+v6iEIfUYfMf5hLQKmJyS2A9LOke3GNiHkRpeVLx7W5/LPWuQxow6YCC8J7t1eO
DWSLoDIodGklJL4kHc//ODFIlDlvht2AUDQVV5Iyn3w/Cbcq1D9FFkobTT8XQz0em9AYfiaaiMaj
ry5nLpveM0Wtjkh+q6OdV0DH19ncsntls86u1qvr3DpJTL+i28mGhrH0zheLHUupVQh0CDr+zwur
tM38EGWAABaN6PJnrpP1D/5d7DINsoyCb6a/aJjmpUdxPR3FqjldZ9uZhFeemZP3+59Zr9PfxXXO
VgbsrRDw8vAu4AQy0Za2v9+J3olw1wn9lCy99+t1sE6iZXGgxLGdo+a8rip9HXOHwCIaWW0N+tXR
wJB6/r99UdynSlPjPqrlaMAW1djPrNmpwyEB8oVInnO68CEqgY3BOlkX4wgKsRJJ3zUh5XDCGLJ1
5sbscUWR4vFkWoWnYdPVFuPkBBnWuiH+1J5sVYxiVNnfkfv5stPxUSkXsC7xCL6xBYZzSOknSucb
NevRjSaXrKhCB0YZhdK5DM8GvTCXwO9c6u2NM0zZNVN4ReR2pXs2lNWTXLUuj4ySEjqZxbLqDuAG
lqHtLN+hvlf384CDkGHhSWu+tHWbbwVFGLrYux4vlibYRi1GlCJ3pD6jPkKboMcLl4dGfCNUxXAn
ZZI2vtRiC9OrW9j/4OnmJ02kh7wsyd9hSRQ14q0aKjwLp3QLfina6Aj9irY7h0EtO7wcUSaHReE1
CDLC7gz4lX6SmJKuJFN6DWKSKmipXKBs0XaoFo/oVqMLlxQFxWl3LtUBf2Or8UoQFY1FrrEfvxuT
E2P1NlYpfH7u7XMwJbEbYbDl57EM1xSL0kghXd3LgG+1GDo+pplV/x37KLJlOqnccdatnQ/rRirb
fauGnAQ4dJEwONMiRCveDIK+mOHZtpbUJUaQxGPNl8mre3m2KArsGNM45MlOkyaEwBL9/t0g7Ygo
Zpf64zvBc7ixJvT7pWQksIlo07FmYk+BNscCj0b7Jn94kNvTPrHuRhBIeyqe8plmWtwzLBwY5Jx/
dIlKF818FwAMtgJLxmurEzCnUD2F0nfr4y1Tj5flClJjo72k4fxXZ6ObN7woKwbZkulfC7X7rDLo
SCq3qKsMPWZN00C9MTRxzJFj4ZEQPRdJgwOugU4MBbeXkk7QBKLwOZFT12gXpAisZWdU2xef94UH
5dXBlxl/0IwSjsV3GZUdwYSYe5eunAmil37pKmmbBY1/N0FcnyvrT5niqhfIwcfUS9vWYiA4KL23
BIC9oYUneuW2uh1+SXBYnWLEm1gZ51e7ImFBAlKR/ppYJMI10qKDppDJs2P5DuKC5WpT6vlh/zgp
1hYjXNpHQlqxJCFTbWWEJCWfSaV027kaO28K03IrWc+hlOeOHmf+pk5z8jN9vtUNqTjPIQccWjKD
kaLcBGPcgqacDp38wcg/dO3J7Ddd/dAkWLXW+HWRz98YdvmmtD14FgBJlobpcds/05GrATuKQxcX
z8whGlTcGf6qY2OY6rTTmDmxGe51IclOD7LLiMUzILFK0CQJ5islPqpkL49xX7EghspKt1e0QGfb
9BLY/YcfVDVQp+Irnl9nNQG+loafNOdmXqM+YaH41NMvSdUFWupwskGmLrWNduwsj1zbOHUmKTOa
gA1f/SZ9A8LEeIsH/VqMFO1T+yxUdsuU4aLJRP880+NNj+twWzZnf+4wkM2nHfa8Bu6yebif/uCc
Tb76Mcm7d6XDUF5up1sRE/l384LrLUgEYo1OoU/whM6BTHb0DAM2DLgm3LroAILFHz0nyalLTIEl
TTqUI0FWKJTKbXece9lLTRL+WAqctHJbZ7p/h7dhu6G0E7tjZT4ZY+ZpeceDQAJDm6aveNynnmJT
8G7qNnKaJnuhXxSRY8sYekwi/JLo3jRqjIQXn1g6o8dNI6XPwPzvQKdZTvPSGxDoqihBdz8crEj9
KqTkK4vUz6bSMAusIfPLjKHIcO/yoZu2VkaxIFLoZbdS+ojCKXhVyIKOGbC/YSoe5Li6VkuiKp+W
QuxfrTGxXhj4wSGtsk0vHLh39WaUjEXuXN70YexEhUG2ZGnUrYLxUCi8FDJ6hAzgfbBeeGoagRsr
hzqLbkwaMZwyLa5ZUnxnmnmoKuOjiRh4jeI2tNLME3K6p1GFfJDf4tcy+OjqreHY4mYWgKr2KjrQ
N50WQ+QZ+sQzJNzoVamdHEnPR8/XpE8LslHo9zSiR9pGYCqltqaxm8b6EZs3ytCZ2JEF2Okzmcww
f8pHeStw9d5aoUH/MD0rkc5lJhWvtlzEx94NQmthiN33WghtPH2e5jb14M88hvX8WYzGi1pMd73h
qplRbY1gvMygORMD8lyD/6RiGJcCjLVVNHAGC5WKmmgOie/Tpm3shkjyrAiv+7cpKt/tIH00yu48
GvQ0ysNz2Kb7hh6cZOSaiNtmC5INNE1/DgEH0tAGGK1OdS8pGYFLtafV3J9Q5fV0XzXFQBJ3ghkH
HxpoAN4Vgf4+teM73tSZY6bSU2MBsmkj9a3Jks8BnJ5WjW/oy/7StktfrLab++jQiexxQkbupnJx
X3bAyyM4TH1CRzXn40FgIrYrKAPQ86eRO2rmHQVIYGrNIei6OzyN8BC0yI8Prfm3EQ1oCt6weGxj
9Z4LkL8AlB1JDFheyjnYpvSstvldAprHUeZB3wjb3o2GfXjLGgB90IYOxai38PYTmuUn2iNCfDRx
Yz9hilFc0Q3TwmeCTVe5I0ufzA5Z4Vb/lLP2nMjDa8ePYuj3EtGEAekzfbZr6cST74HmstLpOpNT
H1wVnOkLXd218bAfC3/b7Jsh3zacFh4SjPypHY4Otb2I+H8ABWyW14gs1b7FT01uMBYb7XNSwPrs
tIR6Sr4dIu7ewfL/pikWygn9aflYvxhde1bt9razUhc/h7uyDd71jHEjEjKsG4b0zURTD5+06F1K
M7g8CKw/Z64NKgJg43PChloZiGjGjaXJNBh3O8E442AzWi6yK9ajNXFAJJOr4nbpXoyWpPKcWqMD
h+cmjcfGqUyIgLKg4UjLgsfCSP+W7Vg7WZsOXmV3OEYiOqxD+dDL9r2pEUROIeTsPOhPWkOUXXb+
e9dy382dujWAeZtNf9HI3kFOSTwQd4aUUg2tfFCi9E6B3H2BQUijU0AKTSN3WPcaJ9nkNGJ5MvNA
VzKvU00bwb9lOX08ZF720GQwovpEkreqBrOhqaN7DOBbH7Y9LzgiyTv7Sx677qwAImM0pu8tv32U
xAR20+7eRQtpfJIi+l6697qxt0EPUrSJ8Ci2E9tLSRHUFDhSGuO9XJa4eQjCKhG7VUBGoJPljIx1
ss/m3jpgMvliRsB7eIN3ffmltMTG08DtWcDXiaOzkAoc5gYYijGXSxXdKzx+PNRJdDXh3zNH1TmI
im9MRkNHKB1lJe3JbyyMSvI/CuQ6a65RSSg4gvmRhT9nfumC6mQQLAZtfu1tiob4i4C6uiAgeibW
frYoWrh6sHhFqOPnpDMCSKx+vFo2rxpj8hKrWxwGeZsbGEjFDRzV6iVRK+6OwTXqWb7R+2wkGE8T
R1jEYEZK30YQfffks9uTXiyELH2E9zYOT3oxbBRVHwmsMM2ITNgORncrDWN5iKTkVgsIyPGkzVU9
32lkpqpqHghow36HSFtrjMwjIfRkhMEf+FawUxN69kKl4g7gopG+Sfp9REVy8A1txBm4pVp5zUow
ZiDuhZPSbbuf9aD2GoiY9hC78axf6s6mN7X7q0tHrJbPEcasOUlogI/03iXlBinjbdwLsZXz6g3I
wrHLZ4jPxYJofq8ExtWjrSDWL8KnUphEQvRAWSQJnEoOiDuLCMwkLei5taNpScca0hzc2EDcY0yo
QvSPuAMB2Q8Tnu2GuhXa9KjKxrmKuQNDznAiMJWgKvlXN/3eS1uIw9kmVIxdZIzv83ikc+YppSPV
wRek2mQK5wkr8StKDNpGZsbrBlqldlpS8PqLBJlv6W1zoYe8qs1JUrYGhkeOrUsPohDbHsDt8pAq
HDioSKEmGqh3C10O94+EB5uknUAHvvWh9kc1pGnrqz2wZCSkEA0ZnqYpeDsiQt3m6i8ktAMEJtgm
huhXiPHbKISRlGjfmtHmjjGS7tehJvHcJIWogxdU5bvIklWocqaX4HLqSDZXiamrHyRc/uKhXJ76
hKq1SuF+wqooUZV7gH2ZR6sMAkpN8eSk0JcPbCJyxJ6qUti3kp3Q4dIq47g3ld4iDohLF9RcAz2l
fY2VChx1e5IirraiFk6Tlk9xmiNHMo6AMb25IH4eWhtXX5IUjpGGuwHHcaid89Wghb0UX5Nif5bZ
HHs0spVcpt2dmQ9vZjN8QhLdz9PkGqryXoyRDi15ANGL+MIfax0+yZC71EHkUjz0iXnXNRayjDi7
9FZHAaWSKWTbb7He4mifaY9+e98JGVQ3DFEcxHDckU3fG8P8kuriLBSDWzdo8XOijlHL5k3JqKMv
8sELI/kWw5EntccV0+7ybRBO96Gv9/QCmncUVDBwiX2YzfOrZd9bhkSTiLqw+LJ2dNs2JsAmwARf
F3ixWngTFFtszp2+7qg3hDupzC95+gQ2z6bY6e+5Jt26DLXNGCuMxHqFXdUo30iqobnWsQkAdpL0
o3cBb3C7o+ckNzdDJb9KaUqppVN3/ghzb/Qxw0vBoFVm5wZ9+xlWtN7r2oH4oslTAozBdHSiSkZf
w42cHIikdajDKS5Vke0qRW/wNfghpLbk+vTm5pWmuJYVf01m+BpSp5ymLnOlHjZgbKvTwZxeChGl
G1/dpYKCdI4OFQ1qsDHwgSlE95rkwZKhZuTvx/zXbKN2eSFQK6kVMq341Um7GBHpZCRP48jbW8fV
e1sOhBy90VImbCgPh5hE26YNQ/mr9PHISMLy2gbhVsNIZGtP46lM1D+phGA3jCG/L7yhqv2kI+mJ
gnixlehRcSru+I0tmYwNbW6lYWiu+bS1oQBPE+l2+rkqz08C6GwFssAKJUJKVStu0P6lPrmQKPoq
/PQsmxJQ87jEWcjXKT1FzT4EsOHQtGQ6daF+DRrYqfRJMcx8FxTKu6lIe3MeyZ/YdPNo5VdRgDqF
1/0Fb+aDiHrYVmp4nUEOQ/ZNEhc3WCgE800dYuF6O/I25VZEcJh/0BJD63f/jb/l1bexWI54RikY
nWe9+Wwr42mqgZHAmcNLXqtv+lp85PyzQKLcRYmt7qTFcjksp3Oqy1Dfo7zbRhHjNJnYvyyHZ+5R
2kBoql8eh8amDqYdn6MK3gWAb8MDtkJPiaJKHg5Yu2eEpL4zVD7dQ1/2+FJZ2gu57Ucz64g2aUzV
ZzrOsK5GOnFKE5thKo8oXyPg5d6kyZZcb1XTXvMmG+p7pdBLldEzQcL2vuDkOfmg3UlpQspQaK89
dUslGHoP95+Fp2IH51AXj8Fs7JWUAF0EmPLxdCICgLTHGNZSYbdWnUajMSRhEla3dhjclX958PpU
fgaUlWPY36WCkZpRo6eJB2xRhPwa1hg1TGqBH9TwCIA03dLDdRub/ZmyAkI/Kb2KNGg9BoHnYSG3
TtqD8hHk1ofZNc+NzIWZ6M94XzyoRu6JAJ9CLIChgGMkOx2bmrsFWRcd4vtGk1+7Vv8jmT15ZTrd
Gg3vulgmGRPz/jfnSEMx0R+q7ppUcMB5ANAGt8CblTd/GbxaUnCeIRWC1D4nqjGTuGs+y2rcVqb0
nGJJ7JihNrhDQeAt63Qz+FwtRDFdXthIxYXs6CI9Fn77JxdIKMJuBkpJ+1PdPZipOGmZ0biq1BFT
5bTfywCqx1iSPLH483a2skEKjhV9XHyGWbgHXHGso3ArJ/pXaNXkqWqqgDipYqUY7dSpvCYGhqJ1
lR7KHsvUTi43dIV/JEpDu6iKQ7cebeKEwnPc0v/m54CD9Q0/4dSFN2aU0yQ8nHNJge9kKKGD6NEf
tHu/RULh+99zLj2qWAmNRhE+Ssk7zMRcn1VXCmS6sQb1OsEe87RW+TS79qDa0UMxUFlHAfjV+svJ
DtP3SelfkhxdNW4L0K8K/uZouE7JcCli2vP84IMQ4gNj1dAxi36rl9N7Vy66PJkXuZTZdATOBexx
lW47YvMlUznuqOKFnjaRmpUjFQN4lWxC+G7rOFIkTX7OUuyUCv0+swZBBV16m4PhLFcgpO38ovII
F6a1a4vCcrMByF3ebqIheo3SWrjflV5+6lr6xy9Lei3V4i6D1tiaGQ8Xo8ZtSW/B453mfNj4+MfT
5YRWWylP6IweVKmnOR3lLyqL/TSAJQzxBo1jmaRel/dcjfScz0LzZGqqMLgCtCD54MpuO48xTolR
sp0D84SC8sMQ1Xs6zzc9nC/KasaFO+TFSKC1SZ1n5wU9mFawU+vYNYeOhmMJt6h4viJeOkKtnXeV
rm108Aa8fxT8KFPXUrm7+lnu93g6QNGnDXy0OiDr/FGlZt+PJskbk3yKoxHRcRXnFy197kTiYaB6
W4fta9hTAl8uwXnCYorGEnkbGFwo6Ceuc+rvyIi/+mZ7JXN74wPKZ5SADi2tlA0uRKdUZA9tqL5l
oyEY6IWEteipLBvKk2h5MebRw9oqEMgkZUgel3tGYw+Yar+WbfzJ6PcRFWh7AJuPp/Lse+heXvXy
XJf+G+EB/RghIYpPov4sUcipFcxWuklPNlam7ukyIq0XTxohQxXgDymdC7OUrow1X8aM3O7cmVv8
snOv0I2BMf1ob7MZFM0s0mSf15e8kCgQcICNlUifjHudCS2EiHxrP84SuskMZCUmWcFoBcc+Ghg0
Qk6gti+5ZaxjWzzpu6nJlKOUUsGqUCJQiTAZqFmhjDxD2U2TXR2Qx0VOPeHBNCpadi9NDdB4M2l2
6+LPOjD0Mfdlk/qeiYQDEH+p8q5qMRs3swIvg8X9aXy1RASMGwMLwxwnt7KnQ2EiSUfk9G6QR1YE
/aem1kl7/p7trBCodsIn0wfEnqHN85zWza4nQq8H3mF9TQIyah/wF/7o2nRRdvH2maXhIJTe3pn+
t4lnpzulygd9ZLxrGtrdYlkE+Bynb1IHULXQCO2NQfnr5xY3DRF25vt/tFh0LikiywMbIGwNiLOc
8zcZPJas6hgNS8gWSqfQpIfPNz9DW/3sG9q3Jx7CfucfIDEDSCdj1drqi50A/da35SRdquXroqUC
oxm0Tw2Q723rGX4e2MMcZ4k5d/spPs+ycZ+VN2UseidOh4c8oPqcWtahLgUpTfMmUVGTm9ZXPepA
/IPqdtLTu3gpHdhSRtpwrE9CDga3qTXuCBsXeFRlR/wxcq8KqpEafusRXA/c1toh7wWGOjqjt70W
hALYBJ0dsgGRQDFLmKiJZkJoDOpNrJc3ddy/jtlitDjG/c7Xsu8hmptLC2kjIL0t64yUtcDmBTtp
1Ac0bWOH8ms0mRc7+FYbjZpsjR+axYCzjKycx2P8kA3PvhZBF7IYo4WBFjhIrJ2xheUwFqNr2TFj
Z1MfHGqquziSlZfE5mkNO5bRLSmWMcMfSolOoiP7YvTi+j+Mnddu5Ei2rl9l0NeH2PRmY89cpE+l
lS/VDaEqqehN0JNPfz6GqkvdNfsMDiAQDMPIVCYzGLHWb9hjP9hq9lxnbrpWKjMCaBF8QWMECrur
b2EzqUuAHkyDM+jQwXaIyCFBqnY5hz3XnQ5ZXec71uds66RgDGklyRYjU67SDwa5sI3q2q8TTP6s
J1TpdyRXkFCB4k7GvW8G9nAKvktunrrLxLY1GE3dg5YiCKgaSL50RQmsioCVVb4lsUD7Je936Uic
WUstb6+b+yZr2sUYkJiqJ4JPjpO8tgT5eNoUyiIH9FCnRbgP4m5eQOsvFhSXBdHKALmTobqqWUZi
Rbe+FXPqyf8qiLAstURh7doca2KWwGSrmwBqYMti5Na3uSvzgmBnq8I76c4d/LolGJVy7eUWKukj
aQ97dqxpBRG/aGp78mXcMCgjJNsqRKWC5d1iqJL2VuCZvqqxN5oF+Q/E5U+BJZZpS9xmQFFD6wlr
spYq93EnUPzgiRAK01+KNlJPTa9uMtaUi9GBOR1NOJab6sUrTWNrqq3YoBC5n0TsLOwkX4c6hi1T
wMMhCMz60BNvT1wA7nEyPNk5IFO1eSRrxvefT0B/iMj6UR3fpAVhdfat6NTGNtYr3QYtBlQkRB4d
G4f8qagI2pfGoECKRQ8y9bL11Bg8jPv6CxI969ya158F1Lip21sJM2kaFU+5PRk7Ry9AM5vFeGPW
c06oAk6D/QYYPiepWNem+InD3VibIbeF0psQsGsCgfzQ2GbZ1lOWVtnS0XJ/ieRKDpYT1msZL7Fs
yxGAmn+Sl3TgJZKRn7CRVtbSNM3ZT0EcLTN+bmw+W19r7F0cJQCY+NlD83mqbP5jYfGS8ImIxAQ2
0xopGdvtni3PAlicZEekPodDUNyqhFC4o/KFz7eyDpMaue+6YrvHa2vluMFopCPrzCrLIdeztt2y
WMZBtzPZuGMvnGGx2pr5lmSxgUbMxutORYh5C1zZV9U2m7tM99ddPD4bPazLzukeax+uJzCgaptj
RMMU3VyGaKKT8sPEJYiwTvCtNOx25bjtTUAOlcChpyOMEoyEze3yDf1mPqIxvnZqq2A+7cKA6Vxs
N3KICaIET6sTodMxG2lx2My5ky0fuTV+SLD+y5M5Nkw3Q67vESopJpYVFvecWWpvQ2C9qvqPbpje
kJ7B3AKhcEtcp9pWUcbxiUP7r4hvcbWp2xs1hUFByhD1mhqSCXEPpe/OPTlmGxefOOzWdai8eJXp
rlutwnAtSooTmT9nnU4u7ngmOR3SXktVY6XDPgdyLytW9rVbhH3MJZoYyYrH9j42/PHG9lVyG2x9
zBxIjhMUw0ZBCx4c8n2jpOqmcq9oXLAwVMenbtB2U60SFR6qx6YjI2L3zVIP8no59J7GQjGdePfB
Kaybl9QmRWb80Lvo6rLbZxPMU7HrBqBGbAfagQR06Cms2XcVvPFLgB+JUmBmjbnTqq+Vt6roXowA
X6/UPyUt2EqzfetdAvplTAgedOVDQ1AAvzcP3d/cJvhhPHY+28MY9YY1BJ1XZWavhc54GBysC7I4
vlXMEvV8a+SWm8piUQBFWWkdez5n1sSvy/xdNfpvTaeyYrH7ncbcs51Ft/si/QZ2A/dK1E/J97Iz
1p3qjv8o5q4KY8IvVroNkcAFbLhKlHiXqRg6V75xFbUX3xQ197YhVgEf8mIsPeCBJME14VnrsOn7
c+muDdCzK3cwcdtoX8exuPCEjVkFGwuzhD5XFTk4kHIzxjNht2HfgWkbAPmpfIshWbFViO911fOX
oSD0GhZWxBmBkzQo2ktuw8xVvhNr778qwY7sq4q0k3nuatJs05B/d5xZm8Vka1TVAOs6vhVNnbaB
N9WXaD5YRN8ykLQ3sspOBVZGRB7KxOa/rWcLGn/YZcAfweTqzKUYq7uKh4p/1Y2rUjAP+6X2ELdR
zH2gPtfIS6w0XXeWgbFzbdtamZP3HEShCcuNmHZRZ/268tnIZD08iHhRDYXYi6F+6Jxy2uqxEa27
Kj0PQMbIHZOdM6pUbPnxYGzstgk6wgO5WjJxLOGYY2HpI1NBdHhtVHV77kr3Ls35QPMpXWSlVp0b
rynx8N64PPTdEk2WhvQGqmOXyh8J8hNmbMLhW99qqIg7pOXjVnsybJCFZf21FCi5wOhiKZStvcq5
ZGTEVuVk1ksWrWsf6mBHihXNnNloo3+Pq3Hl212DfeFNUrXDBuFvkIv+2ZuCU2CzV2Fbtkn0Mlz2
SkI8RutvNPwHWOQM70y5iEc57lUzqlvRJoRh7OApHcl/mjyXAhSkK2X8MeAfHPuGdo4so1s1eRZs
lBRnBKG5PxwLjGbWPA1N5y9MZJCXzqgunXpkfjamN3Nwd5WBTXb8w7G5Qacs/S4GuLWq07D2UzAx
ysfg0BvlY5UApmi4ufT6AR7HwatA+AR+uPajChWPVl84nvl9ZpywEEedpPZ0Y+nrzlEHeZ2Sf1l3
gb33gPzcQFR81Gab8aBUyLYXfACO+VankC3hERUEXzeD7yJqE6cPnk2eWnfwKEIL5MYuxktnkD2w
TP8lvIJAYVZZ+v20bnWg+111Gtsk3QLL2I+df8EuBOoLsYhEG4DqOIwZjONzllvv1TScTLO9sEpF
tjg8JD49uDsVAEH1JjFb7u55dUYe5WLHoclyts6InBg7YTV7bcAHPRvulXHSTi1YIB0c8KaIdlnF
ErfxjHc9MdpFbtfPStFMxLkSHgZ8bjrMTAHoqXLDQ0MujZjbq242zVHDLDYO3XGjNI23qqdi6Zkh
d0t0m6LMsAyY64tqi6zSHswkj/JE1eH3l19TGzsxfzBwnFbeA6t9TczkW1OFE3e/vu0F34sZYV6I
3/rGnuqvgUEQMo5nOn1MBs3A40kv3GBpIlFGhIGMrcXH3FXdBuATM+xN3MSPfP93zreqrLxVQLyA
MC1B/9pTF0rPtsoK3od6uKt1571Mm2d3rO/JQvhLPVbQyXcwzvJQlBI+2wFTm9E75FEVXINtE0g2
lgfuos0mwZZfJevs+MYBobRvmt+7S5GDE5uzWXkDPZ+dWrrCdmffDTbiDzejMW4dfkF5UGwzJm7f
Vr4YbfQDcbOcyLMYtoUKrA36e1i95079jM8U0ei8uAhzo/k8OZnTUVf2dpnZoX6cf9MTF2z6sG7d
CEidapb4MsA7LWf7GWUEYOdrb47+TkLTXYeTdxqApK1yDWkEoNeRUMH0euHNYE3aIo7CU1kouFYa
2dGGrZbkIts2o6Wugc1ZrC76ZZvbW60fAtTGSoEFi7jTGRiFNX7+iXlTsSkNYHTi7hhCvPZEwwy/
Hcv4PSzELDrV7I1c4f/GldO0ieKwvGUTNnugjf2TNoXegcjGcqjxHnetSFsPTv4QltXVaDGCQKaa
txGt+gysq0u0HL63dbITtkKCdPkyGlWMq4zkiKbeLfBvRP+GkozVQBJjwNwJ5NRWNEq57stLM6na
Ic+6TZ8rwUokLMrKelfkGutWYsJRHvHtDfnaDadTlDEB+aHI12rZ3AQuxu2Biu0CiCPNU+q1lyrQ
lbsv6VCtq65mCdAEV0Vj0d/nxVtAQk/EmFF6gRKtlFF/tRtxMdVml3npuG401rtpk9jEgwzIQimK
LH5/bQLjW2keAoNZE59Ah3TYDw+MQ2Fa0Nw77x2PlFeCX6Zwn8igbAds4OC0HAw2pWHAMmII9AuE
lUvYq5eob0F7aPsySLONRnjAzuzroHszlIflaCkwUhzBupaV/lwP0QMIS5aj6FBZTQdRI7fP+WTc
+0Z8ZzKnbFyn3SbVtPVK7cbnSQ5ZdNkWJMiwplzHMdFIHDvjqFroYjBWwCgpuQGLnRJcTJ0RNYfL
HRXhduy0jdM0rEoINnp4FixKJT2aQ/Xmx91bUpOriKeFJu5S0bb8aKD8+cUXPbTfosF6b7sCvX59
ZahpuUX8nnzZiLCCYNduh98IyZKwL/OK4JlyMYrpIbScp9gZdqpu7EXIUlVp9CPyO9A9TDA6LQ9E
q3bbxfGHZiproZY8MJCG6DxzYwmesGr/rcqRDUy+mYaJD1uyJ6h7aztE4tKmeJ58b1WNk7kNG+3R
w4dVCO8lbGdEfBQelR4gBUA7XCCy4Whl+J4WOgHuzH1UUXFr/eKC4FEH8qq7Fx2xmCaADFs49gni
GIZ2fnmXQWRYeNN4zFtvFU0WLkp0IWNyNNBJIc3qbiy3ujOs7LWq8SpTVAetfQBpavfgmYSXDQ9a
geXe943Ggs1aMeWSgUYjARiu+Zhg0AndBHkxy6hec7VdKaBUBa6hQ6RfbM3BMxTdwJiYe1v6u/mR
R17gecoTa2GGOdx0qD6+sG6FUZ+tanCX5BrZdmNat1CEcU1bu17nYHp6F+Tj0Bz0lmxwQDqlUr6j
5IDVI7HVRV+hIAkuVXf4anvy5WmqsS919oTgmRsjreS5Nm1brX3KVEJgqCLNjPStArG79mwWJSwU
e9gqcxoQPakI2Qk1GAkOsPr166/C1TZtZR5bx0EPpcQZMmHORtDCKQhots2pL83mpBVReyIAMZHW
65Ud8JF+USvlsM9qs7yLTSW5Y1s9n8uKoob/iE4Rj03bRwvSDwNtWVlqvf3ZTEdl6NbYGoqLrAIO
QB7CMl8+B4n7IGYed4e1NdXlHXEYcQdc7L5UEe+QVQb2rmfhqbuPDnOvFAPTDe82XH0ORCAdln6v
K3vZD7D1cDsI7OvnUeUBbskuhFBJ2pp3Jutqu26WIOwsZFz+rEsjd6kh6nORPdDuGkG7xAS0raS/
mEP388De7tY18/7mt3qTtQFSOj0JrT/7a8JGxcI8kifVz5/VKdZq5wCEkRxU1qfFiPVUaF3Zi2xK
XfjXGE/PB+EDnCrKvrmRRdsrktkDblpHQ9w+eFWQHnRBLDEP+pYnR+Pe4oGwTKHfNMvcGU69yuQr
Lx0rr14GgPX2shinXryF2GCuPgYO/P6IVyFBs/llqxTVuUT76CpfyvXKZ7Iu5km+Uh9h2Tj5bkBA
gu59K7Id22llKYsRzNNT7+mPmVB4H6p6MYRW38txNK4klFGJoxzIygH1idzzN7K1ia3lCKYXVk1a
3MqDlYpqk1T8tJDKCsNlaxdoXfRZvZTNIJqLW14w2lV4MDOLz32yaApBXZHU+hwnqceB/UC+JUih
b5rGiC6E2MNN0Q/plRT8jBwoy1sk6pxVEUTdXYKk5qpGVeF+rIS99GHfPLD2qpZBb6dPDdE3fndW
/xxO6Nk5qeV8yQcrX6RKW3w1q/IdU1noklX+7HZx9n0oc2iDsfGWTwDZU7f40QysKDJyKmQ4imWn
lkwck3r1B1Y0i+pItApIboYKjWnHwA+wJma509F7KrYhuZB3EhEHo5nEW1o5tw4I/29RH7+4eVi9
quwJWL3V3otO7naRxOm4icoAaxRPE7eYyaOrmTpMQbPhsqwLkhJK5aSw+OmEuJUNWqA5TBJ+uZZF
2VBFBIfiIFVY7jDUR78yGNY2ELOVLDbzAIWju+tucFHU+/UaeD0XwKfJo1m9KMLlVDnqRjE0VIjn
PnJ8j5zgdhBW9/FWZUNe++02r8lpyS5y/EFRwfl3Ifn+QoBng5G+m7oEu0hSoBfcgrJdK6wYS9Ay
PPEzU9aNMsT3iBhEy0qzmq9Zqpx1q+wDcsS3k+uHP0RmvQLw9p57W3exQG6gzfZOSlTFEwclL4yD
o/fuhs1rx+8/08mLG92X3u++WAVSLqG1hj3AFzQl023ulPbLYOvFMgj66c7TomLj2RlyO1nd3YDu
d7e4NvsXbE3rlSES9QlEYYxgUngVanKXT7p+NsoMoQXD7klNkAtsk1CcuXFIFAVFck7YOm0NtBZO
SWKm21agkpLmJLiypB9PiWU0WyMHVZCbJP9bU8tOWjvqW5RtgpPm6faWH4pzTBKIAAUTLr+ymxzQ
ybaE2r8zrDi8ZTXCkk5z7O9BeoOuhP3WsA9f1E0w3smukTUpRGX+7Dp09W9dDWjOdyoe39uusZh9
2+Qe9FR8xPts2/tom6K2TDhD1hHw3Hai7MN1j13oqqxUsn5+f5vpNc7KsT+t9Wjqb+UBe1lnaSAn
sZFFbe6ndTBxA6O0tiVTG8bdMbFsVH2CvR6J4eO6MCao7Op+dUMS/G3CzQ+hKiL9YP2vTekhewNP
id2guytwUQFj2UMGhpdwa6AqvAK0M6xlXV+4/i2rezD6KG6SE6KfrHN6Y9WPyDPJUh/62RmJsp0s
yYHgp3m7GPc84MyMIQ+WafkYN/Mb+qwDz1mRyrX1ffurH/mPlY603UVWlZ6bI+lW7YoKC/UhTZuV
qvegKwigNBslNvnusIMM17AR4WMqU0IsS68vDo8FgABzJbHJZPlRrkWFAB9x3I+esohwPqGm+fA5
hGworKC52KTU0Zx2kYHp64vmj+pOBu5zJeVNcGP+PyoDy1Z3ikaIX14oO8qDbICHSjp4vniaSuDj
iWfvg3kDKsLKOHfEfy5BJoC1oBr4lahhTZLHKq56iVCFNcHHKVoSjoaTv+d64d1GAcQbTxBPl/WZ
490j96Hee/NyVwhoMUrY0j8vDkWJKpQ14jbtj7lYy/o2ZEfUt+UzWRwHcaIBe9WY1GVmYTmrhb1y
qB3upoU8bUacS/OhQ8rcUg6yqooTWmX541TWfrZ3HsS1NFN+/FYvi7/VWbqr7TORrHuXGCq+V+Mh
1MefB1Wtb6OW/3UywYtnoWN90WLIB2qZlF9J2r1ZZmm/Kk7+1Ghaszdtw9y6WhyuvcxA9QMN+Cez
0EifwfDIdZf5NNDQZarS6BnHS0yNmTBBZSjr2hgPLipb/hgbK1DhzH/5cB6FyN7HElHPtta/BFat
giAtXHbsvXLTP+90rUNWVCV1v1B7I9j5Wc7WuoHa5erZa+lpL/iTK3cIZheHXEdmMHImAAlDuxFZ
mT53Kkm0UUm1jQKF66vtLxkgW7fPXRWUN5qo0o0KQWxftEH25I7jnmBk/qr1RgHryfcPWdjFd74Z
/JAvN+ku36AYiotTZN3ZD8gyDPMF8/sAQUlOKwYbmNuBuUVO8luMJOlJHox8aE/CbIHXWi4SBwq7
dAFA8mTokTksZB+4nPMpMG04cObhZ/HXELJ7VpbPWZYWu8+hUwNYsKl0zboVUAOGYdqj2+KdZSlP
IKA5HbL3shhXoFiAp+57tz47JASbfU0EBHSYGi0LoVTPY0deNc5N8eJM5K2jIa1fizR7BubRf8ei
+dSyHn2vOxtKVh7gYF9Mi8KFJrBQ2MjP4WgvgN+SDSBk3MCc6fYZPPEGnvIsLlc4AoU5XSsXEdbS
W1n8bEhSJcMHGZxlR7j7Ej0pHTbiBoLUR9cOhbepSyC+/WDX+9Bob2RJHmQXa+4ni2JmF5l9QLys
cW6jQVX2uQuvK4Olzi69Q0RBh3y1iuZm2adSfHWZpsREK8uiD4/V72zplZuPS3QtXVZ6YF0+OvM9
nTWcJazKcm4hDDHIr9f4uL73s4o7i9eogRQchrLpN8sGHPZdkGT5nT9vOSK1Aqvzq86t22aVEAID
uoMkHMwV/VqprnsUelwd4bI8sye2HlRoVeiN2deydpCUjcGTO9yIR9looWq/AgdS7tQSnGDTGeU2
d8C7po0RPEZ+4azLDnEEPR7gUUHvxDyng+o2ZPbDlIKy8YpAed+QX/Pf844lqVE11kPGWGsAsslx
sIxwVcYpBCKQAvdEM9cDY10Ny7Dup8oncOro7DAh2bE3R9TdMJt4IVsdg0zn2Dj+kfQ8AqNRlJ7L
2q7ODog1UuhV9E042U2Vx9ZTZZQOnIoAOZApi55LhQDC3MH5+5XkUmuC6m74DbzIx5U2M9ayHGv9
Sm6JiLsj0oc+haGEgGd0G/s+ulFaU5AiSZ1tP9r6IeYZARwma8lox8WR+a3ZjpnqnE0+n7WTJMZt
kWJ/F6mK8zDMkkXo8S6EMN1t3frTuMhmD4bWGbUTqc6UwCWqW3NVDoL/VM6Hj35NZRZ4Wyg/r5At
zTjikNybPhaEkNvJca9BJLZ3ttGG96WNZkWE0NtaFuWBDqZjt3es7GcWEMJDnx1kHR00k3AgEZB+
73utiTNtFxzsPK1Ofdhn6yRLmyc9ir/Lr1ozfkRWH77F3KsE00eMLuZrXKSKDuZ8TeoQU6his36a
jDl90PvvZv5xTe6l2kJ3s5/XCBtcSpLmByhV3kFrRu9AypP8Vq+TkBBxHmwSng0Vbtg05bLp91MW
wcZKaaNNOoisxaTAhMeHq+6i5r9H5Rkf9TFAhGFhqS7HfK74PDRphAEwqNeHCSLtuh1wXK+jwTgW
uZ6sIytWniHJX3ruwjcr6q5m3RvP8BZy0uL1v3X1s/Yil65mOFxLL/rZ9bdRzUnFY70QCWHEV73K
jUfVr8qHoPtLIepetc7WP1o07y8tv19TemW/rSsfEMokOpzFa3XgGQvjn4Soaq7laaIhCBDNh9KL
UZh0Lyq6XYcqmfdr8jRHg1bBU/XvtbKMMnx1MxmErL1Rucmt4ABlxNympIpvyMorN7Ie4jvBU1mp
ZYOLLvLcm6Sfly9kr9bWWmsnO9SyVp7Kg3AtcmVOGy9KlDN+9pctoxZ8bb0qPIzM89eAn8YuHQjM
aZnIr36u5Vd5xir0qSGZevNZP/iBtnMNEvfy0r/3BW36s2+Ddu8CjYMW2WE3OMmDhdAn91Fmrh2R
oV3StHC/5elnn3ok3fF7H9lsqxZiLR3GMhEww+BBQfz9kOeNSnx6PtUVEF/yTB7qgGcX8KRw8VnX
6e4oTp/lxJ6STZyhYyYvhuKIUtNv4xCuJElT1zbTlUuO7C9jsHBylvk4qOBrSrhayPV1XnRFyCC/
BmqYX0U6OnDEfWPljXr214Zd0yHg91lbGoazItNqrOSF8oC0cn6td9XcU1bUPfgwmyXHFp5GhtPM
80S68YQZgljIIlSmYlsbKC3Jom5CGVXgah5lMbKjFQ9I/aH0dP2aZOaDrO4jtFsbEw+5eMzH51oj
1csWwtnLVsVSLzhpTrcYZZv3dT59DO2lZnvo47ZET4mLyHiMa3SF2I/Ob0tLURMsLMU49/gqPes+
ziT//m7N+d2yDAs3ZJKG5893K4dMeLdZjUCzgKW/lUroGY+LTVME4KJnsfQPdfRZT/2zKOoQJpoH
hEa2yoZpSJnZZTlV85dUS/OdLI2ZODBVQvFJtbUXs9aFFhhFV7TdhlVNPHs91M4IlCnMlj5CBeeC
pRDWSb5F+qFCPkv2/rjQMUKw08KdfT2iq6XU0RW8WcDWor9N8L84IiB/aJXBfVZ1Xn70BlhHnncV
XfJYz9W5B8+mSkinN23iPg+NES8JxEdH2drYMZ4YY/IUaKCnGxOLnaFX3OcK0tgmr+JhI6/S9Z5w
ZBvHZ09JvacpPsqXdJVOPaL0SgZwfik/jknkVrmylcUxGV8mfGfRsKrLhzrw1/IlvYbcmDbhfN12
qf5kwhpLIvfUpAYZD1WFXIyR1QmnbOfUC4vcS6zZPrhQ834cUxO5oV/NgwKG4fOSaZpGJlEk9i0e
rYYF6yTs7oOw7e4xWiJ0mAIO9QOKSN5gINOPr589tNZ/7GMjPcn+uJ7UW6ODaCmL1TzgnMWdx5LX
9FVmLdEU8baeYW2bdqwuQw7fngUAUPtK4deqIpLZGnbwFt62YVe84eGUgRMMZq8BE7bt1LgQ/fv4
0bLrb56h5G+JrwN/scUXQ7fEukGZ8Eg00j6VkybwQPKcr7EiVrKrcMnz6b3q3k0p3nCjGvEksar+
biq9biFfz4akmHa2ePVLoIqKGFiMKYl1qCFVrovIdp8BDpxk1ybWXzpXhYOo2xpvioiO/B8KvxdL
h33Un/9Dwh7q438oMtZU8n+oYA09Rrn4Bny32/giMTepmkw7wAHZSkfY41EWuyrJV3qo6o9mU/9s
nbzA+EtRTXSxI2mUbWA7kycxlPhJxSd9pY5qdQYM3++FltQ7ZJPREVWidOWgm/dlHLtnINDmD7c+
1KkyvTeCaQIR8hhCOVdPnl+da+KZRYvgQm/kr30mwi16WRnyd2lfHonMYRk1n/1WbBF5xmbYbJbs
A+gtRD/CjsAG2m8y+5xqxtoflOhI2shdpsRd17JeuDpYIIjO+dGwinXR9FhGBC1XGF6E8Ys3uB8D
9HvDMXHV0mZ7PcdRj6YJFnQuiTgAxVNU40djV4Xauqo6FAnmBtlFtnqdXhxIIKCiH5OgQglsk1aB
dTKJb57s+SCLYdrbhwlzSVmS9bKHlpE/IunjoEydx1Df52v7Ao+j0Mo2Ia43SynADtP1sUTo/z4K
AEzWGjgLKYTuTPWj7bnJPen08KO+TJ1lq+n1V9Q2YJt3b6iN8wwD/nIblKa/C5AO2rphmt8nPUmO
RlG7N6NXlwhAt68qqk0rZBy1M9KpOKC1abQZhFI/Var2GFRJj6QORllj7j1bMR4qseYkx7YUPR4g
xohq/xhc2WNAxs6DW2jl/dHQG/vWmg+mDm7RKm7HOLJnRbH2BATzAP8PrGVlJtVen1hWfPZv6zra
qA1bNlknL+tCUPhj1GZbWZQNalS9I1tv3Xx2c0BSOXWRXSBv2rep8OuL2ynLzw4oy7A0i8fvn8PU
hiO2zQSpT14kG9o2GlZJGvpQLhhI1mlNPmB2HWV7WewK397kUQkaQsUbxwusZ5ct3aH3AAHIYj2O
4RqlGnUni05SPDaku66Qqfx7GOqbummt53IMILB5d9oQmydSF0jwB+oPYFjqNq5KtjSyTh6iKK+P
cK6gLdNXnQpj409VuW+6/AUsMNRzz9dXmurGd/2YW1dT/9YSW4A4g13FHhkzKK9zY1EVyZ1qRupK
JTu0lnUfDX75Yoy6dpAlpBStq5d/k91lTWRp6p5F61/HidNCBRXRKOvK6TqIpE39EsCh+hiDzQVw
bTG9QH5xl5VHZjom9a/NE1CE3uv9Z8n3P0pyrhpQufhs6/5W+nWdnOR+9ZTXkXPq7/WeXPU8Af7q
+fF6c9ssuPO/XOcNAejHoN8H/ZicYDYmJyvx79ps7HbIsSSnz3p59lEnBhJmPcgGun9W5xUz/UKW
66n7ngYA8/FnOPmZVZzkmTzUYkRTRU9bDMT+bPA1NRr+UjadaFeoQXYT9/hQfgzzOUJXK+Nai2ft
vnl8eZBjsSjoFn/847/+9T/fh/8O3otrkY5Bkf8DtuK1QE+r/ucftvbHP8qP6v3bP/9wQDd6tme6
uqGqkEgtzab9++tdlAf01v5PrjahHw+l912Ndcv+OvgDfIV569WtKtGojxa47scRAhrncrNGXMwb
LrqdwBQHevHiz0vmcF5GZ/OCGprZg0fo7yaRa+1c7zoeMMBrZRd5cDPhLvMKvK9YKFHvsVDBJCDd
BHFinqvJMj4O2aSdTabWG3LDfNaoJZlnUPnlVtGCdvHZTzaQc8NAs4iQTC4jgqJWvhO525+sPBtO
8sz4dTb3QDklZxkH7jRka3LydW3fRG1xW0ZAaX1z/EvJy9W9FXrj5j9/8pb3+yfvmIZtm65nGa6j
G677908+skZwfEHkvFXYuJ5sPSvOfaumZ9wt5nPY2zX5jblGrK0RZzJgGwPSIfPhZ3VcecgGito/
KSQ3V5mpWgjeDPWtFzkVEgrUDb5tASdVuxBW35/lsq2+i7RqcZ8JnwRw/UtENvxJ1Z/SpGkfDUhT
dwlYblnrtk180nwohrKYaiRVBkNBPH++xoJ7sA7SuoK831pPYC3S5eTk6UG25kXyl/GH8i/jK4a6
79sKoqWv4Xrq+w1iHXV3Ivr8nz9oz/i3D9rWVO5zx3Q1KF+m+fcPunVzlwVrkL8TEenRi+Hzk59w
kHl8qBZSFhD7UMuTn/Fnc18gi1rn+c1Hv7BuYQqjI3oTmlN1JKwDHzbhhsvsscU0c67s3Bk/LE99
35xPHf1nr9Ky3zvBuksEpbdHs8pYd24zvTbNYqyJh08YxGzUTG/3bWa6D5avXWV7xi6HiLlewuT0
7XOFvPGy7tzp1a+Th4EY8wNzwG8DpsAP7lTPAGi4HFJ0SydruHaOEx7bvjzJEiKB4/VnfXfF5xkF
vq7M/UVnoPwIzMVY+eZnFy5tzPzjUl0xq9XE+mRXxKA8QqRDkLCPhjvVFw/joGkYvHXEktxm/l8C
5YvjrMfWUl9U1P93gIXsj6I9RuccDuu94WISFBVWhmEqV/9vo86XVwZaCPLW+K+/TX+1nA6/F+VY
RUHY/Fb81/a9OL9m7/X/zFf96vX3a/71UGT8/ccup+h7VdQgCX7v9bdxefWf72712rz+rbDOm6gZ
b9v3arx7r9u0+XMan3v+/zb+412O8jCW7//84xX9LMKsmLNG35s/fjbN076uOS7T0a8HxfwKP5vn
z+Kff5z+L3NnsuQok3bpW2mrPZ+BAw4s/kVLaI45MjIicoPFkMk8z1x9P6CvSlHZWd32W296IwOE
JMTgOK+f85w8a96ytz985udb3fzXPxRNNf5CyyYtAycFNw/D+sf/6H+e39LkX6qpaZbKCaYJTeWX
MgBowX/9w3D+mm8zqiroGZqGnNu8Gq/O/Jbxly4N07F0oZom7aL2j3/+/79vY+cD9+fbmtA1NuDL
jc1UTalKDfufrps2bE/7t6u+oBqCxXkMbuVY36OBwRXOUMEeaP2wShX6TVlubaNEP6EKgbjdhT/I
NGuOhJtrkEOwt5TBqVWzbqtNOM/b7Jdd8GxfNOarsJsHo5ituR2yvhE3wFbDEmc1ToYMwvpe0ylO
e/PWCRDhMcZtq9/isXmfpgRqM4/0WhiMq7jSX4N4+GAEbieNtLnFs6/e4wpxMxyQsRIj3PRaOvrw
W7TEGDYdhv5VX2iuHt+V0/RdMdNnHVbQLv9FMNWGuKRdZaP31zAObQNKm7syGYBZeMnO52MMm8Jj
ikL/JUkw6IXW+DkYINHYezj/DZwR8EpUAyDq6IxHirHDpMb3aYOZDeET9rkqusJOdiKWwdi3k4cu
sR3BCfegrUIn/Cxb+5R1CEwdE0Zfh8OhVneqncPWcJw1Oc+b1CCbmjWGncCTX5qxPKpBE+4CB5an
oRmuafPPjZmOhASnYIR6OzOZiEVJbfBq8UaYOdB/Md4FyTZLBpNEMp6IUcbhCfPtNZF4jwp96dVU
qXfU7ZASKrAhpxg/lCwea84BEiSQ0QkjedEq5AWlSN60FluXHgZwPB2skUGB+cGzbYgC9asTJWJW
zuabrFWPwsn7q4IYDQ0DMg9K/gqjGeMTsmpxi4SfSbhqe0TFP7Ske5BEM8CSTFXgYf44oz+hhE4T
UYngN0kwq06hnfyKYkXBdgnCnx5H0DjGfuz4jimuyJQACIKLz0E7JN783BzQiXQ4fYLukECDc9Uk
9/aJiQ41kMONos+e3KlHT4mbR89Uc5sNNoPMVgrYQ72Gdvyu+VG7k7H1I5uabJ0HIBC7EVkFCaOl
T+yWXryljREhXYWfotbRTamRzScLwocZEdCFPCp+gZa2ohxsJ2B6E2TDalAcgrR9UcOE5LuhRPKB
NR17Xejq1awJk/4JK12df8RKQ4eXcYUVEMNsZ+jmeKWqVrAOA3GP1A6VVNVlDwHZlYGTnAxqh+uG
oRa2J3AVcs5hcmkI5xlsHcKHoSZjKiB11/gwy10WNK2rVreWAv/Mn1XPDUYwBAQMxrgmRocVSa84
w4z4MNr5s6Ojmy7M2MXxignayWL0qNZbWnmfDQ3YWp00hUAPsYVcvULKFq6M0fxpZQMMR6pz4NZi
BrXbdlZPc6p3+J26WstwqcBRQe+06vCs7IEbuWMOhhQySaXpx0CLXkrTJmCj0Ke7qiePpgU5ThXC
3xipvalCR1t5+Bo2U0ZPDZ4ZRy1dFYPl71QkIyvbVn+EYePmiA1GW8eXhqXEMj/Z40jhGh7wYsTd
TX6oNEbdu8bqtpAc1mNmHEjIBEyy1z2JkVnNxSkO+7cEClROt2ZvMk4Br418Qanq+aoly5BaV94f
IhG8MEB6o+Y2WmebzJ6OMXu8UoUKpIIReTubXCfHDUjgNmwmcLiqkQ27wgF203r9lgA2MF7JC0gX
zrBs0Hdl691i5Q8U9KhVPR4GDEwJIcCa2jVb7Haowuh8JsEbsIfbLNXNW8Wq4lXv1Q2m6/E+asfr
4Il+F9rd0dWiplkPM8LUB6QHmH+rytDeibm3PLYoiY1x3VMmVuiLmEl1G0QiPjYSxUDWdlRns3CE
uZ1MPZTy3KyOpLHUx96skp3jq6fLomUNSGcq8OjzZ87vzR/8Mi8CXLzjRNpNRDH3CBWrhz7OFPqI
OxzQn3rs7aJA13YiUVFT8DhzNE27OC6zywvPJOnG9I1fzUIPL616gC1AIjy8yVVD/WBVDybXAtKy
23qqD8T/dqvO6511GRhXEw01IkBLAISwlJsAn4IKFILBY1x4WP6yo90I8ObL5PJSF1W8ntgNawpJ
X0HUlGuyM5d6eUNrBo2A875YKwDq7zVuowQV1TDRaAmjCW14CBk79bqtL6ZvOSNgepzbN5M57QM4
AfsRd5GK/vC4vBQmSd9UTA5tncpdVmnxsTRPnFcxQl95J33/Gd3efT1AtUAdQ7wDg1ON7VDgU/tk
VRU+0UKxwOEwHzlTI4Wg8R/hmGTQNuZldTkfzWrsD33zlCYDDobMxWBACGMa7qVgbHUY7LcGtE8T
6eUp6c1f+TiaG8WW0S6yEGNNxGcNGAePCzSb8e0sK6aDQWk53wumj5b4cDqK6daYg8rwJ1IyAtRe
GuTz5WVBubdpzQYvk1pD81j5ebOhuIbECUNw2UhGkQeHG3gMBaswclpcxK8xjR27f8F76+gGj8a9
ZQ6Phpp2xzQ/BnAfwDQEyY7SwpUfy+7AxflD1dR8mzbyEPZlihtVw5fYwWLoUfWlBnDlzou1zfkM
0FXoII3RhZjlYYUvv3R5+W2Z8FtQdr1o0cg2qbpZuOFIWAbg0jmKnnkvVWFRbNKw/Lnsm8vLxIPF
8TJ7nooQe1im+tAZVXtcXhjYBrkVVgyJTwDdMJ/4OLOwzxVGLweUlg6c0Pl3Fsj58qJ7sG6Q8r9k
8QD8kdNhUrh8fUMHkoPnWIwCbIXfeiouxd4ew+A9AO2rDBjL1oxPZniTOOXtGcB+mU1jWFz75Z3B
GoiwWN5KS/xEYLIrK8YxS0rceY3lPfgjW6Or8cLW5A5evqnLutSVAgXT8m36fPktU+evOf/EvAXL
1JefWebbtH2C7sd5+q9Vlqnla86bc/mpyzrLstyDSDoSfrFLI+vHb2/+x9nljd++87yp559b3j8v
WPbZl7/xZXJZy7PRExHVGQ9XhKrlX3bWly9ZJv/4T7583Zf3v0wuH728/LbRVmq0K5zuWyOhY45n
JDgNOPpO+UjqzLZUtZ1XTdV+ecMbtUKe10l93OSwTFh9ectMn7hIuOQD89GqExTk09Ac7cSe2eJ/
nKwLunhKGYl1Nif0QUzuXZ0xwgQHrmyOJDOBzFg+uswvL1qQdfvK09xB67RqXyR24xY1ZTijPGX9
/CcQWGO2FdR1uY1uACo6JUDBdEusZn4csTaB4udG5PphcWul5ZEYRAwkPSkL9nzKLbNDqHLmXuaX
hcp85i9Tv30Ejm6z7xq6RXOIwfJSzfEHy5SII+LSI/oBTjqkx+VL8jSHi7hMMpTsjevl59Nl6TL5
ZWlv6y+YRIyNnGMCGF0Fu5OXr1JbOGvYk9pISah+FyA7I9tRSEwST4Rkv/kCMyI41Oy4vDTzVERn
eGUCyNiIMXnPRnF0Irzo6jScYqMASOW0ezwfOfdacWw6pE520bhB7mPvYt/ozWeKS+uwfCEPpun5
q70aG7VhHdDdfk49w79gmlbL//Bi+Qi8l2zPpUFYli27gbbXOvC5y/aJ+Y4JbCMHBfXPvVikYO0h
bJBKkqIzdz08FGTDEypBT+ml01R9U1DR/3sVYz7AlZ68FANZhyCUa0ZL5jZQVYZyhyz1MHr6A6TQ
HV2CwW1CPAfg8fbDnJgi2jKbIGj74DcsQRbzfLCcuLmp9FjfLpuwbJcnw+HQiNtJZxxONfT784r/
OrTLbNa2H5E+wt/Ooa+MOa4Y0Of8SjtHpnTzlFIH/LVlPkZMDt4fan8ej4m+qgnV0VKZrUeTYdjr
lmrdPmmT8mjPfZ8+pMjLufALVG16Pr7LkaiXr54P8uXAhLb+M8ECQsZe5QIkALNfQsFiWJyLwAar
7AbcSwt22XJkltPaVzuo1DxeeDnZXvP/Wt5bXsb5kF9ml3fPJ/R8+fxpdll5WeX//FVN1g30Pa6X
S24515aNWWZTYkhjBp24+i5X5HnhFMbgHvFBn4+Xr7Ryr07meeXlZ3nW5EpeJoflUjtPLtf3snH0
/P55AcbLD1022QcOux7oJypO+82Y7/sA6OhOKB4ExOUyoWwCL8gfjR95lRU7J+jiPbmowYwPZPXz
pDfvtXDtmS19Cqi1pIfOZ+oydXm5LBun1NiOmtgUWri+/ONlBywvDRSzEQIXO8RZ+qfL5Hnri2m4
NSPkzQwRdEzX+Qh1ZXDA+JRJnR+k8W4vG2JUR4wE6mHZ2c58yS1Tl31/WWblLU/mPiMYl5WXn7zM
Xj67TF0O4+WNy/f99tkwe2phQ9CGsWuWhrO1MCehJmJ+ufLY43FzWubPGz8VGoUUpVfd5buWY/rl
vJzefEUh/WPZ8UK1Ri4ljkFA5RYc7XxO/3ly+YpzUzXkY723iwTXtMiP0fyytCXL7DK1LLvMLsvk
3Av+b623rNx7H71WZYfl95ft65YT9HLNePZ8Gp9P5mWpI7J22lw+sEyd11omf5//8q1f1vr9B37/
lKJV4bqR37RJJaV63ofLbWSZWj77p2WXVZZ3xdILXCYvL8vxuMwuU8vn/uO3FprNHrh8ZFnxt5/6
07LfvvW3X/LnBn9QN1UbEMaxdO2pJOjg8nfLtX55mZAHTut+vp9cFi5Tl2UAn7jEl/kSQTRm67m9
ODe3y5dfVv3yzjKJB6BbofmmSZ6va4iE2JUvF8qX+fPkcl19WbrML+sv19nfn3Ss9RAm6zaeNEp6
dI7LD7XeSKEad8kEkkX6zdbMCmfXlBTfnP4pHjJ9rdYtDNYccpYzFNY9dWH4eFNbPhVEsBqlruL1
leNrZmR7WerKk9A85w4pSOkKr3uMoyLc5tVA7nIUB4cwpOIgzYdsiAh71z2KepCcr6aRYrzlN9Eh
NdKryQopN1InWQdj7a/tLi13M2xPg9YA1GJ+Bv/9D5+bkykDPj8/VE1I/ex0Tj1bbq/LjfXy4lzu
tl9uucvkn1b/bdly616WnX/hT587/0IfO1ey3qkqcWLzLXF5sZdr9zLvzP3IgdI5ZbHlvjnP9/PF
dV74x/d/+7g0yRKxpFWslGZu1JaPp7aVRbfLml1cEisxlPfLG+NyCf55MoRmNnNUPrSwkrCZGXqv
Ad8nfUNeZwi2kJDcDytDc1dwoPPvfWSAScte0Hkb27Cu9hTsrGOvguPgOerIMJzxvS7CO63CVDE4
N3rWvaEhL37Yir4RdWq+mq354A3qB6p/EyKMam1Cuv578j9zAhEwWRlh1qOhIdqwBc3uKj48nLJu
gRCYBHqnUUNdkzrjrlHaU/VD+oG5FSjsV6ViN/zEHWoTjDzE523A3WCEm0gcIW9+2qIF3DseIEnN
jE8a91l0YvwTKSY3zC3TVRTvu2zbVz8YiI9OUuGaunAH6mxU+TqqYBTCV6U9V+C9EQKANYMjB9hB
nTfeYPikSiGhS2dqmm/BPK8Lj6IFznZ2cAueCbvlzq+xshg1TtUM0LSiObeGYoCKg/IjC+VXqgzj
JlVEuCkCtjwxv5PljIeXwtwSfEguy1swdj60Zx2yKijD3HtugWzYUDXsKMQhJNmrXRKuxTtm/OYG
4OS0xlS2NSPYXEi/kblnnyNGKVOBPZ2TV7jlIZlYnBhtb646tzz3fVgOUm3CQ0FNwqidBPVrrU+M
A2DagsQf6rz4SErovvUkI8wuGQRom6BVFJobHtuonEMRx1Ek9yjnjkqEnycd1GrbAweMVAYRHEJh
tloBm6QHw9zZyi6GnZFqjJbqDRVPJdMfsejbJ3MkbcWCwVQB1HdI38Rq4TsblAKP0dCMcBJqjBdm
+xIE0S5OB+Vb7pTlarK1b0qOM9kSjrGigYpOreZdZ1OVbVtfUtCGWgx1WT1llTltsk4z122P9cwp
30akKGCZyJsqBsNejTKtryyt7ndSyV5bG6Q3STqCbC78CAqFcs16SkftjadPniqhEW+zutsPXuXx
d4l48TLKTK0CcU7r3mUPE88x8mOXKKQJ6P1Wt4qYjIFuBRWMVo96E0qiNRQiarJJdlW1/i4wtPbQ
9JCncHSqIDGUInw1Bn/YxhRYy7bap7dGA7kDcH5G4bJ6nfT6M3VMqHCa/GbAT5zq7NMqtOB91NX3
qBiyx6qLIwT6OZjpXHM55bSbZqRWznjL2qjIbppCABWJdgUFh+YXnk3e+1dDldX73uS+grF4BREY
qEz70weefBf38aet9fuwtotNVOUMzjXyhhi0tZDokVr1fSJC7pqWIqaCgAWW29BrTCQUyEua/6os
X7C3GRtiyay1UsHPrKODOXKyxW3wNjWyWDl6cnTyJEKjYbzkW5H3NajL+gdJou02Gl/8fs6qBSYi
e/ED+pqzyZWQ+m0HOO9hLD6y0gzuIzWtQJFnA9QcCJwm2CjG8asrC6b3WpP9q7AkJwk14jEk4wGc
+4fmBXLbKUBtJfmiodSrjQXDfK2r1rfRN2DD1QKppTcka7Aya6emxRAk31SRqq26eSwxKWB3FYXz
mVJqS4d+VxBBeIVq894q4xPl2Jm3eSCofBtrybMTcjcEWEqWwIqQeuXR9vkNUjJyQd0zQ8No6PG9
sEHnVeENtz9pksksS+vgcxw3Y/lI5rr4AD2CJuq5zwLPNexA3fbQN+uEHaloCUr3DlY2PwfX6jvI
92enT5UtOYJ4rmj86WDepWZ66gcaUl0hssIoYHDbAIpBu3DVtgagVcsyv3dmrh5L73maGD5KrI2e
1t8N+jsr4Vjw3CZxsislpgji3QuyB3EFE6/aNrXbT8WpQvm6VlSFnYCViajyPYSC4cYYFA//HECs
cOS+lPrlRFJENV7Rn1mVXfXLyA25L3EBNkG4nrzC3nU6GucQy35jTIj/qwoaed9mh9LgiVAKo2VA
k6vczzVnlYiRSGYO6lj2/TUiZShHDDJvCwZtQqeo9mGLyYIIEOorYccV2JJVm1DYJb83onWxDAZl
B6Nxbee1aBgzFRVDQWTM/VL85sOfumnd6PddTxSWnncpF5TYDgbg/YD8tcwM/Gt9Ek+miqMmG+MY
Eb2OpOatrAvlJhETp0uQXPcKoGVI6CA/LQoqJmhfNI+7pKSxpGlYWSmJIV0Hxqep6hPZO+aqpd7/
TPt4kk7qr30oo5tsNFatTmMlNIBLuhU/UI13mzTHccIec2Md3IYeBz8iLb+JbIKbyOQDc0FaMakV
4hq5z900R01UNG+tJ995YgbPQbHWCa8ZFAc2EMmRHB/uRornXwspCtyg9o2nAjTQqykgUUdjtEoO
92ZoBpjgAR2DHd7rWeaciE5kLBgGxXBSlSf0UnNEmEZcnSeNtR4+q3VvbxIAS4zqK1ML3Q3Ewyr0
2z0pKJ0qi3Wn3JdJHB5R5N1Dyt8xMBcD9N1SPCK/EI+W03OJlzaWiHEevRnaH4xuc4Fia4TilCp7
L9FAeGhPMW7Se5xt+GVygUy4P7QJeyijcamcIULNWTorBT9jgUm0dh78ELEk0SR5mMIAkERMWgPR
3inhk57T7yN1PMaMKCeZWEW+eTfKsKMZ12OXO9RRpE6z7lHqbzrI3JkIc2hV6QAST6Ppm8LHVhB0
NGLk2eKcZQyT2MaVpmDgEIqkk1aWT8ierCm5iXvYUFjFHYz0ECAobYlyowfTsFElrDkzME3GoiIy
LsJxPm2VedCyPZmdUNdFTPD5y9jH1s4HJQDESAG0FNavU6+uykqfvg2jckdmLLsBsy9+iFy43LuQ
fAMf723zdUSpgcvq1OOC3iSDUq9QxCX7sOu/23Ww16ysPDRRNaylhdo70A+eVQLqs4P24ABJNR2f
DnMYWKtBuSODA93e3E76rk5GxEOEurdZEXVtgN1V8XJ6ww2+gK0TM/gkIrr71fhGpQ0plhl8Ftl0
NRDSvGG8lj0RatsA1DfWmjzsbqcU1qL+iEoCR0xoKu7QcENNMEf5wCzdspiO3JUYCW5hWYgQwFVa
v3SoL1zfLF5tszs4LeA5tbZdxwl+pWP8itKEFC7qEldV1jyIUXe2gdmZ+8G334M0/maSyrdBEAP7
0LLhF+BGW/ua+RhYz/h+M4ajyXGtkkJutCK8Ss1rS/lh+UGJ251nhxHnV08gQT+PVY2K3NY5/Ra/
oStGa0qsQPAQdvXJykEyYdFl1D4A3T/SKJeiTNxRA/Oa9JBzCXJJ0juh69Gh71ts6PYvsDEasGWp
41aGaR6M16AukdmUMJftZsSlvO6DCflC3M4JUHeOkOV6lNyLbYFW3WoLHk5J0vAHeRC1Y2IPxs/X
px3V5ePAodqDAzG2ykvWCzrquZOfRMhgemofuBsajyGtg2XPKMSnlFw9SZkKRvcdNmcH6kD/MbXG
Ly/zSB9BAhRiK1+nBi6dIHJhL+wjpXNgDeWubIl5yk0Hw7nn3ah1J8jmOljzWCFxoZspbPtdFpUV
gbCAAP1QRYCozy0QjZ9e93fklB8d+kH0qoitqQGUsyM5752eTnis7pSh7VZ6o+6HKDXu4c0iemEg
NNg7SvCajTg7SK26abIRKUlQKbeJjwunyIDXFGR0zOhpW81u4nDYGs38aIKjJRrtH2kqGCDUyWgr
pF1y9ttPAQjHkR7AAF4ssgjZ0Yyd0eGdwUtWUIytIzeR/VWSoR9lWNKNpPg+lhAFoVG7hRnxsGCR
qViYerpO0mjHY8NLmRPgQSoWuaqkbCgx7Dq75/apTeXeyard0KIkcLAEs/0kk7dPPaIFjAF3rQp/
0sESv7az9I1M5SuCrCIsaID0HCJmAEyb3Yk6vFx1/iFpOQt70Uw3RMk/gjf8MG2zf8lt5xn+QbWq
9eQzjBTpeu2MPrMKBLGcXwny5dhERFtZzzXKHgZINeAOMjlOmUBoDOFXaep+q6KrX3ulv9ey6HuB
p++xnmNS0yQlgAyxUxQqT5gZwm2tApfMx3Sj2lTRM216lkFVbtQh2QY2x1KaEWfOHAEMHA7rDIQl
SX+gGvPCtRGmYQI5jlrgdrPFT+8JL9TB2RUjybUZ6FOly9e9SLSdb5GfK6do1SZgPyvZztg6Ojpi
GPq1j3MYZ1AEb92/F9xvtorVMw6TcMuN0XyB6FApbyJWIUZ4EviCTHwfod94q6GsgaISnI2FygKm
QfWTnIjoWPXjvo+LhkufuLexofic2OQektwcku3ynPK4FPkM5eeo0vAKVVDPkLBNHZxHG8DfXg9N
FQk4CpqqB9cU1Z1LPi6Rn2l120QuMGYePmjJkrg+mtZoboM08XhMHD23mnri2QNg5tLgKbmz4aiF
tJppOu7HOrpPpZVvAmc4cFHnm8gL2ZTGus281NvaAxRFKSHGYja9j9KctgHxVmDNmecV6jTVMaH8
Tg0XHGfgVoPxgfwHhGiAyn3rjcl3NdJp5rlp9YFUdpjfGB2xA+9Y5Q9DX3+3w4fAaL5HTQ60w4+B
5tnbLovkgaNR+bUk9nmtOD4Hz7AnN64HBFZtyQVt6Ss9J2LYDpzvAbSiDePe95rw5Q5FWbazwO2Z
WhS74OnQCE4k8moiRU6He3WlocJ1e+LIreBXwr5clwSq7Yow/kkm5zvj97t5Ew+RbH+YVLlWnkye
qqGnGjY2e7Pxd04apSvbg4fYty/Cq7ed5VyFxBeaRG3GJZD3XyR2xUdvDhHiFvEgeARZ6X5UbA0f
cq+Hvt+cOKSF2W15roBFXwc3bW5Bihy6yKUwjAavarkNtE+TaF9SzRc3OXsP1mZ1o4I6Z0QATJFm
ZvUmbhOQ6ZX+GBGuuCIUyXfx1tP8jbctuWvbWtNVF0wR2eo6ecD4rpOTrTVnZ8V/S1v8/yIb/jc1
8n8SKf9/qC3WVBUB/n+WFv/P5O39Lf03afH5I38ri23jL9uxyQV1bGEISuDmv5TFtv2XgZxDtzRb
SI1X5MN/K4t1E2WxZVqOjepYSstBDvy3slhX/xLC0B0HVbE0Vd35bymLtX83zJgGX2Pr82Ygfxbq
/2bbiLRCGLVuKPsmbZytsIdorU8OoX59vi/8rZYW2Z54YZV2b8arEp+2npDdnJXr/yZc/+rb+eNm
WI5u4ZHWVVuI39wjk1ZXYzd1ZIAW+ezxF/YJ+927Vauf1MhcHw0CCSmFssGlbK0bVYncQAz6/8Vb
oXEwvqqs573haGisDaFTGzTM2XvxxT5kG1pUO53u7dXKKFyPtO3NqCnioHhrvbPonOUUI707GTov
uBIU6Oz0ELSUqKcMX3Otd8D9MbtuvpxRf8vB/23vGMbsW7r4mubDZOng60xVw/WBKGw+jF82bIhr
syTjDXFWB7g1Vdt8Z0TlrZYH9lVqmQ6dHmNwFzJDNQk0WHgP3CESRkEltqXm3sl8Y0pD7ryWzJ8i
d660IaGkYu1iaNxXtcimvemkdyQlG1fjv16SwkIpafaxW4z2uMn6nCqcEwy3sIHGY6iMzx6YpRO1
NLInQiW/9kdG+2Wu/lRKWyLzMv2H0vTbtUNFZZzTK5WpVw6+lv1yPHsgxYJiL7C4Td3Ue6tMrj0t
YfxD1YM1luDmWk3rz25waE4pQvC3s2s1mh5tKhRbZfzw/Gat11G+HZqNBXyr65udbSW5G4/dyY8P
mo2VuesYIEv1bamUN1b06Ywx+eN9QBpdgj+7hN+tQ0yAHdV/IwJiLny0clM7POwChxeYdBPVkFvN
idqVaYG4t/urPKRHWqFalh0K83i0EUdDfvSSgx2AtIjYrDj9NZZqelAKyf0scH7O6okhC8Bqhs+p
Kcfd0LSpO/kdnPqIZL2JLNa+No4OGEE3bOxd32nerhzDn/BN/BXO7w2Q6F9WNt3lDjZWHZmAgW59
6Mr76DFLyncilSrMNFlFgDt8XYwKtwgEV1MR0ifuwI775rg2deIkLDC6PnHcpJABOG5h2CjouxE4
301etbeyGBS/Yz7iR5A7oUWHrqV063dVvypIwjLT/skWxN4qY0nJZsAPXgzlO66lrWfdaZP1w7cm
Ze7pipUSeM8OFSGCRod8jUnqvhmaGytOfmoGZY8mBURSpZO1hh9BvFDfBW5mvWrFY6gRjetkY3gb
qe9+V+hrhPGWDWSW5zYugEGlJNL/HChXmzjYCahwiEcGm7SKigTcrt2S2YTCuR01KMx+q98Z6dzR
rggwxFewGyqijYFwfIw8761HmEDrfOx/oSE21jFQQPwAis3dVnpu3cL21oj72+qhb7mRUZjXmVeB
MeqpgJVUwAoNlp6T6Me81U03kEZ7VExeDMWiGrlMqlHfHi8vKdJKt4zoqS3LFLN8H2fJeSqQZBUD
Ng+/Nrcgyprjsqjz8WDSZWJ+eWna7AkSI6j5f62yTMXz55dPXN5Yll1ml6nKHBhAVcz9osvE1hgy
dDoYzyD/5WZZRqA1cphZrkK/EujQmDyLgD47LEwkMn1o5PXpsqIGzZ98Jku6F9ElmRwBVbZ5dU4Z
KgHs0mpNeh99wfl7zwvPr8taoYNNZOohRi+z1fzJy9dNsrX1/iwk/bIlI2N5e1Rvm6ZWieUqtei8
hZdtsxcB6vl3lqXjsvHL15MrNJco5l8ql82lCSEDHDa7IROiESPnZwuVG6Axp6fia+99TP6EgCaz
8xnhW1dkRDeBT6828u5Ikdv1vUqqL0nJFX35YzB036iRfkISYgQq+i6luMpSecz6rKOuPH039BaY
a3/kgRfRt8nDsldQJMD+yVMB6meezQb1oNCwk3zp22AOqr2n+g+GIsXGDHG8dFZEEcZbRVK/9WLV
2Y9lcy98m8QmgHwkFdEjpFcu64qe/Rx0avoFYHrbuAmy0bvKsh+Ypq+HwiZqI2IcmfabkrBT/Gw6
C0G5rPaZTrHGExSIICgREatqj5hIcep0xY2CZuc4BcnBYPj1m9DznafUH/BLeLTHUV9l/bBmsCam
eS7vMWrYq8GrB7cIDJ6pdPKuyD4xXQQgyiocCx+xOdgG3Kteg4Rf7am91YGjbgDQUSPBJFGFo72x
wlTQ/E63iqn9LLl+X8v2VgZt7oaKPm2bz9jy5RXwrAKGXxbBlRjaTdvMNy0SwlppYO2wSQ2qWyCB
xPyozTZ1CHlyipDU7nx4GiXODD0TFUMKtkGuyKkewCvzKL+HZeW5ArL8Nmw/qz79aUzTe6dWT6ZS
ZQ9KZ5V7oTh7hGk8KgG5uc0SlQxAv7bWahvlJ+MX/T1n5TUE3hA/N1d2kHTG3Vs9AFuxqlZb61aY
byQ5hSuGCE5BjIPZUZFuc4VVhI11DYqIjqdTZcJEkhIkRLmdGFivdevkzlaJacIwlzOAEvwKc/TV
pXYyq/JTs4t+O/r2pihvSQF5CYnwcIVFoqtVtkdCCTekwevPsn3LulCc8Fzw2JyUwx6Y26PWAr/v
DOjJWkhggybfRVr+lMMgcImU5QYuB9UAB5BoXpw0OVwntjHNNeSbScEQPZkkGghqpD0WgTVJxytH
5QwQpb6tLf2gReZ+NMVVnIw7uhgoxFTD5cS+lSIYtyr1FNeQfrEX+VYT4lS23bDxx4B49yZW7nJ6
M4du+DlZnF6x509bHgO3xAb9CHN1In01GVd+cJ+E6QeX+KGjCh3GVrqxCpPkVOrrVvbkNVlEb676
JsHbdw+2YW7sgWAqD4qVUom3qiv2egA4UimgyoR28KKHBfYSm5TCjDquU9xGE+WksstPOp6gdPDW
sYMxvEMkexVW/p0aMHRnTg+d1B/GFPalp9tryx6GE471rdL5FqNwd/T8DrHp1xTB870SogKU/vBQ
aVBP5Jw0oEz6L4AanFvAYHICYTI8VZuuIJsyVX9QoCCU0Ck+jCyG526VzWqBRJchd7E4fISrzXBZ
B2INJrJ1LfXidoioM3D7YQwAQQhWdBxcBwIiqX7bd7ZV3tVSo/pPeZeO0+vg9deYJ79XMU2TQ8EA
QGJpdyQg9+PdEGIN80f73qvqjal1uCY6SsVzFBCscRL7FOfB8qDDe0EAGN2HPGuZ3IQrlPLE1e0Z
2nkm+NZc25RKIwb8uDgSglrKbcNQPMWe8EqS0Mbzry+7kMDl8Uo2AxnvinqVJYReTB1yg+lBTIH4
X+Sd2ZKcyJZFv4g2cAZ3XmOec5ZUesFSE/M88/W9IOt2SrpVda37tU1mKIiRJAhwP2fvtbdKQGf2
veJzYcZY5yyDIgRz894yn+V0ViF5WqEXXHUSusbI+a4G/XUc1rHmvWiBc4qtaubyU0LNn3yXbiSp
1RfLVd+yPv2Yo8dc6eHBPY9t3oHGkoS7ksV4o+1u6bSLhvSWlI65DbOR2dT8yHLf28NGgiHDdwBX
5cVzyUUGupj4tDzLK9JqW7QD3jou/zcSbdo96gsq7ng056aLtouAR96QHo0XMVBxD9LxRjjNthFa
uk3KBFw3fSUSQh06MBXK4FyQHCVLF7somJEVHBPsgPoPecBQOF5MAsK3QZhBEyTDvKjl1WwEYCWD
kV4+GcNOQjoIi0SsnYlLmgdn/Gpoz6GU/IXzllh6M6F79lLOqpLd1+nx1kVg0VcTtJHWppYW/vCb
KbsbzJwF2t6V1XWvOAY7gufchC9+LDaxGryZoGheaReitjWvOZyrRjQpuAjxXdAfWmva8FkrzE1C
yCVTJO+CykQdUwBSdUh8WZaBl8cCV1Imvak0DreEsv7QNOculiZJw41/11Ng56LXmDeDZj7F2OT6
RcebyUvyo55TJ8+7Fp1PdbV6o775g/5gJwgwAcakl2JMcYxpNa+VxHzOX2KRptHOB7+y0gUajLE2
xq0q6fhR9jmOldxizUEsTZxNa5XusSkLMpzrPrvRuOwzL77VUVAejLH8Eub+ybS85uxixTu5w/To
tf1Ii1XBwpIllv34R+CwjW5MVbzjY1KOrHiyQSfY8dXoxnkIbn8sM877IAMPBjK1vJE0RfhWkmoo
mPuRhyAq/djF+oHr0ngKVIZL1/DgDlfV2rIzDxt8aXPtJ9HDGEkJrPPy7I7BMWtUf0vmhSv675Bj
rV2qc6A704fEHdOVfSCPgclQw8jFkvG41sEfEFcbfqG0h9zAU/FFVjkVYR36r5i+qXy4t90vsNY4
LHpUVSy6eaHlYDTXy826pay3Xh4y/VZxkWJGF5SnguC303IrChzsiO/ry504mQvsDPMzg+VxJvJ/
Pv8v76wtlwYrvfOszft1E7C3Fx3/cisEvPr3q8tTqvkVy6331y4ve19dbr2/lbJI9h2SEhvvbBhY
3oDzt6016uhpenXSdBxXy633xd/ep7KZyvZXrytJBwgdDFjebLh4fysJCoqMnvmTlkVapvXbrbf3
ev+oUCBLenumFZzxwlnH0iTcRYLGn1/+0+O+NWeBL/fGigyrnz5veb+2bT/j5xbEhVcNhfD5M2O0
HmK73Ey6+ohS9yWZdEYFXnQXaFnCwNMkRdomWCn3jbteq10cgyNx5EzxjpFfE1MRz7V/qbxNCYEA
RC3sloiwJjym1NM5qlvANYGT0sSz8pT4MAmoDoz+riQb6gq1uNphsZolY6x2vpFcQy0gCCywh11f
9NbFqM0PkW5be/Q64yqxPYFwvLeLDfGZiOwq46iUMi+SLsqkV0+IW/rAig4tFOlLFITJBZVYsNZN
rmEYm9dTX2Ntq/S7SLqgMiZ7rC6ol2Zhggh2o3uQzZRfxu70wkR8unSZNl2WW6oSDBJylyvt/IAx
LzJTnZBNRhCcwz+f5k/GdDGdkdQLw/ApCBNvxZZM9h8hfoVrFOJ2mEbmBDXdCRRW3gZoh7HVaelW
piPQPHn+pZkXBrWLmp74MSpLYxX0lrMh817TroKZysnPSvMsCPjhwsY+4g2ZznN5mfLhwtmU1B4/
fS6FLTkv84zK1/pLrNGxGREsAD505ry2ImWanlBhGMIPUlTFdVIE5YDoRQ9kZV8DFxKB1xZ4Xury
oAKA2JNun+FcH7yS+dqUoM/M3SjdO0P46pUDlMYo/FS5Trj3Va5f9ERhJpxvLQuzH+G52/qEMgwy
SGSHO2o/mslX0CElyzfLs4rRzaAapjThQN2cyzRzzrZpEKut5Nyx/eoynb9ImjinzG/IWWOtnY8U
5hfUKS2n40r1r/sCSWkFWHDd9Y8FADW8gKl1WQ6s5Zbqen8X2YJ2vyFGBo4NSBMcEnY6mYgiGnMf
R9HHybVEsfHXQ2yj9ZofWh53+sK8KOiNQcKgD0kKNdt+6+v5dLQLZpRj3pw1fSAJ1CZPdOBHchF6
ql2WW4kPOTQ0wwyKe0Fq10U2YY2mxgYhaNpaRmO6/Eh+/alyiN8TM9jOjrv44ogkvpiyAV+yd63B
2C33wjTGpmumVHhyBVjhf565PH1ZSHWm4fJMoTPetWMMmaIDBmCNXIkBgeuXYMboqXkfNvNBvyyM
FskFvZ2Ca2vBRNCOzlPQ/7nQQr8jGXZef7tJ5B1GGocZbqtNH5YH2vkledS2vzxxeWh5t+XxZRX8
OdkBsWm8fcz7A++futz3vuo2pbkBUQ2a+NcNW55XmHV6GtuPZqSanCiJMP5p0wlTYQpgubvlqW/b
9/6J75tXLluedFTOPHoB6+WRnoPLtSJ9//685dZvm/fb6vKU3zbjfRd0Tfg1actrhbJ9j0BS57pL
uJ9dxE9xKy+qR3ufVoh0LQgt9zkF54NZmJ/yxNJuUSWytU/lBySlFdLgC+yrS7RqLwka9XL3bOrD
V73SCtAV6GOghrebzE6MU54IZIDtBAd4cg6M6gOEsHd+9LGW+j6hZrEVVfxVMM7dKsdFrN4w07VI
tFiZ/Dot6A+rQp+l7nYdfFbZPswTScBNrbZ9P0xYeATRr03BESyMvdWC9spGHehh8okmermnusF0
1BxIV4VndWQjyI6tGQ7abqR2mgFIdfSvk5d9TvVRfcSvh4xsV1SDcUcKUVp1FY7n7oGGMQFkTdiu
gRu360l11TbO4j8CjcvyNKtDrJJCUt+aX0lN+0ozzzrOlQ7yjun9N0N0a6zuj9pTSPl0pPQWGFHy
NyPjI/M0+5yMyXbiu9xyPve2Xm5QUlVEaJeqh0gQuE+erYt1Ho2ciWi1IxYuNx6Znoz7CeB0it3k
1UydXOsLZHhCq/T+mPETfBR5bFNBBzHbwE3cu3pub4q+vhsq7spAUlINHtaGBfV4aonGAH/ypS/r
z41uGzvSkTeEIpvEAn2aItt/Sut4TzIwEuKqufY9l//ciu47QJsImoc7CPO3bqSgw0/ZOiWHCaEd
UzA0241TPehus63isNi2nZah9PL6sz1NpJHdEd1a7wGTn3LXci6DGqdNngsSgMggvzWfI89Rl74b
i+fGDU8N5ctj3kVo6TKvXlP8ok1OIMHaKHLnzmqZLuWplSHtnnZdV9iPRuTDsEUr2eUOSr7euHo6
NIMiNU8kyg6bxAvUuQx7DOCk4LAAcTUm42Fo+nZL7QzjtDtNey8V2oqQoRqBk68dGZAQtRdo25gp
8VZP9WYdSQ2dkzXLeMZJeyhGesGqb49OllLlaPER2m0hDvkY/bACFd/pVu6uFEcUlTaTIl+/h4nV
wp7o+h1Yb3vbJv0XZn2AQ5xpGytbHMnGO8aG0/wfgFL/H5u+UIIANv1D1/fja8202Ee28DNT6s+X
/YspBTjKNUzatAR6mPChfmJKCeu/pOmYQhmCFuTPOClhKTrB/9MP/hdOyv4vknwM0zUNIS3oQf+7
pu+v3URLzShqwzXoShs6Zz/r925rPpWtVrfOQ6zbRJxW8XgkmenY+Dr6mDbN0GDZRFVSLGpcIybE
imgVHRZDPrth6kIh76uIIkpa/aol8Y+f9uRfdDvFr4C7Zetc13AlaC3LYQeJX3udvj2QzRA01oOD
h7CccuuauBpBGUqzj2FiPOSW92gbSJsyLp0gaWZYlWMYhxbJzFqmKmQeYAA3mVOQlB1dvKl1Vzpq
kJVp9MFd64Uk74Klnxirmbn35T9s/rzz3lu1f27+zJ9UypEO3/+vm18Rk9GjlLYeJsxZf0Abhzw0
kcYbyzn4ebIEBJDAhTGJ6Lf/Y/T15r4xxBmhTnAxAyskUjk5lQ0JTTJHAKPF20bNMZlFRRCopjZZ
6qW7UJTVsevqRyFFfQaOv8q9Oba10OUl1ZKH//A3zbv8179JzuoFHSkD/nXj979J0PjKwEdhpjbt
bF/V5ATiWIKO0/vHFh36SgaGfYk5PnZFrNTBQxB7so0ANbjl9ftQlS9qGMuzpA/rRiUkTPUsQk5x
AkjmowN4Cl2RsRrA3vyH3vnCnfy3Tee3Y6GwQGVh/nY0ZVAAW79wxQMYpbXuaNHjaOz7tKzQSIXe
WvpdcM6mWao1xlcYOsPngnhA1e9s7DdEFBpYFCq4XgOcgx2BytQQ4z7c9wG6Iv6EsxaJK9XbcD1K
5qcwRYO72UhFQLt+Diy33kjyuNdRGLsn0leSHcdGi1YroO0MxpRDEnJXkwp3yySOmk4fBLvSQf2o
9UV+kOad7ecE01g5SDPETQ+Fx1zXQxfbaq5xLEf/FgaOe10WcbSRnQO2nl4IvgH9Og5leLRDrUHH
wezM04n79PPxswu9gYSE8GOn5e010pA5cKoY9rU+C7IjI9pR2Ovullt93N3HEQ4D3dTqR1OI/EYp
8YhGf69KsXH7HiSkEz+DCKvW1QCQRTMsKJBRVR6HWkdDpRXfRgzOxzSsP3EZxTlGXeshMArmOdjT
/g+HqmNK23YEnF/T0n/9+RHaYLaDhMGlifbSSZhziaqqvTc36ufBF4M9xIMWiPWxfgkIVScQhbZy
7uc+NirPuAZ5sW9dbW2Q23tJWuOh1zYIkGkIuQxApsq9unbmfvwPmz1v1u+HqeNyYpaKUzL//7rZ
Dgm00WBXxsNka2tO3AE5Qc4dZgCYcE6qdiUEb754ooGVVBmy/hr1RfxUu68ACsXZoc6q/Lw69Moy
j3WKCt4K0q0JM2EzBm24/+fNNf7ihGAaCtKro7ucFn4/R3cukLEyHowHSBLlvU5RRo3x57BPLrTh
2rVSGYHnmYJSRA2F3NsLtLaXMFbN8Z83xJy5h7/tN5P2F/pAxEvSXn7+PwljvFE2XJr4ltqseypj
w7pUH1EhO2g0TCC9GtG3HclcpEiEE/hjMbjrphfibtmVY93swrFPbqjDrc00whfE6RKJY1Fmxaqq
DXuDLvbClwNKL8uIKU0lkYDdYxdb+S0rxxO0V3SBnkFnUpb6BVP7iJku+YSxVlv/858q/uIQMTGP
MaQwpG3+25lMWNR/SmJ6Huoh/Grhdzn3Skd6VBHigS/rcazjH06uHjSILdsCq9NnesJXY+wc4g/p
ixZR00LZmKojQK0zxXW9W03asJ9IKdxgYPBX/7zBzr9fyKVkcME1g3/SFr8xK40i0mnIduKhqhtF
/GDY7TlJ7yfZfi2I4LlTNg61kswesrVjhrVSz88pUUPHGlNnG9v36AcAxOQDeuVOXYwgjqEqkpCq
Q7/jAkyasTLjYyCiu55A8JVwOvOorI9O46uDHpjVKc4DZJFzKlBbQ6xzHWtDm4PoDypyq86Q6QV2
dnrR8e25fn6WYngk1lldmph8DgWu6aANMl3FHSFKqrvR6jpyVVB30TARmZiJ+wxRzQ8tatczY/1B
a+XJjBBY5ZHxtNC8sTsS8Sdy62QzD1ugzZ5jkioWVDgk+aNEZXa7f97vv4nF5hGIlPSF2A0o2FxO
KL+eSwiqBLU5usaD6xbJtJZT9zgGU36eJOoBB2/Ko+Z2gOQZX1zGcaJC2o9HJx9pJGopVkXd8nYt
UiQsmnsr025tSxKvbQ1o43W/oyIYzLWy8Vz4LyjL1zQy3V1RthRFzRY5bcPYEE/Tk585LrqI6C7W
MudZKQ3PpDhPZiuuKi/QFBO9eRUEQkx9fChUnjzh6sfv0NBewGeCFx73bh9JMFx27NKdgfD8z3vq
N73f254yydOwdIv9Zeu/7SltEC3EM8t4wN70EURXuFJt8ClOOBDrEoanckDbe31Vrr0wTbG6wkBu
034VW0NxHomaXJnFeM1MOf4HQaTz+yiSXCHOaUwcdER/Cknpr99h2vgi0il2P1Dly8+0hep7F8g3
fo8XDxv1pZJU8jTmszhNq41B2WsPwN5eKUzK6+XwpfHZEflS2TTSNPNaqRlt2hLJMnrudRI5BmqU
z3tqixrmhzjc0dNFA9IGyPzMg99a+iPpWL3DdRGXC3L1wrEOsWxeKc33R8NbUacL9ynMzm1uZZQn
0eKP5eSugpIOjIWuz67ng99kgkvylEmycgG/O8A2G7pgR2WOGMiKbTrBbrEzkXRtetvEVUS+RRy/
RvHYXsJ2WyScmhl75IzVxYc4NYxdp0x6wwX1Y9fvq3XgYoKvfUEmfY60A3AfLc8MqsI/HyzYjn9l
nFuK6RKCW4li1xKkrP0O4Z1U7Ep0j/4DGpn8lmpTt7M0Ai3sLJDrXLvYdvkt9IZmR91X4akKT66Z
Bc/NpFVHGnVoZ+QXNVTxzR5xdqyEnJAnFFjWGHofCahTRLI3hKvCSyQRz/mS1D5zm4iAvtHt9VtO
4kTbxPG9bvzRNKXxGHvDS9M5+rXN77FaEQOm+Rt2mL4Poupr2BKMtBr0AYapHTz2nXCe0oaAL/pp
KxGJDof7dujwvih+0ujtyXHPRv6kzjIYq0Y+Sk8fSpenY82O0CgOyaMMk2QzBYySOsc9OAr6gAL6
WFC3WDlqzPZ6BUszHSyxrjNJvoYDMu3tlmgfhtQ6SW8wtz4JCBdidLZ6PMR3dombJ6dNb2qV3FOX
2xQ+LoDa1rNtoQbj4Mfi0Z2Dcse16bSXzEF415TRR6OX1YEEpdNQgUmaYs+i6zNypCVTTc51ukpK
Gd4RDO8SP1d0exnVOCNt3UTNHMHEIkeY4BW8BLFNbLCeY+cbGPTeyuTTWBnGEZ4pSgx0ZVsH3FaH
j+DiFnMcHrIkl/FA5fXDg6cKn+j3NrrBYo3QN7nOFoMdDql4pG0Q8Hfa1m2w2otmszXJOm396g5G
b7nWY0iGndmbK+Sds6wXPvFgKBRT3fdI9MlZ7+tb2iX63lHesKnakUa81j5YPUcPX29CD1p+MyLN
21fBqF0n7Es2cPxb1LnmfddEn2tzeiX5khSxOHEeRmAcXDOMY6cI+Ki8T1UUTPdh3u/ojoWbyuCA
iCxtpxV1fihjJ9nZef3NolB7HCR+mqpT+nMFkTWv9enM1xauNZWfGBgb4HxNn/D4+BYC1NxGxZRC
qE4KKpgkVfJTOQwUIK/QBCpiP90suKi8/a6MXFFLqKMr9FNQxo5Z77BS1TdvDGvEbsTzpG11VIZK
z8IlRkLH5ZZ4XG/dkmLyVPcp3uD62oYSn5+lhgdZO+2mEDjGM/4sB0T5nUpIZkhVUOzCMMjw86Aw
lz2ijn4kwLnzmIX50xHlTXzrkx95wg8Mnbt7wEx6c9lmjyFX7tfDdTQ9f9MCAt+EgprOqmQEzgm5
UhvNdM6N07X7HhvqfBdo1smv76yEqvJkCnZroCdYqSn85jbS8sByONT04QMNIw4MnXzyYiJZa9D4
+7vpUNRugxLC0u/JPNfvx2ns7/HaZ2m0Cht2Uh0V9DlSFLapW2TYaUP/VnTeqckt+5IGzmvrIYGw
5XQIm8G5g+Fc7pO8zlaereGwVhPiJQlXUlTu1xGBTtKZhGUAeeii2sMr11C9Jr1H38I8nE7m5HOu
DZrvsomGmzsvZKFDIkBttmNuJ8+Qu+J9NyTfxtT3cSP3zVET3j3VeviBk/WcZ/W1qjAfY82H9upW
3cEIqg9kEosnBy1ToI3TLdT3ktoD0H4UVBqH7Zdwmr6Nnib3+YTq12jc7gJZasVgLCAIqRrOhf0S
FMyF4okE79QyVpY7yftlLONH4V1N/NLNk9WNMJvg4MNz3fvIvVaUMhjfdSXV9jpytkHd5adeynXp
oGBu8+FzCd4Q7VvwZMXW1rMdPMDm9MkOxnKXltIFS16iNelk/txbd0UkYayXxh3nqWDTFtGhFrZP
TaT2dvTCNqaTUmefZX/gcqpD0Gnfg8Ywj201J0fmAR3O1noBTI/2CC3ZoDxkmCHU3lXLlO70001m
76zvBwHrj9lseepm2BzTouJtVdQDkojlERW5d5yVicF1Q6i8mZr07TQDet/W9QDrEiCItVs4+anE
Kvi2AKxyFbKWu2Fmj7YzdvZ9UbknPSzso1xEBwNn2a1U4hspj9XJMhkXOdIjwhaLGlhTFjh7x5NX
yBVqVXJToKWVXO5OQd91eyFSevhEwxBe8/p2dxBeAvi/+6LJ2lM1L8hRbUidxGCBWQOD5SwbSC0P
ITgj2XAYRvjuWluflkVgmDXiCRb4UL86aV/t8MMiRSDbcytyfdz1WfLiW/4LlsBqrzDEozBPk200
8wvptMxC/cDdmJ0RnmXGj2WqOkxc0/gkghk5K1LoEf0pawcbwiKcqQXbuix+W536KNtMGmoa6dbR
trdAKHd19kHMQG85M8iWxcKSfV+tRs06wNRYuwiDmEay4FpcgID81y2ffDLou/N6RL+7wm2OXDS7
oyv1FCWWf0RE4oN/kdqebKUR5etI81G4G3o40z538mfDog7a+S1kR/IwdJy7G6A856rMNdiz3/WC
XkgfAdInkYA5bWfQ0XP6VVNOJQyU0tsMlqNvm7LXN0nfY1eN8lviPjeENux8YJBb9I6vvVvvpz60
V5wrh1XbAbLy+jnW2MMyU3hrGlq0TUf4hXUC4b4vU3YU9YpTX+k/NFd7dUWMllfOzTBmuHGTHKuo
3wLhOAx1bG38rt9KhjgXFY/ZEY7+UZVc+xPLKBFlvGZauOtV1m6aCT0kDuCWvnSHYi5Z5uoJiGDt
ybHDGNtuQznTL3CrGoAlRrM+Uxo6ZDNnDJcz0vBwlsHH84LL19H1q3q/3BXNkvHlecut5b735769
9m8ffn8HO6A42HQaocK/fSZJKQgh3j+mKJFcu+Nw/um94+U5ouySvZFJWv4zp/L9zYt5VOQF5feq
LgQu7fmvyDk9TQj1Gr4RmLFvn7I88v66ZVOWVZA/gjE/jkN8PRu7oudKlvIcZB+eczjt/PqYIKm8
+RZFHmZs2rGM06aNcD00ko4XtqdlMQlRrdsIwLsdNZzwR2Mnxg79jqHK9UDsxlrZMdNLW+pn3YnV
JnY7ZhyWoBhWiK8BmWzHkJTGU9aV9inu7SgD0uHqoMeCp17Ngtjl4WXRMg86KenStSwL/NPo1y3i
z3g1V0H7NEbRuSKLcr88b7lrWSyrqZ1ZBw0cQz2/yXK/nag/bxUJoplOj9zN+wsYyc+KAzoPKQ6p
g+2lMyu9Ica0mU42uRWzVKoW62TS1iqdkMrBwPGe7NRWW8pP+cnDR/AnBhWjD0TUulBYwJfHlkXv
6IW+XWCGeTGbmkvT3SywtWXh/gUZUtoWh+77c/6W9vgnhY6ryfvbDH6dbF0ssiXQsMmaA70pIoj5
8IwtU03zmP0ZdXW4Ewu1bGH6vS/e6Izv6wtI8G9XlwfeCYDLKsruf1Egl/Xf3mG5j+EAEk4jhsb3
zox84/O+Pb7Q295fWYdxs7e55GDL4SwvvMMbZPFvP2AhVi6Pvi/e3265b+mGvd/30x++PPLbW/du
qW0n8+qaxX1F+bT5E946tBKQxhv/svCmunlaCIheGpPcueyZYiF4TzrJr7PyYvnO3r/RZfWNMvqG
XP2JOPr+1PcvOsw7H97YguzrFk4pEvJpb0bhodMF4/5+chHbYKYo59jJ+TQHdh4C13IEDJOI6k8L
b+8NqOdUzI6gDTHxQUdnZ1l6jGsGT9lsRFoWVT0Dpt/XPdrkaw3xyaownGIrJ5sZBgfX8qYLtNUW
hk9dwjuTEo0eQ6t2oY7eYdmry/dSMfDdiTJ/LpjVHb15BCPmL3hqXpKw2S478Lfdv9z301dULLzj
5dv76aYXF4jKQsSKqvW/Si2ki2WH+XnMyQeYWgXgqpTZQzt4WB61fpMQRfWYA7T3VwUzLl3tkAir
XRgVcu94XrsmfgcsE+AtOExtsC2apt53bjvnlTDZjMRUXWlBXAeAIB/te83xkHRl5PvY/hG1zBFe
kVxPuT8TB4wvuGStGwS4Z7vvwqMAHRfr1dlNrYcSfeCBQsuXEOKfjXIYh93W4hTMNY8uUV1W21yU
zjVsg+ep0iRDBOs56sto75TqS87JClZCpK9CDHhbLeRaP4Tu57LKjFveQqUYLNM7gjg5J15BaczR
P7uBArglounQKOMPO/an7Qi7oBUp6Bg4CHcYGndVm+Ec0r1hl/VM6DVrfA2n4XMGqeEcRlSgdJ3J
Ex0mwdjAdXZVjXjYjCWuRjMfjq4xfJ1oAO/AXs3ZvDUuino72z4yq3qIgGLZTg40OpPf4BlgFKlb
9+DZyAyl7j6WmR8+IkIq90UXvXToy7Y0h5ONMfuMSEdT24hYo1fRUTAzSUXak6F87Pkx3Pko/Ilx
SbpdGRJYGOkf7dGyucR6RP+kA2ZNgs+yEYthWGVftUzPgLMM4Key6EAd9J7ia3m2Jic4JmFyiyLi
DNAqPliunj633QwHsKwvgxj1D1Vy0MmAPeealAg89HyjxLhvnU4xdumio6f8LbGNXAqj0j3VJjUD
vo+vkzRvZLKQMAE4LvMG8N0i+kHiK11mPXXgg2bwkkroSaeUPtAFE0j2QcXMxcznoa7Ua+KjvvFF
Kw5G7id7CfmsGdpL7FDGsY26vBc11De7NvZJbbiXkvxp1WgD42yPAIG8u+vGtjxIYxgfw6A62C08
QGm3D6IZKKGYWKRQpMRnUDg1h1rERI8Lnabkjch0/4gS0qM75JNpk+zb5oFEdkgOnaUuSVd88Dtp
HK08PCKlT9AKUkPU7UJtKg96mOpG+zz02uf2kMTWwzjA80wI7FnpadCdQ+OLpmkoozraCXBK0QNO
jYt4rrSPpmPvgaC6q0kojdNFcXMpYiOpUjOIzw9vkWt8oH/DCJYZ+s4w+i2/7vw2lBxYY5+uzbTK
zkYln4LCFJf0daLl/KFxUeKMj7CCvAcjtD6bpTXc+wOcTdI3rrTw0pstF1GZ3h0rrGbrMa8/4A20
n0QZXxNBDlWNQA55qbvy28C5jlrakw9FH8nVm81Ec/1ZwWzs9WjYZmmMHa+G8WmCh2R+ekQUoe9D
c7h01kj/AnwVAVLMf7Pq3BmTuxUiYuvYwSuAfNohGacXxNPVc0ykiyeGe9DpPl6TB5WG6yonEim0
E0rFdEWNRDJEwvoRTZA8q9DSIa00w5rBpk/cja9fFPr6fZ7QP4AO4p9dcO2ZTTqEwISLd9smGNew
zs3kfhw6TFAIr6Z1J9ppo0/UCEcdq5/pWeaZgdewzlIRHYzSJN5Grj0ja9d2GoG9YsuZ7Wsru2o+
aTlQO4FG+arJ7PvYZJ+CQu54SrYzCUejddcW53Jo20ekB0+iQgAoWd14U2HSbSHjUcovbkIQZ1ao
W4vO7jhK7Q80ssjJCuR4Y4CdzXTCU5xM6YW261eh58/uUD83+Jp2fiEPuT1do7T4lGvVzbGrYa97
9Frd4Q+9AfqTI6XZkjzsbeb2o2F+1yE6gQV8NeCIZNMVv/W2qo6FbI3ncPwcStNEs2Z9JorEObRR
99jY0Q87jqrDkNA3mSmXCViTjrksEem5v6LTUB3T8VGFpb6FveusLSebnvqOCqOZ8QWYSOYks1YM
KtoL1IeDlBeRROI5MNVmmPXmNtQRspcgD6caxvJRdfp59PVjHmB3tMePE1FV28Kvmxu5h9E2z0t3
68onvbeqi5+hFB+CAbRAp/aaxwxw1MhziqhHrRy8WFnYXzI90a6oPK2mLZ5ErShpYTQD0Jdu8F21
l3T6kvdj9aAo17Wif2Io52x7ugdD0o+fzDq+ovu/1GYUPLmAQPdGEJUEmlRFvcr64EUzPbyzOoWw
yUX+gy34oRu/hsKqvmg1kKainBBWxhy0VCPh+Ee9WEk54NXt/J4aUFw8jA3XNGioYPDmRh8/iIoQ
uAcy6drTco9n+tXZHLLvcQT41gGHl465s4d0dMEaqB2mmjGUmMJgU3v8YOAb78OCz7Girrj60dDu
ervnd9GSPAWmJnoZ0RkSlROsR5VGd6AtKg5riMi9W7EYsEaldkLmTAK3Emd/7QjM1VwYpFPUm6IZ
v8ETvo25YWCwC18xXwCSzObTdkoteswsft8MKhl6VeC5MMWt2xHRQ9scJsZQ99Jp9ifCgG2Cs9CC
613ZcOm1tKckdlbKsn5kY9t/AFJ1ismbQiiShI91gs20DsnqyqPpPnDjVzMY8yt8AZiy9KlPzYMm
aQI6pbUDeBCiv4Vm2VsSZkHmU+9GjtpQFRXOEYFl/0JphcNXQ3Jf2eY6N33rpBxnHiv1rxTnkfxG
TOFV2btXK3IRD00CunU83Kr+wS/+4COnY89eALw/fQocoH6jDuo21rqazr05rj2LkqnHnlkXmXxp
8pjhhWZXCJc9uTLi+KOfNPgdYAmvg17UuwpH1MbU6e0WXpCBjQtQ74rkk2UlL11vMXilxOp6ZUOM
T+8wHhieYzsTiMss1M3EVQ0V1c8Iktg60ky5JgHv0Juj2lMWprgCHEp3XmneGTcd3C470kzT/g8z
q42tY/vf/YrOHKHB1sMwaAwrm+Ai3fvB7xyy1pOn3OdQ7kLVbWrSGLcMYTgqxunOmMzo5DJX7htZ
303/zd55LDfObNn6XXqOE/Am4t4eEPRGonypJgipqgQPJDwST38/QN1H9dcxcXveEwYIkqCDydx7
rW9pEGRxiD7HzJqpIE/xY2B3lzAEMVxZctpN0vPdwNwbifcTRlC2U3sO1xYB0YZQqBslbes1SMYN
LlDnRTU/GNVle1xeDhrtgt2lE79o5txbna7+NJSYQrJnv3D1EptUOmvNRFdFovtTNOXTWxTaAWEn
U8H+UTFm7FP3ZKbg+4QOENNzsFwq1uAdGjJnhaE+q1Xx7hCy5MXNcASqOK2kOSmU2YLuPIWRdxZ2
fgvviHE96pFNnIEebVJmGjVj6TNT8c5LnTulmUdeQbbvgi7dpZp7N1VFvW/ncomKCZ3emii32BnE
dhjJR8apRFkYTl+UDwggkpSJcprYr16YfXdJ7FhZmV2dB61fIyMPT2pLCGWaDuq+TSvPH0LjCnLN
vVrFsAscKhjZEJ9oCe4pZVNXMafXCl/sqeJk0NCOWWsdZbjSmHmZIMSOVWfcJ2hm/Myy232lNIyW
7TQ70Kzi1SMNu4zBfpQZo696+hlRAvXiGWKYPAnYiqtWbbNN62Brnjz3KkbCLVNdfYXnKNaZxgXF
oalajD2UAcb0DRc+bLXjz8rSbke5FYPNuRrs5qlKvSsq0Ftdo9iiVcUhnZzUxxm1jnPLuYLuexVa
eoo7oexUTW8wHjvYV+i+7ZqBj8OwKkET0faHSMvvE6kAX3S7dD0q7gcDHuOk1E2wqj1zOozacLC5
thGy7R3qCsR21xNehvX5zW5owJhKFwNaTW9J1DyOY8CwyUajHddVuklbJP2lYXHQYw9pM/umAMIM
Cfa7JaTzq2iCN7N8jbEY3NuJekuE3yvUCe/W8cQLfH7t2IJq2OiikYw3yVuvEsvaK1p3KtNB4HxF
6gfTIr/YxAkYXFiQW/b5DVqsYzRvM7fazMf8ChriEUDc3lDwRwAecHH8WbS+VPceMuVMa0CpX7aA
VyTaOcSF+U4Vvb7TcHBupnL6oDZOEmTBj1U6/H0Qxm1hy/0Uaq/lEFwYHjVH17B3dRJONypRJHFN
xDGuyTB/rXCjXnVc3UB9K4FhtpxwbRv2Shh1sHHBJgbAAEsNt1Ag26ts3Q4LOaJ588GuMvOita3l
j6FWXvSov8sSmxBXO754QSZ9gWpqm2niGOKMx43uRrtFnhnGGUY3hWRSzq8+9ZKGJodV0w3CsF1G
PWCFeTCeKuPNe2/Qv+mScLXIS/Ko9F3YVjeDbH5oAONNGtQkSQ971W2mQ2fjlOVXkLSAp4Itx+tl
H0cmu8a9Jw5DPHwgQ9xFWsVrU5NuP82a1ajTro5HxpSqif8/A/vQTmtkOCqDozI92qhH7SDX7uFv
PkeucqZLU2LhxTKMUNOlCHlFEJ0AkuJ6v9ykiF0vVS5fIKt2e0Z+hBzk1j53sTjSz4cInKBEytzW
j0yZ75nePDZuycDiGyQNpJIevo/AFsHWRDeC5YQ5yNJ2KvX+mGDuvyRB9fxfpYFMMQ5hqpxKVo6Y
qEq67BK56YQp41wwHwFkrAMi4GKzT3GZ0/HfczLoTlWT3lVpqp3CxDa3mNBP0nD4w1VLuZjeQLZr
pdtrbVTuzUH+Yn7d7BVpvetjka0TpYj2UPUBRShM3C3rGw0+9+CmkYcgV/1ZTmJAG1QopCRZzanr
CFfkuNkDpE7piIGJpasSrFWiXvUENrNRmNSFSmrwZp15vjlUEF28vDpQAsaB0HI3ErgsjFKqR8Xx
Yq5uablpipIoVxofO2bE9ZxVzAWaOcipKNVkI/Ppame5sp6FNl1N76aIccZqHjAC9AmorzZN3+1p
RBgvVvlTnRgfSYJrW2ZjB8bhL+wzzakx7luqGndp6t0AaBCcJtUcd5U6XqUOgBqONKZi1D1haJp3
lqecqC+sGjMpLllrbIswN/a2GiSco91oOwmPIULQ5b5O5fWoJ0Ce+6xhPI+saxsWebtuzPiFQMn0
YtVF4FshXk4KXIR4Ro63i6Sa+ugwhx1kSb4sqt8TG5Ok0/uOrOTebgix72qM7MpcIIFT/1PEfQCE
JbzqYX8bxYH3PLYaEuVC1U5cd4kOFG6DpT85qwgDjwW8eVQOZr6HqWZsDAeyr2kBOQnS6ibPymrX
pgZoRSkgVhjkm5VyZRPTcW/K5Fc50GMNG3JNUyKPzl6eenuLRplftNqH0qjGxWlyXEd1dTsMQ7O2
43gmfpK0VLvdvrBpn6dzczuCynyj5Pu0KaOzoOWFEBLWCf2h8Vg63nCNpuRoU59RouF2aOwnIRSY
E4BA4dG1685TD4g75KVNvJkEFXYXJ8xulapWfXuekISVldzkU4cPMdo6far/HHpnleeeDuy+058G
Tolea8ePfd3S+O2dm6rRq+9e3m9rM8M55oXMx/WHylLifRqgotA9A+uW0eV33UyrhAu8DRQRbEpv
IvnaFYQRZMUV+SUM5JqjAcj3hsEYMQKtnWwcag8+ah0Qt9tlyjB0MUx3p9ER0Dn9hTQPRFGlvnEC
UjRrEYDH5pyG4ruY2CMls/V5UJJoWnIMBXME2pd02gXJfRHiyylG7EjowaNhSb4hbX4aBviNxwQv
RgttcoxIDAnctal3+JQ6raODgYWhac2Y/p365jGCsqqa3zgV3/o0VY6dpSf3RPW6aOhcs5b+Yklw
XSYvqgmaPhLY9vswfDexcdJmvA85XdzgvQaeDDXcYErupiBemsjLN7JHcNl0BEm4Ew7BmqmeTx9F
2ZJlcQwT0rCdYkjOBELjKyuYNwLRsiNt2rnNk5IUHk6lWDnQgjdQM03gHQKd9MGSnn2Tm84xbYkd
zdJO37ZlrNFwAk7s3BUIJTlQa3p5gXKrg3lN+9rcQGzuTiq0KCtC3ZRdw3aMDmI+zQ4SZG7rRAI8
UfWQZo6LCPxi0MLfo/POafia28/6mtrcJx4j6lp48lZOTBdqJUu2UxG8SFGLTahjoDcz0dwaw5Wr
UXxWGufbUoLJnMH0Ma9r+/TVKPEyOhOCoNJvOdwmc6SJ2KvrJky7nVL/imsro5w6mNei739auX3y
8LhtGlIOdhZect8ZrQerKSCglxayiUoyOii9u97T5CEVNXNWYwyokooPvvadUcVPeRHq64aSqW9g
RF4VwmJwRJiYP8wSjihQv7daQtxImKrIbtt8nRsj+05U2LekPBxjaW7HqY53AhH3moyiCRd8ALjI
wR5OC44+uCGye13Lntw+vvfG0DyEYTxu8LAh8lR7AglJSd6WuXUzNk53EtIv1BuzDOTREsavDonF
WSMOcCTPGBY36olYrdndPHvwExJU4DNwhQNy162nmOjXCu4wNsx5gNGjcWyEdYnSPj8laXA7FOrW
dUrrbRAXyC7u2cipI5EDGhKYMv1MlTqcwYDsT/VUHboY1I3Wlb8WMXwwuu+FsJuXFbUq+D6WG+xU
viRA3Km5tQdYdjD+oQJ/kIruS2ZMiOPMft9r7wy4YmisOnW/eswuhltee7CP56zMjG1SIk9NOZrJ
jBvIo+3qSzm4mN614p66re4DSXLWjKae8KzGsOMU1AOx5Z4RHL2aQtSnKsQj0TlmvKmzAPh8A71A
Qmo85u5I64NoHjuwfanmaJKgRgV9p9LZ9ujte2H0KGlJINVFH1KUmp9UNsmLaG/3jaqdp0yYlwBZ
NDkGgykfZBaRJBPV4ZayEjDlufSYENZALtFVT0eq9IpMEYAS5s1k+JzYynMf0H9x0XxC3BC3TTyL
Fz1lrRt0T4tBC4+Ddy+cxDktN5liss81+X0Gzh/lpvkrYo6KcBj13GpQijeZ3DBKLs9Fao8vaeyg
O402BTiEW6NIvUdheg8ZB8IpbLyN3cwMOCulGAciQ91ATL9FCdfc6uRHeIGacY4HH03ZVcFk43jZ
R+X1KiiniQtZIy5GmqsnmiztQU7EbEdl1B4tNP9aqpwrMhqf4jFJ7+p3vSFlHRrCE1dn7VyQM7Oq
q52p6MmDirJ+k2uSlg1QgwthLb4ypc1ubODS9009gaPgZKHV90xRlL06CDyyMQrDiP6H6tbxXv05
Rkp0qnrO9qmhPBQt9/TOWstW8y4yTwG6xQ6S+xrYiKZ/j6vO3Wh5zRHlVgnMfqq88agDidGQRRQj
VAgCCvC0AEHUK5+CTbyX4Jo5BWnBHoUIciGZU1vKXYBTNlE8TEbstRJUD2pjjLtBi7ZtZDj3hSN3
RotWr3S1m7xIv7fAIFayF819kRJbAt8U2WmXnERpuYekoFCoxWAEKiXalaOu3kZF+cxPIDbmxBBc
GtrViPj6YDgYyxd5Dlcjsf2ucMy1wYh4h0a3PrpUWCI87F4F/U5myrsy9AB7XDFtHVIZtyJ+Bs00
7qMAykBb2D2F1fgSgM8n4qlvz5kbwi8Zuxwc+btXFuvY1fO3hLPpykC+guMnvIi0HYhoMJItWGjO
RnZcrq0REwe+XuObBZSHUscLkWnBMWuUR0O04qYJOW855kzZrLV1NHrTXT32xTUYP8hSbDd9xOyC
ko+82lA2bscUIp1TfKtV0RxLLGNI81RkNDGoIzUo2ktXCPgmFvMHHXLk0FsXTEfWxfbSH6SjZIfS
lcotzf4HL6P1QbmuvhkHAOAByQl1/cA1x1vJKndOjb4JGtBfCi7Nfe/dU/dOHxTlI5NtuaNn2Pvm
PNUZRHoeqYxcMjVDiRPG7G1JHJ3t1LhNzLK89TQHTlPz9HlH79kvkGT7CniUk20WzkkxEKwqxUCk
j2nyIzM5e4z1gZ0EQtLZaK2WsAUpZpyTs18MF/rACEpvmFHSKip30MtpTWHDrnpaVnqolOdBJi/d
QCVP1dRrScOqieCpZiOREo7QaipR+n6ZKfIVUP0myt5pWv7fhPO9a7UIbG1np8dT5zuqDJijU7wb
k/Fqhcw4w+CujrTxlk/ACN2V2wzg+yYNynGD5ndX8mf5jGm0NepQ+GZT9TaRzrIFeW8dAQXaW7NO
X8P5fOI4QeFXrXIHz53kxF6Oe3SMypphJHAsWW2YVN9lhTFc6Bsou2oA2lTNbUfRcNkfPDR7Juyy
Yh6xFgyLkcQkK9FxcaDY5WLSl6SRtSnD0qYEJWtTfOI6XGkNmiynAMTenCqL+KNGIJsjAlnx+U5o
Ett+53YU5MJRe+5nxGY1/KCAmRI4L0GuD7nra6J2iGBDzm/orXEWg3YS6pTcMk+e42NiAGqRRS+i
ECVmUcI16tbSHino91S6qbHuLWeQj2ZiJncQCikokw2jOvJhaCyeQdYBujIgTGIenpFVFEz6meIC
RqNEoUVSSncd1B26HCw0Uov0RweWf4uENzd17DUGZd7BFb/IWTMPCuPimwJ0L4W4darE9ncDj6Jj
A3zvjJYTU+eeyEkGA+mo3V7lf1Mq3a+FhISAuoN4priG+udQv8tPPWo+XLTAEEaMQSsU1N6ZJtax
hA597aln+PZIqbdpExCqyC3oado3wm3j9cSE6wwH4iWwv4+hDZBew402uAP9ClBnYN1RF0BcX2lq
ZGLV159AUL2bYE9uAndHDkzD/JkJkAg8xh92fj9FGJLHelfg3CeNStkMefyQ6wMBO53dXqcyP5hV
4pdWlPlLZy7NONSFNrj7VoM0aerkVtWVrt3oZnJy5GNnIkCXZeZxgszkLRwHBFokXVmuwZf0QE6W
xl5hpnTOzHcFOe4u7MI1TQmoWE3nrOlghr7M7OjUgs0nPSoNnnNwXG6Ee6TQgFEW1TRs4jqmGgKl
BuWCGa4baQiguZRg2+HUyX64PoaIlU4WUP08eWboVK0RMydckGt109nT3g0MWiWKbRz0In9CKj2e
wMAMJ0mnaGws49gNaXWpiZzfee707hhhcVJ1Iz8tS6UlitOQas9hVYttYJQT6fbcLEvjZOAMVSS1
pKwhaIXCto3RtrXQCdQaEcC6jmzMjUOU0115P2AfopPM31z0pGeNiaeuSqfAr0CW5qOsw9qvHGzs
deiaqwW8XNO+X+xlBe3Vhyn5gRDrtjID+7VhvhJ52qsYne7eyGJxckiqX7UDQeW24pwMoK/YVygG
NuV00ft2uDOS78gSrYfWTHekNxNKpZLBm59K0XRrInh0P20/yjj/FjHy39F+oKqLep2L8uRsGdse
aZkx/srjYxyO30yV1DAtcsc1+GcmkXnytugjxhDMRDDE1WUy4RmilEZdDjsO5bUL8jHqHyMv0c9K
xJmSMtRbxwdJ0OqtUFN8aK1FSoLFYVyr9qxXaU+9aT7n2niPPM9bh0n5I4mnfKcFylrqlnYktOBi
BkTeNC3uXc/syO4ARuW5/ammXXTyAkB45DisB4GN1ywZdRuQiNfCK8m+Np5CfO9HhklQgOlyUz3l
6tCSevApka31m1hIqCGzcLlQXEI94qz1sy5vfIGPboO+2902OdWTeCCZQhYRvWTx2GVutQldzhKF
GmA8pzvlJ4WEsT2nfzUjBfPa0ygrDi1pW3UKTDzvelp7pXUHGjBDnwrG6oIGMngymgpFEWd737NR
pMRORm20kG9Iw6u9ah1DiIEXSlkM+3VlEzeq/uRmzq+8QhfFdXOX03nJu6ZC9e7GuC6p6U4WJI5C
lnuEVQMhme/U3Sg8V/3eGFR1r+TvGF3KXV/GtxEF2RXOkmbfNDDG7WGXdonzY9g3Zb2BFdPdl3p9
S6wV+GBYwOsBbuUWsIS9ilOgnVEK4zri+nNb9e0lITJjlZffckpqAC5Nh/OLECtdOO12CJjlOYgm
pAeNfu9lLb4X2xm3Y+iNKPry7DIW3Y8x0ahLBunBkM5TpdEiqZwUAKiZ4BZv82HTCmsONCIAJSJV
ynY97cIE5a4mnusorPo1NNQbvWzyawury4iH8NK42lV20UShNgMoWOaABsGZtmqh0g+j/8T8b9Y8
DjeK6aiHemruFz9Ba2qPSDTLQ9syLjLN5CGpy34/FfZzazoZU2tH4lJRfloDV4o8SqsNqR4edpsB
mx5dJ9/ONONctO1bWFftKe7lLCC1Po3P/xuD8SjFr//7H28/ATitYw7v+Ef7O9pE80xAJf8mBqOO
p7J4+8eX/DcMRfX+pi6GVBdfqo7n8u8xGJpGRIZGVdAihcL1cL//nYhiOH8Do6HaNFIoCf41BkP7
G/gUV8WN52qWp7n/8Z//5y9xE80f9/8SsACW4y8+ckv1QGFiJHddXeUDmcYf/nvaBU0zpvZwdo2s
28TEAhyXm8X/osX6RP4Sc5hChL2PUAt2IoqE4+J8+Fya78ZT9kKkZrgdWtimKwkk4hh4nEGXJQ4l
SKLRJ9J8wat/wc2HWZu9rPskki+PKBUVJE+PDuqYUFwt5WP0Kd7UEOyqhRbW31R9OutRG2wXD8PX
jdY0eJOW+/nksdib+csCcu9m9PoCPI+cdnbtfdLRK/xnIVEX68UestzoVTtOgIhnz8jXop55P4ju
ajZUkFMQV/PDfY/o+/OZSV7Iyc/ShI5bj8rBXmiTyy/m4rDYp2a4SdyZELms+3wYA8CpQQFK/mVe
YFaRGCSwU4nj190si7ByFEqUMJCng9WiLp1SS/WXRYJ70Zgui8sNbAwGr2NlUqEpuC5PZT/HWvPN
v240e/764ZJavgj8rQnfKoEnzrrTsMNEs6zU6ZEmbFwQsxngdFsr9svq5Qlfzxpq/dnikkWvr0Og
UFX3UmKJYUbcHJcl7e9LMSBtRGB/fViNx0DbEP+Wb5VRewxcLC1pK/iRlicu9/U+metNXw99bf23
baL/mV/VVtUqk7m2/uPdETf990aXj7Rs4/OdlsWvz7m8MBdovmarkZLObEhX+1xSzFY/GlaWG/6y
uDy83FQTTXQTAv7XqmWJrDb987UWJso94J7PZ3yt/3oBqsP8CIMjVzSMncUshm9ClDEM4ublZfXX
jTPvK5+PLyv/6f3fNrUsxuiVt6llPH69ZFn63M6fm/jtff9hEVkFvd3y8Oc7/LalzJbksfY6ioiv
L/Db4//mw//2gt8Wvz70by/9p48vz/zzo/35zNhOkCgzcXUsArp0F7fY1+69LP3LdZ/HxZ8Px5lR
7P9YqeA9+jyipJN1k//HO+A3ZYKhoF/BOV4jg9A5pX295uvZf2x2ecCe7ujkWwd39lVBkWUsOi9p
pKj+dvePdUCk4Onb8xP/YXF56vLQsrTcLNtdNvl1FxQEZ8DlPqY0NrcsWkPL4r9/9+WJy83yNsy3
HpVuyLbLKj2lrfNtWeyTiOpm0kzaTh2cnQFA+QhuTBzl5FH+TeaR9LJyucHoCnT/86HlWcvaNka9
T6OXsLmmSgZkeUrSn5aHJjWxp4dlUYXYWt7+thndDlVSX5mE52iZstXnthTDXGGfqeNgm8YwA2Wm
XTyioJknje9xbb6itQQ6T+uSFrpOx7B7TzMz8et2nDP2fsqBSRJpFsSXkQIrRaHTKY1PxF8IakTk
s1KmJ1rTcMIfxtSD3eASBHBJy/2ghlX+26f8/BqS1GS8knW0WZwKAPaKYz+f55e7/3JdM9safnvK
/IrltZ+v+Cd3P90Of2z6/2Mzhmt1OwgUTJp5S2+52C7v9Lm4rF024y52s+UN/uUnydX4GBHSsfv9
02D53Apd3ovlSrb4HLx8zI/L0mIg+Vr353O+Hv56zte6T2PE1/1/ttlPD9Dy6q9N/M/eZtns17t8
bWZZ5yXpa57iD5Eeo65xvnBSekApNC8t65a7XMGvWoLH82t9HzVkIy5P+VxcHkqW6+rymj+2uNzN
lyvk8vDnM5cXIaP7r/f+fPzr/uc2I5MZtGKBRtCo+TmlcmMBaDxp6vdoVPIT8rgzPLCe0YUkyqkb
ZtQWrn+DESmk5mZdunTqJkqOkL4ITE4i8Y4odiL10gOpijZ5Y0f0yUI4KLs6z8+N55X7vtV2nlB7
P03d74bJtFygXG6+24p70FKRHwYAXX4Z6MTFO/eyMEhnUBVEeE31I5l62JOMMDaxcePaIRTWKtg1
YnSPaZ1pqyyuHlVHMXdR2XzLYuVHkoMCldoc2D5ZN+Gguog6Jj+0XiAhkKMVQ2i1UDtYaQRslZSV
jG5xnxX9yiassKmiH1RpA4bE9t5oFHAytEAjhJS5GPFWo/zd0jTYi7S6Bkr8kc5iLWYc6N5s+8wU
IaIK4tmrBjCIpBywsrD8nfCSYJiwnWOmqy+5gVYUxMgZGBWpX7Ns03Ye+qHENg+vMKoN+qtImXNP
oZHZSoJUhvje1lAc2mGWrt4ABoD474i9lIoK5LSMk3M8TN/KLH4Dy40ifnhVmwdgctfKxENf7ctc
zTfCmc9zpGbDYYJIK/t0lcbqDCrCCtgFCc5WGrPOnYmwssJ3fNQRpvvGkogJy6gc5h5AiyUqL4Gv
yci4042fGfyGYx5E/VPmoIBLI3mft/YZbcyrZUGC6KDgdvIuzMNjootTIsYPkWuInas6WFl4UPgv
BNS3FhFeFkFWCIooPrSSR1NZQ/lIj0PLSbVSjWJrNg01Da8hVUCn6l55P8iQpvTSAEKSBinidhWS
Ao0jI3L01z4i36POfTHj+yoT/44QLSUkdWeGlrMxmIejeEysWGy7mK9lT8NhHNzXYsY09Z2Y7rpv
7oNKbu/Ogb2FyUT5pZDgBHFrm0XqM1qMclcHaF/CqPCbybgaFInKgvRNjOSjh0ijhRDpaz2qHEEd
2CzqYgb2EdQOkjZCrnGoEnJDYnoha4xRzjqq+rUS03EjsHMzWFR6DK99pT3/IaCTr42q7VZ5etur
LSoH2Vi3lnZCxtanXnAjDETMbhj40qPsNIqfih0G28HLtllOtQU3Vue3nXak+fhRVObV6gIYiILd
YUPPtaFRFoudl6KoJIfOIsTLt5uELjvQbhwlwlvnQRyvG2wF/HDMbEybUB8Xg/Mc8XOPqoZKjEYD
3cRLu0qG13Ya72ywuZsGXCB2K0LG5ldIEUXrSIVFVDbXIgjnPGwivrXp1OIsyjk+mjQnwcNMV02S
3HWM9leCSt3J1qJhHSCMSNUuJ0XaPFal1E46fl6f7xNuzFD7McIi2FBoyZA6SXEdC/sgkZ7u0YER
2e0a/jhm3Z3gqPIx6/dc7VG6W1qcX2XMP0GaJfZY6T5NCHg2Ko5BhIcBlBwj1HaVZT7q3VidK5zB
tRG5+2k65lMMyFfSCPC10mJCxhC6SsPmorqgsyJrNxrZdRyY/kFik2hNwECgpdpCf9n3Q1oeRnOi
ddVoM94YNwPZ3lPSv5l12azGAbENqTYTxJ663BJAl7d6vbGAqHRWOG71tCCWqRNPgAWcldUa5jmo
6BF58rvBYAREScH5VIACcEvObjUbiPva2oSgzBuz2mruKWVvPFj1tOqsfi0tTglWLQBNd9kLGAKf
GHfimfhka8NsLijezZXdt9VKjUgwmwoNMbo2fmvbPscuPewFfy62l+gXwZu/ijK6xABC7GR8CAri
eQJh7eiH45WsnK3Q4Le3Ciy0sWwfS11hpwgglahKFu1aw3joDahWNFwORezCfldGeR0STPJGDPqD
PLtVFGXptsWdvBKlSda4I7YIdTq0HtMOAf2mqsh3N+xv5HZp6DNL9FTETaNJfV3LQr+vHPHM0Ycb
tO7oG3oqPUfutV4APNZkPpqSqh5O4SnRKzL4kE6psuj9MQ+fAOL0u85400qCZwaMZL6GhnNF4ekB
pk4K2jJyfdkS4ESA8UpT7DOY10cNyRub78+q9R1dTbETOuHfGDmI/6Nfr9X5gxHk0wrKNRwr9C5Q
lbOd7bXWQyZ8upZoV2/tqlJOAwcYRxqRCRS9V7M/ppKiQ5zknfCq6whjXHcT2nfobLR1jKpkM0Cq
oa+iQMexrm7X3lRjWq8rh31vSAFPhk16oOtc22jzuTSqAae7tk2/M0FAbULwo9d63rZEt76ybEHG
VUrIVkvPiz6NeajVZN3psrmim9rIuVuXhtaas12ymqQ0T3E5tz1GAshDR/WHmQhuxsnFoA06m966
vht9FCY72QfPky1R047es9TViQSLWbrZUVSVwVuNdrnX0QwMKYoCNBq/8jpT1hhmYp8jBSI3M4FV
KPSHYow18rXiepM5J92OVNL2MD+1+PeRF6DWhgqAydPWXyuXGDOvpjrvYFRagYRy9zityLcuylcq
avlh6hkRdXa8VSz7aewlQd/5E0FaCAHdYk/WorNymgzqojedK5c86tRqHovOrIHmTrpP/PRN6pYD
RG4rXQEWCfzGLebwwBCdanJb36utPt7A3t+C1WyPJceGkwYDdkIg2W3/1ncxMe1EpsbEuSKfDLnc
6OjsUvVYEd0GkFw/DmksiUSgwdMk8TN4XYLPE+XG6cx3sx+3SNvCo+pG857h0dFT6+0k7ZsSFdnO
jCGK2vIczL+00PqbsnCYLAnOfENLA3cWK7i1C78w/im0OEEcykChiUGQtOC/Ce8U9Yq8LLrCPTTS
pHh0KRB1nI+PduhtoZEMlyKJCX2z9G5jkimE2NXehIbQEQ2VDw0jh6qy63XbtlfPqOpV2BsITXVx
a5FLTw7QCQoTCmPAKgYOCCfBZoSJExPDQ5dqZ57E32bcjZaW+VMenmO9fxdwz00VOH4BmM53LOdY
90F11vTo3hyznn2UxkMS/UzHZ5sYI6mPH9mgSNpwir7C7Xlo5jRAw0Rpkph5t8ntpvbHD2POq1er
rKTZYz65Hig1Q41ugh5gIEpubVUhvFwVtPqQOymxH6dFcKAfD2qsPAsxFcTFmg3dFx+xX7lyEAF2
EbEvHfJ53tFHyJr4MbGyaxOF06GiCzKVprGfCQy55gUXu0juXbP/0ZFtbKYa/m+XHy7K4m3SKTUj
H3TYkW1T8bVPlQAOIuMD3L512KCzp/neelPBeB4wVTLidUEb5GEg3jF98HWsfWVl3DbafOrMClja
47imO/WjUMnqsCOfX5w2Seg+MmMTTOt2ZSN2kg4tE5f8fjQL4FIFnjJDvddR1NBWKR6srvuJbIHo
OSiKwom+ZQlSWHeM9LNiVhs11rt9lI+bqUIDVkZJdCJr+gaFpxwnBb+X9q2md77iZGhvklScuQ4y
3LJdfm6R+F1JWyVmoCBMrE2m0Zi7CucLTiOiWKqBnBT1e9/K7wrh5qHREUlulPe558a7rM0DfEPh
vssmuVb1OeqPdueqixOoEb1+m9j1leSRFkOgckAlmFxE0t9Y8c/a1fF56faLUTg+clJBzt1mxFTu
T8kvOYvz2r5mcORZ0ca1JvZRsj8Ux6RikqE4b20FzQHyauSr3boaNA6+eNUrccrIhNj4WdYU6EjD
2QY2DSrdAfjwhDb2itzOTQseC4c6FsZOxfPSduHOqafNEMpLUEcq+vDsJepwiBf1lK465j+E4Ags
ZicUD6nP4cXoQEPflQ2UO0aMCU0avXUyflTD0l4XwfCht0S3wDQ5gGP9sMMnyvGYyBr5MeSj8WxF
VYeTDTPB4EHHGzR6pknZdBd7nWi6tw/N4KQ04Vkg8tx4nYo6T7nk3vDuwXy9UDnaAhEgKmxsLsT8
VX49hYeQqvCeGv0bCDdSiVrYkL16QMk07Ryv+4VKXhJxsInU+Eevp8DMTNT5hReDpSCbIMran3Ue
eNuKgEJXWqsY2DWYSS4KwvF+2Eq+LoHB/D/2zmS5cSXLtr/yrOZIAxydY1CDR4K9qD4UCk1gCkUI
fd/j699y6NaNzBy8sprXBEZRlESRhMPPOXuvrUFDtt32YKHulEwZCUIIH2STvpQQNkZDfrNaHNcD
RbJyrj43Qc272n8zwolfFpAb6Orp7aC3N6zSwKHAocgm2WWifMEZ9x4h9CcRDM3JkCHPLjZVGi+3
8N5bkEBGdByEJQ6Nx1umGQ9NRxSkntjBfUWU8n0dXCzNc7XNetc44b6esvT6dZ/hInZayjE//fmp
UAQRXsGJjA/1m9ZvDIv53i3u5NcdVsFoeWrrpzazxvvRGA+d24AmwpG6GRdgJKMDVybWwm9aNYQa
9PnlnNS9uxuGbtpMMZoKzipaBLeDMYUPnTrMGXImlFsFhjE3HO379UA7csFIBG0c4ctf9xXOXB+Q
wXPK/31fv8iEJNpYHGoMJNB4grtcHXo+jJVb33NSgJ0BzLSfckGyszrQmq2OcnZB56kvW1SB90kD
lXDs26+7/tzfOtb3mO3veb1LIsy5z6pp8fOxhbX496/EeS2w9ME7Wx/yT98AJW6yfflzjy2gp8dz
WZzWP7x+I4ighnmd6VOcVtD+/utZxaleXGxnflrvsvMqvnWRZ41hlDzQKyyJmQObb8QPYz19TjFE
coR+V31OshtMStb9epDkHGyRQtr7P/dl8wAqtTWREpEir20q2i43ptafUxvnPEoF++tn+9hhnAPQ
ao6AQBaFjHhTM8QnmHbk4evrBgvdviEGB8up+n5U2YCVnek+aeXd4rGGDEs9cu701r3npaj/4kuo
vjApb74OlFY/eiiM59nK+A1ZuLTEhJtcHP5+3IRH+UgyGnIFdR+UZOcS5vF9XuX9bVXO/tcnipxv
5c3uNl6Wt3clu68HS5Phg0jKpyoIJ4AAfObWg1OXOAxkUaF05r71sYYsOh+ko47vi59a7xOzyHyt
hFPQTygm9NAj8cv07knSAwpo9m9h0Hj36/3CzQcU1QlCPqnzf6iHBf2M1V1E1/URVIHwxgyTtg2f
v3KOu6MWes59XZXufVVE9Q4BDLqBCYDf+g2jS9qTXqkEbfW49Rso2kGgZPXWTNJOY+MfdShGcEwP
xNETo2vf/HlsVNdk+qatewAASa77DMJ00QIY+oWNF95C4WuiAkRT3dXBnuyNftvWdfzQq4OlNMT0
lIpNNOF3XGfj/6si+G9VBPb/N1bl/zbpe9G+t/8qI1A/85eMQHr/APRngbcGzitoaDPGH3+33X/+
h+ZZ/3AMZE0OZF7bhoGNwgAIZxf953+Yzj8UQ9ki88Q0bRxR/NRfwSqm+Q/m/Txacrea/v+PdATC
EDy3f+LR24bBr9OB47mGYRPZ4vAsqn/i0ddcJ61K9NYJbJikw0O8ZJi3F4IGXjLLjUnLiOlBORbj
jb3bbqFhOifHa364E2p3aNrxkWzYJ+nkP1ovizBnyIbqGk2xwaWFuJlrmY/xyVz6aUcqh3OO4gyf
x7XHXrRLRD74SUA7Yejd7+GcTAdPS2izghAIU0yroGdmmKBXP5LJtNdyhKpwV+29EGa6iwNzW6UG
gOJtkHBJ1gu0ghFY5k3nUpzkhjnQ7nI/USI5Ty3mnxG5p2DtuiMW8Zi1mOuLnpoaOw0zokm3Dyzm
RLVa09bRHTT6c3RvFZ44ZTrlVf52aqoIS9hCe62Ws4/QlQilxbrNZbncJ3Fi+ACpsdE8RM7Y3Wgy
WZBfU1KWJX61MgOLmSYkoiTxvYpMiHGDbUuRTHe2Ej5LFQbYJztPzw124aA3rTyYCLcpfxe2+ztw
zQzVd/nqzSLf5GOBLHG5zMsCjbos9K2eDcHm1hja8VT27MsDCKUNmysynFAsmICE55cxF085W0g0
ttF3b4G5P3XAzOdcK3hbuewu42eQTXcdlM8MJ4tf6ylN0oFVPh4q4IrwvdI+ti4k7OHb0pVrGezz
wjZ77EWFYsP4HpRQXAk4ILU3DfZBGEMtcOp9wNY7r7UStuegH/DzXW0D9FSNuduT56EkbrJSqYAT
TIUN/pUQASItPh3+FSOFaKZtj+8Cg/+mbsBExGpT74AtXcbirdTTx7JtTm5bveH3Ix439whyA1CE
snb1nTfxafbaWxHWWMZSa+s4EYMPvXjDDeHVQOHb5OCSOyHC4iOBNNFH06MySLIAH7GPIUuxp7eI
0L9t5hjbMbfoIekGW5DwNDuVcewc+aoTE7fPmoHwG8/4peF5oj9NKv1zkwEcdrOc/8tw31HN/rAk
m1Kn592t7fLdHWg3hWNa0NTELx9rmnvMQ3HNSzr+DFuDC22VtOK6LrCjsPTTfEEn8kOv4t+LIA1c
lJTVZmXtyS3ZdPQtM6z1CU73DS73hKcbvg+CXMw0uNeSkOTvfH5NTHEUuXOYReePtQ1+pA29R66I
OMZ/20ukP7aT/THEmXVIi/CYFO0vMrBHn7zzCCO/eGhH+ZRFg7l7KRNZ7Que9aaXQAqUsn/qnfsm
hYxTbo3Wi33NrZGupwlqTpoJZlKWfsB4xWj7jRo08k4S9CbMN1oKyW6gbbstYWuhGt8iqaa3YAe8
qaQSjsUjYI7h4CzYMWiIvER94hcOLJGJEzoS2UulWz9I1dtGTXcJUSx7kFk3+m4sxyv/E66EqxHL
x4QzrpPYn2JxGzQum1LAMdvCU7nhAxVrNjYHkZq+JrXTkDEJ0Ty6ypBj6j45Tlbdg44zNqDQYgI7
8g8xsIuY8/y+Rp+0m7P4OdSiwUe1fw09pAp5YQg/r+EsG0Pa06MaPzUTPJuWMRzpdSgeSGm0JjlL
zXprsyi6tZrmFPyonYm9+kS6twU/2uxiAlwn5LXIZD9pwcmNyMC6hY+yCpASAdl/ssTZFe4vsF5y
n+MG38UAYHGG5BDOrGinh3XKpmg40WlkJtl0O/KLXlMFk+UawMfcImOzpDW8ZcfzA6LT46QAmZyU
4wmTAt185RKXWsF/07QgySglh4mMEtwVc8XgjyTV4OgqB3e+qNH4QJodG/5pk8fT2zhrqa/TmKcO
/mnF18ZuftGOCLch/ZzFrQq/bLN8D/3VOPCu4W7J9nmf3BGHnu3nFIAm3CfoKAEODIk62Wh1D8tP
c444Vehf4pZuoCffYBHaOqw+xzSri032q5wARYRjSWKOvBcEDG9wg+rIxNHH1xkQ1aofdprjyUs/
ho+iKzWqYW0g11VsdZuZo3addYJ0TCRV25iqLwQDeHZzZAOz02aHyeaTQYJsHrTXSJIWu4B58WUG
X3YyE+3QzWDAPQtCV0XEihGV8TYbo3Df1flLYGMWFGLadlEb78xgZDIxOA7wikRAZOIvRE22FyT2
vU9GJo60I7nEMl5EAF/cDcR1MSWSKnkV7FdJrdpOr+Q46nBQXrWuaLckypYYK2hM6cWyZeYiGXPA
0InTuwZvOSw+TKwWucVbbDQHm0EZKB9WPG9TEo10SOYGW3uDtj8z7RdZhi818vJdPTQaE7MczKpd
mIC5SlDlswTU0N9mjjAPY5aG/uho8PzC9L2Kx29J2ZBxKo8tofR+TzwXaeogqsdjQS4m4hten45O
DJ8Zyr1+2lhTfVcMS7azvXOICJo+Mv4YlQFBE/YcSPPYFBzSKj5CYCCX2/BeBif6FqPIDuG8xo53
0C2Tkq4abuhQ81T7kHd2sWnbYUIFWZIQqc5VdbCx/Q70UrkCDbuxfqExXfpOgIehWnggmHM03OQ4
bLBuFOn8lBbizul4jhoLyUaZhI+xGk5rXQOXo9tkaTA/zLnzxoQaL8s0npbY8C52CKacQPRNw0Ql
aDiRMT4cjKqPrgHxP/GcdzcYWlAel0cywGIfFf07Ie55Ii5F4EJvqKxPYJx88uc9ihTCoGpEzUCP
9AyQ1TR6pd/HzLd6LbrDc5VdDTSKISefPZnXYDGPRtw7JwwRW1nygsawB/Ul+O113/PEtrYNmPmt
TrJJhJGbMJ6cmfwY7DR3vrfv+pkPXmrUb45O7IE2coGmU7pxWcz8pKmwi+cT734aHwCQ+SO4KNYW
62fDiehnev9KbheGdZBZxJk6/vLq6t0bOGWSbAgSLdm9QQmeWzxHVnhBM/BmJErbLQiD59L4nGga
Tnd11e7DoD5JXffOCS+gG1jDzg3bwDfz9nXRTHIkrOoK5o9JRPhMeRXt9fy3qFMc8bONw7o9BWP2
bjE58NuKK2mRIhoCzhbTy26TI5wa8ni8B6z409bO2AnG1vx9js3ax/Q1gcBCD6/XrYayH30QZxgS
hU6ckoa2b9AbwTaIZIpjyghxD06nZbTjXdJFEu9BQJLXEm/LBev+4rF2sQvsN4M8TSbvejqThGGY
iIOG3PS9Ie5vqnaJfZxQud9EKbkPgXfsPQ9LiFkhzDCj9yyNRuSkzT5bJPyqetq5pTn7IfQsPpF8
QImN/i6Y1S398zANcAXbUb9mLojlxN3DSit9KxSvtltXu8IhikW209eeC+eTP6PGOMmk5VMbnFst
qXxsm4adIWaXzk1lupDiHC6Bs14bJP2ys2igUqFVZuxrm7Gv94Cvg2pHAXvnjUPIFWzmKdX6I47f
Yxc0j1FMAoO9GBI78eLXvAkNNWxvmN/bvptPRlJV+6QIyHozHbYSMJ60oXYxGXjDMevsg03gtu/w
Zm7zyfF2sxlmJ8fCg7u8ZuxdiAbAzS2mZri6i/tm5PXPPghrvynCn9j1dmII2o2RkMQ7qQlqkk2X
uQ89tK42qDkxfBpt6BLzR/fINVmU55HMYKuO1LbNYrupooOs6cdQjubt+Dma1fscOfu6NK+5QBUW
Z7S7ot58rRkQ9SmhMJbyeWUxA/KJwN46loyuEQcAXmqSat8CEjwJYyQppu91f4yWR5dmpp/lTbI3
3fJstwC9hqr3p4ohjd1ZTH0maVJ10O1udHSyjps+tiXLu60lT7DabT/pulkxJ0gBEFh0dP2OtjHb
TeILUxc4aOYhUXDQ6RYn95d0w52t9waN6ILzpPEZC9OBzYZLmf9aIg+o4YCkwZHyQuWqP88jWX3E
jgFv3Mdl+8Fe6Y2dXjGhdylLCCykevp2qru7Zu7bXTcNviNCet0iBAzllIw2maYRolHvBmdAFMZ4
KKfHqlO2+GgtbsJZPyVG71x72t/bcQw+FqI99yiDsKIX5q5IYIe2LQA5qdGeZSJj7tNocPfSMBHr
RRGbr6y7swhMsZdBssRh005L7ZJyAp4aUwD5s1HGJN13GUUqNit5y1torImGM5vgeuZLzoAlqYBq
1o/Y+zfeQz8nYBG9/jS5DP1CicimJ1fEbJZjU5mfmZk9DTVLqWNcZUTnd/AGZ5uU3i5L9buw3esx
gDAraEmFwe8YNib5z4o5B+kwiIOTlmLChunzEoIaAzQwlgdshIp0+22hCtu4w8URd0PIXiLUUTUX
k7MNG52JK2380NY+zPKgd2xli3awdogo6D3yQd5bIEwbrT2ksfYzGfF+0gsACFRyhbNJ0tlS7DCw
c0lzFHp4tnZEEtDijM4yU9T7uh42bGq5nhuRscEg02xT9FuyrXNcpqlJtSoTgrWyTwk0NSKOISEz
9FCm1bQlof5HbInvhh50T3S4H3UIO35SHTMLmUUSfnML3rk0ZtoZUrIXM7VJ/WhBmNl6y4ASFLKA
j/V5A93m3SCxYusQTrl3WnZZwNt8WD/kgZTps+cON+i6mmPZW8+aF9Wbqpn34NCsXn9OEnPTThMZ
ID0iishgxtTHKXQWjLuerF/mGfrwPHdwNGIbMKP9rUoS3nbx6gH29IH3c91jG2UaPi72AoBSEvuQ
2uY9uTP+kDlnLHON32NRhNtg7c3UGLdD+aNrtWBbxvqwF+PbGEewc1kK4kLKQxKJJ0mfMtOt6tnK
D+CsmaQ7DHka/V5vpesPS8c1D0qZTZ6lF0L8K5OPIoy+J7K2b+jzXBdtlhuul5Pxiaz1LeyDs+x0
bMNghFFoKu/zuBPgp2GUQhygQb3VbM7hCMezwXNEkQM1ZEEKQgsiOIWIcdS8f85uMB1jgx2TW1cf
f/XFpxg9zy8xfW30vocjkSIPGke8rRrwZdzZyAHHwcc+ty+cCad0mCAvKW9dso8eQE9v0AOSbydI
wqoNDZCQvOIi2FG9aWhrmd4SlfiYBU1wxPCxzTuqSlkDlCXzZjyCofDLrLvpLHthTaVHhQNyT5Dc
sxhr9yTN5Xvu7ksNYnCesLiUxGKmqGSOHTseB/OsP4xMgLBWwniT1S28m5QLKnWTmRVXw0Y32MnZ
YD3VX6rB+9aYnGnYbp1aLnvTER8jeEOkvnyWLVh7gOMg6HcR4ezTzhbhlc7286CzRMVqNDxgNg7z
5GmK6KUXEW2ZbZKFTxlSX2ox+EE1raGumkc+Trp4LJb4FSZe+2goml9SjO+LfRjbpDpB1nx1IOtd
O68jDjJ6XsgP5B1lAYutihEjzMYWjcHydXP9Osl/IeUoTzCYEnh9y65qsJ6sB8ORB4dz7rB+tQrE
a6PoDtIK7gW53zOm5hNoSe8MQF/bB71+N8Q6cNy8J6HTMk6B8vHYs4zheKmbYyYPHb034GcxK1na
H9diUjYWUM9wMreR0w4PEUq3uR4/C0ipAOWQgoUium9d8dK3DfFfcigw2bN1GBibd6zIH6MGwcDu
f45ZdaoBOEKxsItLy62t3jsNLY6RdNM4kDyziYWpzng9w+YDw+DJwWx8TOyeFc2wd7zSBaQKfDOG
SO/U6YpCA+St9qS7kbUhkvHeDNyrNjrsIee09+OwOuldTxPIiCnpdMSf3fwYaOXE5mQ36Fn3qNn1
B0sRQ1nTuVoyP6dj9uaM420ZQlgvNVBDaXgr3AsM4m+Aj1NoG0gVUL9smAoRuyBzzLtoUXX9jTE/
IoZ+0PmEwMuapXjMPCn8zq1+cHlAkNud6wR3Y54Q3U4s2k1QFezotNQ6NJXh+W4mb9MOGmQlXisG
8HUFdZYN4kc/efWGHOwY0efWcoAvJTU+23bIBB96lpWlQu/p+Ch9Yv2egCMVvIn+BbwI/dlgIwoD
M3Hd3rqzboLbwoCs7diSPQy2lh6wMzHMcIdX7PNbl5ipzZjnaDSZxGYxaL3a3BMsvE1ddIMwUhdi
jLL0Qjvh1oJFPc9avbdVUszomR364qj3dRf7lPj7YCozhKkest5nE7K11cypgOWEA2Kc8mEnpPZR
5Zk4O0t41/JRIlyMr4I6/9bm8mc80DWpW2QUS0bg83pyOHFVni1dChYZEmCz3jmXcWqeu7NiKp8L
b6QrM0pmOvXr6h8gWwDbAntIPGNKI9BaDiuVelqEhpETvVD7LS7SvPWpdgNmeIqiSIJPNQ/hkL4R
8PfQJGz5pXJBrIcve8Kfrw3eKHwN0Wl9iuthLiZet6/zWRwt2umnksqog4q6R9vaqPQj8vOwbYBU
dveoT69hC9sepivNHKrN+tTJ7+vJaLp0tBC9Hy31v6+/0gjD//rt6m+baUyDNJQ5shH+SKbhhV//
Y9vtCe9ZX4f16yLymr0r5kfb7H96A0K0iPbJ2PLu2uQTEdwSQ1Prp/E8LRbbKeoxHZmDWVCMheMZ
3C20RFIPyLbhSapnuq4i65dlYy5gIKiboB6X5/WpN2b2WnO14hKDv8xD6wsIyzoyb+mORVDupMvy
C6aZbSNZfUiHoUTZCd7BKc9Bya/5DJrnFWQRe49/GRUs/HDlcGAPxpqQkzdKPAWAb9vOzzPZpwcT
jQ9JowmxLnFggU/vqcimaNx5TTqe9bDL4Ta5jp8vKrpmTX9Y/w5EFGoZUN0sHGl3djW3Pdsa3GCt
FUSY4ibd0lycq6PaYazrbxphdPeK9rZD981bCEzFqj12oylBJoFKTFpvrYf1E0c27eeiT0h+C2Ut
FIh1A6lnx69TZT1f1EEo+xb7dHe7prH0lTKhrWksHj+MVLd1/SpOej758ENJjUJY0pts9OId8shT
NZOWOlX2b/h24kxa5q2kUwBRvh/O68F0m3Jnd5zyrpsNZ7OqJZ95c3K3cMTpGwXgct2M1UY5Ulu2
6hRXSl4fHNIpiS8TFzYfxCdCLvWBXA+V+jyvt6JYA4Ubdr7WKLOm7WHuColV/Tos6qPx0Ts9V1mY
Waai0pnn3vmmF0l3Wt8H8Xcyx0I3RwrtQxtsSkEn/oludb6h1FtuWoaluCOT5hDqy7dJINi14/xu
1iQTeXWo42jfa2Let230otuUdJOc//qe0WgHG4TMyZ1K+wYYlgolxnJZUTBBqrVuHEmnK4udw/oA
JGQtI3Y8Rup7Rj7etE7wOVpk6JhQhq0Geg1M524jxnCwNmHeDAeTEw0RYpHfDui+hszDf0831Bia
kgUqsKNrjQp9Y0+4G0ZiN26mkoS+bHiit0AHt2GTJNST1htmXEiTBoBjurhGE2WpNvClZi1IcXou
j2Z/07nWhayvY7rk197LaF+g6L0G82fZG8B5REsPiYbbZonm9ATR8ShDR98nHdXzCL1uxp8hjCtL
prgODWgPIRkoWGl2E6X1cuxrjVyjIdt3lFjIK7UfdUggRg/WVSsh6AQFGjiC5eCgT/aD7oGaNab8
rZrp9th69gpsf9zZFR8GYCQfcZPf50rEO0PBOfQ1e2z9JobMtIuc+MbAxHLpGbFvxExElmO0CeVJ
FDLXnJt4i807/4J7rLfcSTgIGhcDwdONGFxnT+7mA41bvdwA1MkuMLVIr1g69iCYqPuYSx0CTR/a
oTjLVhNshbhlJYIEeeEcdR3mi7nI7OuAkpQmEKJqRK2/p9mN/cjOd7GHorucQ3E2LNMgdIFbtTqs
t/58I4L+cJ4C7GZEJWbb9RuwXtj9VTZSpr9/wfpb1gdbRvzS0l/f19B7zoMlnLMoE0Lh1pvQrDWQ
PJGfgbSGr7Fd7/1zaMbS/fqhoiFRprQVCH4w2aJN7hlIgY5XUF1J6JOfoWZKvM8CQViukymKLosd
4dzy4RxrFOHgLX/SXFGWBzB5+XjwxiCCuccZ41WQgsYz7wvLY0iutM6F81Sxqo4zyybhHxlNeejl
bpiOF2PGXZmMk98iOtsawXiyBOtap6Xl3mYV2Ji28WFHOqd3+x3ayW+6K3BxulezrDm90O31Zfsc
p9S4qfQA55LuiKBow+t4pN3a3xZB9Av8XECcaRZtzbFi9NbsRJs7aw/zbKbZG8rVZB7pY9BJGxyV
nSmyj0mv653JS5Y17QeJ1ohfu503mc+J9wp9N/SJUE22nTV/45INCo34ou080ukqmydXMviSDuq9
pqPOzsnrLpEsRvEzSm+s6J0E1QxgbSrz71mbgJ0BolKYPRdZVjybHKK2JXOis2m3Fcm9bKNzkGE9
qdPoecjf8DNI1rU7cyaCWOr5Hap6TA958C3o1Mle7kBpomorqpNRTHSHajYLC/GUiZtBKi+qW0lb
22gIwguC4Qxhvruotqza9YNZ/EQWzfDLPTpAjMzZsn3hcildsu4nV4ZxL8VdRvAKc/z7qQTllkSv
9cyMzcue4X6qDxZnDNkCY/HcuAE2qRid+1LyCWClPHje5KApQktvQjADb3830F0spobXCGR/W5V0
jHFoNDu9tS4ui2JIaJ+AwbhU822eouLLntuOhGkyOe8XFkDO4GCHvnAgXK2jebvo1zoIfnQGbcqY
JOg6J2Ng4vWJ3ysmAW4e7cuiviV79Bpp95qogH8w8vayB7IESRk14IAWt45BNmbsnoCw/Rrc4rYO
EkYKQ/yOcGM39bu+MgeuaGTtynSbtuYODBwmEsREmgeeD1Od4k6PaD97egaSnHlafrDFUIxWO9sS
NzQCsRJI/ToGmAxGtp8m+RlpfkP73EIpnn1qJFTGLe+q3XxM1XKVIJTTMQTGFr40DnHuzk3g2r8a
8zaFBrOh//c0wQeiuElP9eQll1lzJt92MMguuCwunO3GZb21HnpFyZ4la2keJW/VgsljdtmypdYS
7REhfBc2qZ8J5ik6/VHEZD2CFsESwMwB+s3Y63BUMe7URzjrf7kfdeWDdBoPl+NqQ2xbd/Hjkl33
KDpvk044AEii2oBjq6nhWHnHMDV/ROw9Nlk3s1KyVzNVnUmvgjezo1t6btRBRGhoo2pOODvbZheH
LklgiR+boj6vmaSGRx0bO6iTV3LFenBd96HNlwYBJa3jDVK68jxLsyLSbvrp4DXeZjlFzJp3OQzo
EANwhMRBKjlBSXijclCv35zusKQgtlfVi6EO4JvYoeU6iYG5IsPldYL0BCdJknCu4Cybka8SL+AW
nMMpubBnjdA8LnNcIlE5kAW8wPWHc7wdInvEPrDE8QaMfcFE1xnPoTrklDxn/c1U++1u0Z5kwX9S
aOqStz5IqWGPEVnm+Niacxu5NemkUQucQN2ckio4Tc3OSNHUtjL8LlYXeA5wi22XqrEmFfbX89Js
rR5VBrHhZn+ZQjZ7os9pxasdqtnORLqC7mOo+/fXhWGf9DHs4BWPTHv//PlEPREGe0y6WVtUBmue
WnLr1IHzBddY71sxG+tBE+VNyanP/sibzmxV3OPkRrsgW36YVttRuRYvtso+5VpALHVGkwnbAkO6
UiGp+v5Vb2NawqSvHxtM9k6vYz5Th9A1yW6ISatpHYOrkTqECydsqE2Hgt4wqA4OduTuZKAlx279
D1uAMiimRxJK20Rg1NJoYxkJCWaV+S3TWBZ3k6KmGW7Z+FWjs073AzZJtddmq0u5ETvhrl3T5dY7
s9bpzmPnPf2vWK/o4m7+b8R6iKc9c32pvrg6/nv3/n9+rz95+54DC7pLMyTY+b9Af/76ob/kemjy
2HUZri0wMivp3T9Rf3SUd7rjYBMRukCb909yPVd9xzVch1xvwD8OLJ4/cj0HXZ1NSgsbLn72fyjX
071/k+vpSvYnPM/gaRgmf+5f5XoIjCQdf4O03dglwgHw9jhXZ9dNPcTx0Qvgyy2aZ2CHYLCZBD+l
jEK4BBoTMC4usTncPGzj5C6pnRZqEtpLXHr1xLJOXqCxH7NYrC3CZODRmbtenKKxiC+9eah0W8k9
2NWNbO8mtc9b1HLP+sZOa/Gt2Th69Nb2aNfkeTFz4t+whfpJhBpVlJieK8d+YfOabhuYubS41S5V
7S7XW38OmrWdRDydZz32MSppx/VbzI3Yyq43sXRA384ZpdDwffEyrguV2g+vh1Dtm+kiE04APwlH
G1+mOTIYsp9ZR/9+8PqN9RCrh6y3/vyCucAo59m0DqcwQWT/iTN/wT+Zs1VRu/z1oBt9fmmWwDna
lACOqgU8VRV83aJQyGE/QregUR4abncKwIjQxcsuMvcoMTxP4+oY07YObiCjsYC1DBmlAhD+OSTG
gFbMSTESpgErexAz1BvWCkfVOjFFT038+q69zR10KPDkE+C21EcJhZKgYMKmR5NI1VAOxRQpYZkP
e+RNyoEt2ew+BCNEWrK1KcKYhF7aknZAQ4EmKdR6VbGZlG6DquGIOFiOpZPfQIjgYqQqPdZycWX+
bVyntRBMVU1IBBbVIWWirupFqumNu5aQlaomtfnTVNXloOpMns11pPDE9EfALZVoQEmadOIndCT4
hKpaLVTdShd7AF9MLUv0oHmtVH2rDaNkxDo8zZS+k6qBHVUNN6ouDjUqZFpefDo7doijqp9Htvyt
qqgtVVtHa5W9FtyGqr1tVYVblOOTqstx74cbQaVeqJLdpHbH9N5epKr39bWwp8Jfv+epol+n+od7
P2zWBziqNSDoERiqkTCrtoGhnnVHJ2FQLQWsTPv1e4t6gKP6DqoBEdGJcFRLolPNiVm1KRrVsBjp
XGC1yOBqaR/u0oWY9mrjPBpLciDLlxFEwznf0ro5M+Jy963T/st9Y/MD+cBt3OFNQjCQXzTh6ceZ
jFJRhJAWvbJjc0C2HUxCbq53/jkUXAI1kr7olDswEFQ7xrD4y0k3X9av1sYg1od5gwxeqvku/YA4
2NXNw2KH36Z4oTU8W+ICuHcKCYO3J06W2nTwVRmYw3qS16tM26fhcGuqy3wP1YqJdcN+qY5hZDlE
RxC7cL+2y6pEQiyW+dsaDzticz0iFfwrHLYc4TBRaLHDquA5N2gHj3pQUVJ9ZJJO1dqZxLk9Mrd4
t2zeOTTWaw4Ghae6FDeETLeAT49r9qvXgLZGzjDsGtNoaLqx/vQMCjZxNUSImxDk6GWY7xr8l8DB
FE4tVRscguw+0mkYdpHafKK0rFH+9n/dWu+b2O8naWYfWkMj7juQtr8YzhFgQnxk+oTftWprxC3e
u9ng2wf7DDtM4ArF2PhuxA37jPWVVNTiUk7alrZYQ8RGxn53YljmubUv0FUwrLWaHUDFcjPxwaaw
Ji5Q78psa4al2LorDWjtu68txE6vGZaRD6Pgca3iH3aJmR+hJO7B2EBzrw8ZzZU9GuJ5j6f5m4l9
9FyTiofxp3h2Al70eEAAlWtji5GO3ow2s2XlUsnb2AHwHGMsW2I2EfPQNEZaccOkP9rbsfarMAfv
BAmY+CkCj2yNkQ+IG+cPY+YPeGa9hX2Y3k2sIevT9OiwIlnWD8CakLveasvysSNhcb92mdd+M5xu
LlfemkDdq4tXFpS+F6j5itvNfpx041lTjV6rQMZiZmTdhZ05n8UgPug86DtoCYx2l/aB1ifhWGNr
HvueZtQPu/0dGmZ7rvOQpsWiGtbuVticqQWVxxYAMNMw6XzGMmH+pR7JXN2k0UolsT46dbIZ3gPd
oSDpd27OfFyOIj7aZrdv5hOJlfIU5yM1uhrqSUYovrZY30UGWBaz2L/97+uXX8M7ok+ucxvJr5eh
TSiEMTke1xflT//dnpybTMw/Qbj3eBgd82wNZkFFIpJNqTbDIo+xwaJ+yXQ+HWhONq6Ke1xm/JKN
8PpdUMN3iLTBOy+3k2uWdL2NfdsV/VkWzc1olym2FmguvTNlu95DLh9g/qcmI8MQm6MbU5UkqhTS
9T2twBhWDrsAfYieiBDT9n1ehTsvQR6joLegTwe/rhdecHUA6scChhDe2rh2Fu28rYPD9BSpgaLq
GTM9IzgtpjngcC2oMG79aTn/Wxu6XfoHPWy6/bq8rQdTLXt/vlxHRXmMeCsM3caPypBra18d17M/
1A1Wg/XmepCejWKLQpwM3e7/sXcm240z6XZ9F89xFwJdAANP2FMUqV5KaYIlpVLo+x5P7x1Q1c2s
v+y/7LkHqZUSQRIEgUDE951z9nUcxOQU6KylSX4erpYfVCKavdH432MQcoSzE7Yh/mGARI3R32il
M29bS39b3ve7MaN26C+/zr6u7XMn2y1BWmh7hN+6x28+dF/hcKAw+dLYFvXAdtCvlh+NllrU1jgi
hR5QnJZVtUfM+5Ux/9ouSACDnKA5L8eDkT9qvpMgFFJnZkjORmGQJL9eLtPvdCf8mKBWmMgjm6XK
M6BIPpZEzfahQPsQvGIt38Y8MXKrYUf7l4G5MpMTJbpk/7t2/91YWcr4vynbvx8W2aHpOvP4+7Hf
FX94jPTM+7elYyWH2D4MZGwvvy3dtt/pY8uv3w+YDmmyA0N75QTosFVgWbHkhy3HsQTY3J/iqtij
P7X3Jp84N/KRElaqX8e9nK/JRD+iEabkJrOJHIT8FwU4cSU0qrs4xead8Ly7pROzNNyX/y3dGJK8
/9mYWf74e5vl4b/8TTYjkd9akHx3dX4/muWyPggCY37/6S/PXx5YYtuW/3UjyfbAKKzvSw/iQTTc
LFdhVUMlW7ujoSbsWbweGdA7wroqMBaH0SwYFtXdc7mF/v51+R8+GBp+370/teGyze9fMwSUWT9P
V+2IYjAX+kjqgepVqWJJvXRNl9+Jyi0PtuVuemRYlA4g0V4tP1x9bHROrs499BVOHrPsrpcfo5QF
OQWkZaZOhG1IlJQWqEhyR1bdqUm1rXxk6Q2KyMTHqN6QSnCwVAijUwbEhS7/HT0VjAf1hO7wXx76
Y6uoi3Ebjirxc9kq33Z6UR7x22KchDOSXYHYyhVxJPv+0WV6849HysSZ69PyEKuWKjss/53VhSLA
EmeH5b+TOVJ8//0qRmOH+JfHPj3BYk02RcVaAKFETTHr+8X//Mvvl0RIll0tr7j8bSQZ6diBKVZ/
/stW4RS66JHVI9//Xd79e0eWTZffo0qy1fL79zv+fik9zqu14TltfpJoBb43Wt77L3vxvdu/3/73
q/9f/I1WUSwrvYZDl/jH2VexR8RuB9Yanly1bUpzhmwyPY45ot05GgwU4dXFijEAtbilMGrlz7Gi
kxZe+ZxQnWUyO9u7vNYtsqDkbZOM5Q+WwpRVp3dwTNV2pnC1qWYt3xUGmwsa8KhC7WwdNeHTiHB/
AwXcv3I8Ep3Cblplvm1uiMmetmnktUCh2kd0ddxpXMr9tIdbVOb94zy40LIr/cVBGUABU6xlL09B
Hp+0EDhXbOQePl8+JlQmFKcd4kaNGx8d4pYOyRa+Hsv2Nq65FtpmQ3snJEG8TCEjtb98J0T1Mg7+
OtT7V6OF7+Y4P1yVPiPLGGMw3XqsJbtpFG8m7pNVv+sLcNNG5Ubr2SGHQiKIyLhcQKQlV2C18E9Q
Zi+KtmPoi15Dt80vYfg5TB+pB9LLJNi9j/FKBHn40vZ6Th84BCTAgjQvRnT7JvSWEtlN0PJVVRq5
qN2n46ebUvfsvQEfnQIyQVk1K7eubl806Xza2qZ2VAEjm7i38lRyMab7ZMTwmuzsegKDV2baGhrY
FuroB5i0O4/SxHOffegYOTqmXDdTl75nhJbpVZ1sTOQtdCBw8FINXvG/Gv8FEMHE6sp14LzBJdVx
F3jNsUjSHjG9FRxj8FNrVtkk/lR8syo9ICDTu0axCCagfdfnhiZ5HTw3qpBOFGy+pnDSbkqWj5CC
+r0GRxYZAuq4msyHqKQ9g7gbBswgrmLu1GvL6uedTs+HcJ4nXxr0aQ3tPDtMQDOUVbntiP0If3XQ
CX8KaXMfhkA8uENtEapZHMOssu4jy31wy/QyECZPhx8bTSuCmw43W1uNw2YmEB7NYAmXwU/3yhCh
DSi9g6wjly32PwERX/OP9IUECXUz1CTSRwxwjSVQqIcMkxFzKyyUmxii8t62UvL29RsvqvVjErQU
nyV0v36abjysPSTKppeyAl3QcL4K4ZPfU2LTqkDKFil5YAOuN7ebzd1oSORV4PaM2FpbgVVdNS0N
QzWncXU5HofyRbNchtW+UN26GoEnrpUssJgTtfbZnfGCpz3qTgMFDIkWPQlIPawgnGWTvtNS+Di5
nUCHsj/sxr63sAv8IK/1pWSIIsUooZVZEbE8jDM2LxK+zrp+jhqLhJiRpaNlFDVbofqB4un79UgU
zsZyUISR6nnnFF1zO+VfgHofiqlx6La4K30MGfse5TWeyOS+LotjFYwWBSztcxbiOSd7FFfXwSu9
EA2hS3hdAN86SREjTwlix7xX9roUJpblPaDGbw7VqYuJMbGoO68qhyDUqCNBjiAJsgcsn8vNvpqp
al3hEN5i+yMRrPevG2IoVlgvfjHJRd47muSkMTgVWY/2OgX43RG7lDUeyK5w3BWwCitfENQYoFJK
lCeFpH0oPvXaLBj5JIDnFZ3WNVTpGlW1/5L5hIrVTpygczmEg/5QAvi9SttkF0rb27aVdULrXd1p
I23qWAwJCUbNJ/XtZu8zRq31iQydqGWNa9Hki9rmksfDLTk/zq5z9kPhPg4dyCLPwdfvgm+OHMAe
E8pVY4je5yFdE51KoLQRhKuG82uXe/3ZN+pns7YHXAhTvoNSyhL3ue/TrzJqIhI+aknOziq3kWxY
5TtlCj5TD4rdEsmr54+H2SkeBXwblKrJZ1fIAH9GiHjFGlvVJc4eMojfmC42rhDdbSqhvGObbIr0
nrj+fEPsjUXsikIcl1Gx8yZzAyq03RK1VG6j8b0LhjfU8PRvhqc2SK+oX9H6atIHL+qftElJK7FB
jU1IM268yQ3no893bcpQE0mo2b1jblFXgwlBkzbqX0NYYgwQ/ZdLrjdCd52inCQJZub0i+ibUcqc
L0IdINIdEiSYGWEAQMbdxMLIIzJCthJ8dqWZG1DuJDDHLiIlaYvGu9rGXb8nBQzKG+a+VcDS0+VW
le5Trzunpu5uTQ+LXRlZ1Zoo90+Y6eCEoh+I63MYvxaJHk3/gSpWAIIuuS4SEg1DokKbPtgYb70k
2tMvE3mgDoUCC5tZZ10CXG8+mTOcG8iYJ7l2WmRUXkb+2KyFr5Z9njP/MpY0aMOhiJDNd6+WmUCz
moD+DPapcxznIvLwjGgDQaZn9bsERST1ZncXZzh2gsBDfkZ5mByP8q5KxYG7cIV9Dgi8jMwtorkX
EodQ2setgw3ByDchk8bV0EMNjYbkDjAXjZwJMWI4vhOfowNmVlO09BmuMn4WzfhlFLeBTRnKKtAJ
jNbEUPjsJMapeS/D+MmatffWi2i54Ypai7lPjixXLxPaDqYF4Y3Zi7OFonxvlzdYRW/duW43OVTj
XU/w5+y1xTpoCaOCNd6soB7uut58aiu8DQBwIZZ5xb2lmU+SNjUi+lK/w6rZ7esc/roZwNktxLwl
LRNmUxmsuzYj1q+w+hWIqpURevp+bklsq/lF4swfu/k60jNa9zrFar6yTEq0gROjg5VaWyFhcKE/
PxZFaSusLojfNSCj5IaZX7sOpHwqk/rU5eGtjKrmVPREj0FFwct7VVgRWVh0cbcj4NoxjN2t02E1
9IWeg1b0fwqA9d3McdTiimwqvwZeXI30+r2GTM+KGWxv3AuQPSi3LjOJQ4Zmtls9lN22bIjKEHEI
DSv/SAs8InBFkVcjQaf4iz3adt8BdkUUUZkCml5zo09ICsaSHA5T7mO33wZ2EfxizaEUPUHnvdRa
fu8BT1gJK5ooCZdkgVwNebEfcol7Fu0A8UQ6kFDD3JXdcM8qlxs1V12N0Ka0bJeyJypLlBP62hBE
CUXpQ2E0yfUAompIsZBr+cho7p2xThEbld3bpFZvEr3fCDeZz5CO7kQETVdr+1WZa6cmpkUu6rJb
69JAcDFX5Z3X19SaXbGdA5PgMORw67rCYYAarPITZrfyamq0H5qkAod/DdOGRa5ekbg7qk35bRB5
8ga87dgW3hvDEVpQJvO0wwVulW4UF+A0p1rXrzyPO3hEChJ32nzcdmlEB2bYyslGmIogtLSm8Vaa
pMvqmqg31MAj9FIl0UxUJg8WSUM7gcsTbQ004uJECNSXtOeIoC26CHqX/yxi6zOCJLpKZaftAqZW
qyHVxxvCZrfJ8Igmad4bRelsnbQ7lgOm6SIX88FkaGBA9PQ78heV3sxAM2JjAqO2mw7elmmStibO
ErSSz73Pbi6JFdasvWjTFj0FSk9iatPoE+97sFtxZNXE8tQxMtCatMEUVCBhSk5qgmg1IodQSaBN
lvjonKzczUopHBkNHqfGv45JoGWiFX5FzTnOxS7j/so00j/YWXlPAIX0BKAEuH1DMDQ7D8ItsF3y
a6rXpqdw3rXGs2UwuYcfcpeRUlyaCtWn3wmiNVj35Zi1ye/bjA2+VL2YAe8AOh8zk8AojvgUElEs
fMyMcdkdcLL1XdKtbPyMW2u875xBXwPly0hJvJJdGK+tzLhtaXTiNh1/2iQdbCCeY0zu+JPmk0Og
Y9d1kbCtZ4i+g4k3Dxo0bR+teesCOnOinNuNLHWmMPTFIkMp8cN1PnG3Gdr0cSKYai2j7NPM0ZNn
GYrZUbjNRkSwf4oKJUf1ywizdlepdOA2oUM+EZJRAwatJd3BJCzKg/CrdB1jg9qmXrxllUNMRwfw
1szOqcM7p+C51ggGuTeYNzqBUMy6km1JzuwmiVBXxFH31jH2r80umvdh4rzWZGww4Llbv7CI5Ky7
d2dsH5POu7MqqurVTI1B1OHan7d1g4fKnMb3Kc/4dIb30mcxvEypIzWqHFLVSDyMwynjzB62FNJO
0jVDrlQ8HA0FoMz1jkmtqU9pkIMd3/jlXhJ+MTRZfwUNNYo+7Eii1K1NQluN5yEevuqZu5I92jsn
6H9Z04ygSX2BTklAYMyyzcpRpGBpwur75FbcP6bMe4Eeti9l/6vLxicjDI5Y/fdM6999QpiPgcdk
Ofece73J0TNhIETK4aRae9US854X9rQBpotHD7mJywVZjFa06c3xXKDSK3wfa498N2acAuUQeNu5
NIJVBA71OcgyQs2CQlx3uoHZzanGU2tdaA0FZMCoFKI5e9ITUp9nrB18ZeZmghPH2oVKkK2dWuak
jMIe5RoUSc9zbhYXVilG4uMaIkJrVU4+5hkQo1PY/qRv+xV2s3qIwmNgcGo71hOjxGdF82xXZuZe
9Fg79YJ0y9Zj1PZJTOL+HFz3Ws9NNHA3MZ11zLq0FjywgZ5WPQMM6HebWAvce66eAZEpqxRMfxP+
+iyNgLeT1iwz+7WY1s00W4SNop32og9Z2xT9OCcbCRt4pF1NQoqkPoJhVxMUE5u6+Apn0hbCcDqE
0fSBzcZYE8p79H21AzqWFxHW3Yok6KTSfnTBSJarlBfmCC9maz7URn9r5tqdK6IbL+ZbwtZEKTUb
fprevK9a7k8s5KsOc1AUhU+B9AX5t97OVLE54dRCZNZCVshhQERyAYQrC5n3Qe1GiN2Jbe9lOTNw
9HgNo9okCATPEcmm3oRPhtl7N+YcEJ9bpKUsWGCe12NA7yacKhWAW3RETlriOqHCEGEHYdQe3s2q
eXVxPmUzysGobMJVOsTPk3gn0OE1II6CkBG7xN7H3ZmYkqgXzQVBpEyx1xujczaIQTqVOAhGq8N+
AvuHdv+J6lOCe8hLCezRq0ufjsiRuqdosv1zPVyBbuM+bBgfWP4QeZIhC4WDUl7CHXkq5U60upLN
JV9erYTKlX7lyzzYNUAftyEpqgSzoudh7YBaqxVUEieJQrYodp19PxbaUzd8eSFVb0c8DTbZbGQk
kSP5JCVRpY5J3rFVyIOfslqkT7SS6OhXKFfppaZxRLBpfgxLebFLsjbnIlDc3p6NmKmiB2PmkBDQ
XWAJEnj0NL3Fdew2t6FGU7BKLIaH+NYjSiLo9A9BcNl+YhfQEDLysc8hhOdtRc9cMB2tPf2s1qik
+Pkr4YuKC5KPNOrjS9fV2sohHz7WDGMdBOR2lw7xTKV7G7XYRrUBh6EXlFsxe09JU3+1WfGlNCV2
Ft0QMY8b+Ik7AlPeisCVgfQGI3LXSZQyO9d+KKYlVjh7Osvop5Vmt3Y228dqri3yl1SanIlts0KJ
3mhPzSToEivab+/rK/Gc+d16ZCnAYIyLU7QhUn0Cg6rkMLK6X7dZ+chN84we704GnJ7Z1lTfk0hi
bz30Jp8x5QD2lVEzj+ZsIY0aK39kbIOQMCLduzcH8VrEqbfzkL+YzrGMcfCBFX4AbAiF3TonNhID
MphBGoa31OMIdx+SW2nTPkVmUTXDozPFj6RX349jdBdE0zECw9s2pJTUFwTBr0Qhr32s7bL6CTEY
X7V229gzp5d2PUYlehvYiWphOpOfzYXLhDYQBJoE74ZvPs0GVmuCsYjLrb7iUNYwUlHTYX3c2Rq5
stOhtPVz33mCTGnYwWT7RWu7ct6sub8z+LZM30JrukYW/uDO82NFuNBBvNJUMFMmiKxK1zIGfd5C
4VjVFiYM1yYndvYU3PxtlvLNySpKCOKsi+yra7w3s+s+8vxjaKCS5jQ4Mt1/oo10V2HxzBwsoOxs
OoN1DxMI2MVj3mPaoWKJGyOXHx7n875Julei9AhnjBiS4mpKVqAD3tO4Pta1fMgjWkRWSqFgPFoT
cjqjfLBtAC2N/iJF8zDIbBeOtIoL179zgX1jHai/Eje584LnweoA6WrXYRsfOz39WaIyfK2lhmWp
2yEZIbE6AIda9xU55I1XbgxRvWgR+ZrRa9I2OFouZlMjZSpRMAetey4QVhddeOMLBAuaecYx/0Xe
QrMOLFWsMsxL3xvFOikdqkjMtMNy20rSR9oX9IeHMPhBUpV2zNrpTvNZCkodBVp0P0f/n+H3Lcv7
D4I+2/aQv/2fGX7r9zT6Argd/Yui7/tZ/8T4weqjsIqiz3Msk4A7+d/5e9zI/svSAelJzxEWEhuk
dP/I37MMQvZcpbLTaRWZho6s8J+CPuO/bNNE5AfizzUlAMn/F46f8Rc5n85uEcnnuA6LI5PqgaL8
/ZG+B6WjKKuuG2EOm95WFLS+29G67vVy3Adl2D8V1pgfOytyN1XElEYjNYkAKBANkd899H6RPWZc
CaCQrntk2HgF8kvkgJEIyecx8ptM96BXWtNbBL50T5hQfySX5cDF8TQg3LjJ42m88VrX2f3xRdwW
6RQU+Z+AQlvFBn7/+fj5P/+HrT6YpXsGEmpLt1zDUbGDf3wwK5/KxAu7/hJgutkPHkFQrfVztmqb
fBmEH4WU4UaQ70RGMQb5rmtc9E4sOcvQ+tWGc3nyxv6mcMrxbIgUg3CntXgLeudcJ+VWR35GhSG0
1p5FYg0qvR6xvJ+efdf/BAsQHfSRsDDZiUeZUc8VRsNtJi77ExSBdu/o+RfEh+FUOy6TaKvdank1
HAMiUU5mN1DRbxvuTZIkzmlK6L6Mwj+Z4QDqRXM3jU8BBnstvntphadwa+dacKQipT04c2kecmtC
8ReQ//T3x9ThXP23Y+ogMkX/ycqNEuhfjmkkUZB4U3sJ5qnd9V0Y7byemI2glcFjT53BLmmxogph
ZyMNyn0Zv7XF8OlaQbOPvIqKVAuzxCeHou8JW6ZF1RH8Aiqgivf1WNsPyPmTezCNKw608eSRi7Cq
ffsHHIUe/6sD46Ps81Mw6tsAyWK+GtBV5JE+PJJCQ/XDwWKAEwUHB2lc+zRkmJVGVlysUYR7Vnqs
yg3uZlrhpjfELrHy71t6bKQbryZjEI+m5Fh6860bOtnzBDygl9lABE4ZnhNR3Ex9dyVLMrKjaW7J
e7Pvk8idD3HYZs9Ge6nsrro2id9Y5O+/f/RKRzJNTMj+/vsQ/37xSsvUkeNKh2vYNP4SnSmJ7KH4
nlLHtj+I/i5OblJj0KIjdqhD5rAkiEWnnpyN89hbsO6Bfjl+vq2M8NRW5L0ZuX3pUHZcRwT4m6GG
YJ46V6U///1+oj7+l9MGYbIUrjQ9gzGGH+q0+uNStPUxQFAW5Bfd0JqrOLHPyETsrR0SmwVewPsP
b0cC6b+/n6cburRcbDDS/culjz99mqs6LC6bRhPhjSZ+VW3C5FszICbXwrpMbYKRwZy9h4oLakUY
/sbxuuLk6e0q6Cz9Xt6TsR88txSUcBKYDGfyg2xqPCCR9lxgdFyh8C33ha/UZahYz8Wc4eIwqAk2
uu+c/8PxUzv851jG0UPybbPwsRxH3U3+9QBKySyXulV0sS3zDaNYeJIhJ/9IqYDhKqjoIibEhUqW
lQ1SEASyfoowuDN2sVPdR5ERbHo9JLWdJ5kTo2FTitvlR2J5v1gayqMZcQlOYoZUrQMbGWfWX02I
RpOwkute8OkIqBx2Q0cJxK8GVHdobRahCalX4kqPKmvX1DK96NKvWAXE8sUDW8f682oSPhEUcSdx
LqVut8mo03pzwxBQNrugREZLlsdIBEK6Fq2n0740RlwslEa1pvtqG9AGWk1x1+eGuumiSFy7sB1Y
nycz0Y1pc/KLHFS8RWv474+7/e8nkivV7RFTIRm50lLX3x8nru50eGFsn/w9d936o7ESeBfvmMT+
GEKNgbfHhTHUNCmMcPpMhBv/MiGIEh89vFeJFPQ1Lecm1GLalYPW71tD+vdkYrI6Vdv2zXo0temz
65ILIJMjbtD4LS5c+r3uFN5QPZluq5QCdW3TmuvJmXy3UAqQKXlvVUg2cf6ROdXPrF6r6TYu0QvP
ydxtbMvTjkEuHgZDpasaFZbz2e3Xc0WdW7P1aodEwUJO6Ww1LR8O44wNzWK5dgnsdtX79WuPFuFG
dT6fLXlXG8344jZ2yyx9+/cH2MDk+ddT2yRvwZQOLSwBjEAy0fnzEDu1y1qAwLczJATy7EUqTti1
xElvRuK7g0gw33fcw/LA8mN0fR/5kNqm1rSp2v1+DlT2nyVVsT/+9McmtoxFtVpe/Per9Q0yIyon
SLiX110e9gmBBUmh3uJ7S6QJ2hr+j6XspybxMeylNtTZESfm7o8nLg98v+WygyHrl51nWc/ffyOx
jD34/eaTl/Bl+LLTj02I4/x/95l+b/2P1xWfWeCS3L3sw3/v4h87qx743qdlm+837crsBsGjqHtc
nK0LzERttmzgQyTTvo/88sjyY1oO//Jfi0s2qS4h93hqXKyp8ddfa6Z/ihRowcY+B3ahVwCGHv/p
luQqf9eSILYemMc+9/b8hTUz2U3t06QNX32BmrpLzOvYmr/0sSW5aIoeW+gPqcJAhMn4UWakXtIM
JDoWYyc8ChzVevnkd/IS09VDEeIEsOPyFyNiugoH7AywGOGbCPaE5Z644YOlUICKONe2hO0Th0R6
F/gohbGomCYkkC0MhbiYxjsY9YRzQgiKiCVpB6fDd0ubaG59bZVI7PAsFneGagWhAHsYcobRToE1
IlfSNAS1oZAbCGLNbRYh2pXIGAznBYvVxYk+K1gdvYJ2RCarNIXxSOB5CLgexLxN2yQeJMXHvGRt
i/iXxsM+W4AgCg1imMV9qGAhgdPvuHzfLEDBWa3c38RyRYSJ2QtoRCFHYtgj/QIhccGR0DFelwpQ
kihSiUKWNKpI4lnix4wzB4fHVWLKSxDQ9dVaCq+4eGCEeN2hVpS0vDau7SoAh1wkPxIKJaECp4h0
/Izt8sGw6m5TOMZ9HNRnr2pd0niz+1nhV0o4LBVKzD2yNy33Hwkf9jdwK9YF5Ja8639KwuRqhXQB
H0I3gVCRG9N6A9a4Jr/TJKe0JN/KpDBCuNeoOfken784FYSJGoL0JSAydXnQYMrUCi7DHfuUKNwM
7BrAMxBobIWi6WHSzPH4M6rS+0zm2tlwGSUL3BfI2HaB0PQjfaZmo42cYCCFhrXfXmcdFcW8t49j
SFMZJGxUB+1BxBhwmhDQmj3tHahQx44oHEb1HDAFKa/kBMQGaUghKfldzOwmYyhO5JNQaJ6ZMOcV
AosspeuFJxRJ9VxAJjR1WmS9caRsQFVf0X5mY/yS4H/S8dmy408UHjtMhz0u3Pg+p311DYj9ipBp
sgAQne8qoEIxcCFThtd46aGqRfct9/lVD4YoB0fUoy9RdKLIojAnBhxaVnrwNbA7qf084pK8GUr4
C2GHkrnpb+tKUY9Y6c1gkEITHlJXOJCR6vKi2bCSyAvvaezjQpeAlHpFVPJAK/UglkxQSzopA9D4
6EV0isPUKiLTNBKU3VoMrfGcfs5WT1SwIjiN7XpWRKdSsZ0qIE9dBvzTGvTrAD9kWcOB0gFC2YoM
BdueRLDQgEfgBrhNpl0ey49eC24YsFLiD5LnqSMIiBRz8NiGeTX5E3LxRL8ivBoulSJUYXe8I/dy
5NIi1N1/R0fVYuFJOA8IQGS1TuzORMyXE0yX/lHG6Y05kFLMgIjyLffX84wep3Fpr2AauXSNRTta
lXlju3msiFvdiVlcaxId/yi5lEfwEDPzS/AcxROTrV0ce08Dnpod+XLXQm+yY2tUr5xD9DnJXzuY
GKNXtOeIKxoIbpkr+1VzOX4jHcNtWSaGYmoS2kSg7mpMrl2nqLckeQtqRtaDwQx1xW07P6jYtrWh
VUTieu6voamA99hNDsFRnlgOfcAdXxfqSEc2Sm7L1Z61CEDQ5AQvPbgzlmJk5M0Q0CxEVgDRxsol
OS6QUNeBpdFXZKGk+Gm2IqmlrIrmGLZaSl5Lb0zNbUM+eAx+ravhsNkJRDZHsdlKRWnzFa9t7mEI
KoJbB8ot6fsBjdMar1lC1MBLSCbXSGDYqlYUODJ/640HGG6yb4uFE+djhItLxY5TFLnQuWtnAymI
4su1gOZqRZxDSkKtO6W4m+rm3sJZj5BcO/U3g6LVZeWa+AP7ISLtNmA8JJwbx7+lGHfElz+Q78kM
VPHvWBdRSoeIJ+w3Ij6vDUXKS3Lz0YbrKX2+4RmYnrtQ9RRfD6Dkg6GIe2NLXgBdjnHXm+9cYP0+
7aKnhIFzPSliXwK6L2RWPSuWXzlA9YPUtM8U9M+D9zcp8l+tGIC1ggEm+j2tlPlVlTVxhCNXxqtA
9pTzowYlGDJ0lqAFO8UYlMAGK0Ud7BR/MFIkwkExCS3ghKOiFPqKV1gocqEeecdBsQw703wQim4Y
Kc4hoj/wrUhFO41OboUhYpMpLiKgvVOrSIkUJm5hDT3EIBQLUIo6SMUuT35hGkBW0Y8He56ztQC/
iCiHDDVFZIysAV9FSVBEPHbnimS0jaUIjgEGxNbOX5yansPMSb7qcVE4YB+b0K7QFILprXcMMBia
rZ9k2R2myRc/DJsWmqdbw6kPPO1CHqq+XrZYfiy/JnMe3OhOOJ58gjZhkvI09XzBgfnpAjFAfztr
9y0GfxxOqdwHSUBhvdW/ltdohulMClT3UlVWuLMyHZYdQZEE8qT5elavkbt3SPLaD9Rn0aawRXhB
s9Bcp52JKdCrtdc+w/WvdlvOGbnEuefeGdpYEHecZvsO4v0pDnNatzJ9l2C1Po1MnBCMtz80izBH
coKKa8ouwxkz0bjx9C57g5u6Wzbl0KeIUAPKIxhKWL0NxNjNc32HtJP+1fJqPRkhTYpHSBvWpIvr
N3rutlcgdvqdoNTy5JfeD1ttSSruufdl+GPq9GY7UrC+HrrWPgcJt4zSgtk5B+l2EE71OUqMW1NX
dQ9MeU4jq+bt5EPW6Xsh7nSMSKtlM92iGl1aHwg99LUZ5fXNFIziym7aajfodfQsDfd52dIGVhFn
ofHSBe64jeRonaCaBxeSnTXyG4XXa2/IM1AbEM3uBsiRdceMH7waN6MxEcspW0ejU24IAmb5LFbI
JaPnzcdYEORZz25408nCwwCL9qQne4MVvPu4HCCRVrfcrqqX1CYMg+tgOFVJRRMFm8am0I36vSgQ
DKhXLR24lggf7fsSce8BnXR/yLuouk8JEP4+3B6zXTd0/XfNjjw69pp18fBxnDQt1baVW9jPvhc+
LK8WdME9SZ2UDSokbHVpF6eM8+5Sm4iIMzRo723q/eNAugQIoKXr74U/N6QchUgQhla/9wu6L8ur
DXT8ys6l5RXwGnZDTkwnpvKa1qRFjtc4obzOip+D9aLNqfHe+6G+qfpavy7Sor0YVAe/N0DOU5tW
+hHDbttoWu3TptbCy8Q+rv3JzH+S5Z3Wg/jIHBqAljUU58kazHNfCACp6i0yguI54XSHbMvUbeez
78jmPCBM2VTxJD9cAjeXXak7qqut9M5uW0dnUXbNJsM0SJ61mV77/WHZiimfvW55r0sxaub1soHu
xe77pN0v++P42C/yKdIvSYqPyWvQug+kTb33ZAZ+71CISbcoIBBPpUAXXElvg1zXfZN8WcsW1CGQ
rbtZdcPgaZ/CyYi3bTG1bw1i6+VdbG/I1iw6xU3KchpOoSzhvfX+KxH/3x+blD/6qib6ssC1sxNK
gh59kNa/ItNjUw4M6g4PZbCPqC0wMaKnurFVqKrXfOp2y7v4GJiVI/0QxVrE2qCar/oo97acTJAx
RhDi6nVazVYkRye5s6eaLDbuuTvH0eIffZAfl9cJR0oJ5MKOd42hBSSHzIQakun6wvTgatkClTSd
ci6JO8Ra1tGATbOLSTLuDAkwjqw7e5zH98jFvG/rU3QiWNq4tyudAMxkfOfi0akHOP6NGzLbR+iG
WUA9QTfSa+qS9lNqmP5Bd1jY+CHpsqI5LU807JhscuoaV9zP062ph83OcfOn5cGycEMKqKVzGWwX
bECJo2F51TiZ7wcMOI9x3TggyJH7AXOZ3p2ByY0TvCMfy3bgKoqjl+oVUpPisuy+jmZ9TVnLPOeB
P96INIIgrnaz78e31pbJQ9eY5lVUuPF2+XtOexb6zvBaTigWZqLbDsOIAmaGp77sIiHm0AOCSVzH
bWTe2gEhNMsz8cGD6CDy8i6KEQf3E2P19wO+tzHSLvzhjq3Y51o973XPSX7okbVZXpIIv2mDwIXC
gV77d+2EoMlzWKRpbuPdlrloV1VTiduyiczruR00RHJ89rEMj5R55ucit1mfiZFcY8AU/4u981hy
XMnS9Lv0HjXQwqy7FtRkBEOLjNzAUhW0dOinn8+deZNZ2dVi9mMW5uYOFSQIuDjnFx+1ztS+n5cH
0hy9hGQD4q1b85SkdvHcQ52/fCqU0GDsV+O9jhzU2dfIC6gdIl7ussgrX4cFbE8XZKxxpz77gsqW
+rT9gq5uIxIHW8MKAyEzJEZsVk+XuyP6ct1GtaAvDwEXxKgCq6u2Rv8KZiN89owxP01WPl5+wFy7
IZ09fPZxaNtZcDZIjlTuq98mLE/5kpqhwfqSjxhw5fBePXbI4NifzXSvm/G3aWDojowMUScb32mL
sb0LfW9V1Tmymj0arW3qfkYJBfUsy2nOVQwA2YDQu3dBR5xhPjk738NBoxkGRtX+Cb5GdUw9uNcj
vkUQyo39qNsS6InFLzM//z7tlqcZDvi5wkVH9+sA/7oem+7lqzvjdWgm9rK1RhehHDHaGzSj5g3p
l8+eDxwQ3Bb+I6NfvVZAsBLkw6DmNNZpGnw8I1gDov3onT2LVXVk92hCJCTeFnN4BsP1mTDGIU99
560HSrU2zWE49G5ngnDnHQW+gt4kGnenpcuam7Dx6ksRIa608ognyR+tPAGbA9mtqpMDwQvc6k07
NfHelyyr6/Y/j1MHq8KS6rqXZm/H+6hcbtRp6gJq+6I4YKp63Ug3HqzxW7RXPbLKrJ2kKkA2oG1k
Ixg2aEAVF1/MZ65Vodms5dshK1EywEEHXrSxBkSIGbPfvSXxJ/B8ARNi9CJaF5IeMsP1qZFF1uvM
dWuy7XMJU9rAVAARm4Sbq2sbx8e20+cW7XL3i9fp81ELDOyMW6w2F7uqtwP4IwaBKd36w71nI8+s
DhhmlEgyVGVPhSxULbuBXJIcrMl8znAVckQsTp3+o9I0vhAiFhVeYhQzEqaLA7WCbIy5wwoFSVDJ
xGyGT4mIMKpE8t1E6Vl4oGxsp7kvPOvWi1qxV7eHt0xgrYQqfpW1YOMQMwS2MLyqL0d0tIaPsyr0
WoYcq+XU2V+zjqtqrFR2pZe8GkPNtUX3oqN0shYZJyB7xL0ydAmhxkY1MSptp7apvaVgiu5aQHT7
Odsg9LoG+tHAbfE2TBSiGsEl9cFilOM2lTSpqHIpZ4qVM3aJ7p7p2AsoC3AVQnuIIWVIJi5MtwSb
XpaWXmBtDamz5ftw0OsZpnkVMfBCjh7WIbZTJ4CBAE8tAaxdPh+Xqzstak+qXSAfu04np4cA0R2N
MD0IUoaHBWb+NqKrIsWi47FM1nrjOoQc0iRHinLxtLU7pGI9dO1jb4NA12MSqVBuJ8jN3q2rScB1
knk4trc5CZE60HZLO74ldrLzqsY/VFEANQUD3w7ud6yjpACuF3mvYSIIOSTu2vEnECVS+qqWakpG
as5baPUuUrzht1GI76kXgi7pwSx3jXUHFLzet5V7ny9I5prT+Ka4yoqbLLSmPKlaS+aMEL82wruI
0Xro4GkeytZ6w3PePYc5ap6996BVTXyzmNBvyrQGiM6pZzEOODiLAMBJo7FOx0NlC6UA0TF8VvYh
rFzRuyMS+6YLiCWb944xBFtrMPo7DYjqEcGpN0CYyw0qC/lNKez6CWWPbJPMkXuGdmztUkh667mP
HRDfgbcLq9A6DdhjnELYKcEMZDCZQpbGDA1rKFjWHjRBee/30BobAsTo81d63YBZnV8igI0PWQVk
0cpz5FsRGnwCyI87XGXBwO2J2WZxmpyMmQxH6jQL4D3DOChB5RiMOqq13k5xiC+Szn1T5XsBezuV
ommqQKLxIRC6wXLWvPVlB6ZEOq5FphnleqzQv9M97VuUJa86XLo1E7DwpFX9mxtr+BVMJBsIiHi4
rJx0jVceQrfjZwbwV/MhlmoannBYgvvpIbZY6EgtEXCbzgAqLs64QabR7kerugWWY56uRQWmdrWg
nLzSiuprGBf4SVcz6miuf/n8o9Q7g2kL+lEKfCiJXFUQcgKe7L0hGzFhHIsYR9el90mZO7vcRJXj
qs+hauBCwWF4zpuSdcinCT0IJfiAlag4oX6hbWG5fYoycuJEax4KUP68iVG9yXsp8ZPDwYIXKZ9z
jMWleLsWzIMSE0bDRT+Ofob2SjHdZphKrHQzZHIkqc4IpfeXQjV1MCw/SdA64XMXUsRxlN9EFeDG
oZuVpQx2xSFUYQrIDvm2wBJxZeioVZRLdVcN+osSPo5DPoIqoOj9rIW/alzMWpUNufwshcDYST01
VbOlysG1qWp67YFmdevDVddXCSxAin6NbDPdXVnfRUM/FjJju5DAL0zwDHR6GkP81aTkSog+EZNw
wMgxkHpQke5rH7kLKVCQh748VckwxNZSrZ2imZC+hWK4IAzhGXV9YwR+XkPUjIoNWTdCoz59uwmu
rAaOW5tYIlZvMDUJ1Nj6Y9ihZlyEyLKPBhqU3Ux/EUmyv9ahTZm3MlHKiKgKl9n6qtITdKjkLeml
lp+h3FakNIj6JhlGvPuQ5bquHUrL73dTkn3Re9BwDpSpZjbGg5I6Ud0WAHACH8QMSYSED4TX8LJe
rBys4zidHNsG119UGLMHoI+VXkeaFtExQ+WcJRKdduHxqpmlDjJOtYMeG5iwz4/mmJYbnaganABr
XTRBferbcptbIWOxlKjuehNnjBwI5i4O+5erisFVUuCPbZHLgxh0DRlXnosecsm2Bm1wTpcCr+wY
fH1WZeUtuUJwgthOrLQY47lFh17iFXpHdpfFmFnZLxmO7zt9Sv37yTV3PcvcL+RgsMQKbIfAdLfw
ayAKOzbabUNO+txPeOQtbcR2Kzq43pLdWqB4kIQXuwQ3hs9BYZ4TUqwvhdNON/5gQbh5jp1geirF
EtyVYAwqSxtOKdxf/LPJLdmkxDGeM8R+TqL5HgLtDEkNC7wQyTcChAHmNcIcSdNASSUWazqoEFf7
InPjh2LMChRfzaLbxEVESDmVyxWc7UG8jI8mEd4t5EAd5cJxfMQjlmUUHiloNs47E975QwE6fHZd
6yEE7L82A1I3iEehcKLVn3CUQ2inkb11Oplr3DiyWwOcGOZgVrVzzTy79epoITuDm8BQRMFLPqTf
W/SQzqpFLJ4pYIVCeZ4G2VoEjv0Od349a57xubc1d2vZBugLZF/eJ7vZqu1ePZBFMGPj6FpZ+9YW
7b6qUucpGKuPFo7dJsgsYkpN5x7MWYK4F+cF3bj2Hc0841hjdoASfCneoaQ5mykqSQrJvT4A68bJ
sXSoEWsXKOjY2LzG2lHHNXvl4YzzjgfMiel88LWxDX4Pa9li4ZXtdb2LCeXsEMbBsvMuc1NxrwpL
1AngiQmHwAZyM/NE40untYAHCucFk5SehQETD+Hk80NPup21x1vTaf6bNeNoW2IUSSKl32rwCR4i
WZuTBdeGZKoOIGl5dZwuQwXHnh8hzGoI/eCrMi8zhlrz0HGrYVVjmzjDjteBuWHZffIWeqC8n9uj
HjvmQZT5j6Lt9VVf1vUb8hPkNhJBsA264AZ322iL0iD8/GzuVjpj5dcheg6y4RDVlv42+clJTFm8
Tt2oefHMKT+W09CuQXART9bvhNAcPoTHMGLgGRrYYgH2N3VnVEmnrYvk5wqDV4bCoBOPbYPw/2RU
4Q8r64qtEECJtnhzHse2qd9aEhwIqOb3qH4B+sLAwQ1KLDBM8yWJre7FhYbjwfBI4BzgWN+L+5Jv
4XpzceisrrxVb3ri+tZNgmELlH5kHt2EX42hrnzKy7w/W2aLAx4twwO0p+kNmRsPsx0rQpI5XOL7
gzbl9rs35ft2qYqvY0CcDS5yJNkAH81Uz7ekRYl9O5Z39HzHfMRt2XzEOujWSYmjF7qNWSarvrXZ
8JAFad49gH1a90Ar4AC14yYJ3fnRcpb6OMRk20KIWWEFWKSE+3Njhsw9w6G0PpkEKyHU6muvNuKv
vmAqAVuEvHb/Ae4KhpMQzimE8vYSBIQt3Mb/HMlQAqHK+pYEUb/2CoxN68xBYKWd528+IgY+JJOP
IBhAROUxMgO+1W9qvRI7zZ67564Aqo8EevJtipKNX3vuD9iRU7ZD/075XfinCr4xHVn8AQAy2sHt
Rnqn14NHfKpYF03vRhBZr42jJyQQGQjMWDdfnbD52VR7yXCSJHWYKlYibJ7dic55mu1PtiUgm+CZ
tkMo2v7UtNOnoYV2l5rjP4SjL3cDQnkRWn5I2CXA39KACa5NBNjBQ/KeqGWxdtuIXGkyEzchvKu7
34KC9D0Qj/jFDkkEkCWZD5Hue0+Locs0TNWsbGuB8rd3nMj+h94NXyuSye8l3IkN4J3iPo+kxG1Q
aquiTcjj4A1KsqHdgU1MX+1k+tAzxOZ4P/wvkPMeG99sfoxuRWomRG8acQuCPzjKigzeVe3QLVc5
IVIHrlKGPMxpRt/zJVzGaJsyI9hr3oL3nqehDTQNCOXkxkeeRMsRNm53thdvY6Dk/VbTsxep/Tq4
7vhc8M6Xlt3dJ1pUooHmG0ceIhSYHCgbrZ4Vm1703Wm2XQgvQ/dcNfmL0cBlTa3lMyT+GNdKk3WN
6JInoQlj06IjC2+6Ht4551PW2lhcN7wYLanidYME8XruiG/NQc0SDUvd96WasBwUa5Sn3U9IcKyL
8jg1OtyDRuzzKNZ3DVRqAqbxwSKUdCDMBLXAHe1DOSBswvhabbUuc7axSVzGCnNxT1aYBeOAV6md
hd22Kk3vuZ3tAOZ86Z7yDCs/20GYEy5fdCR6tKBT4ZzTTI8/4gjjtCXXvsaGRo4unVi7RuiXzfTI
38T03UaXGr6nheeaZlfrsh2MO5H2b5Nmhiu/KpzbtBef29Zon/OoRpBbxjddv3W++B/wZ6K96Bzj
ZTTM/CboCgNDJa1El1TkJ70t4Vks3pe0NjZaXKHB4ro4tCIicESyv1yLNE33YiEw51dNdxwcCzPC
NmB11vn5nrQIg5gezbdAZYgrJJUH91+vznaPsIJja+cUkPaWfHH9VLdWu/M7dPV+/oKdmW/Q0H5x
CzGhNJhhI5+kO9DIaBGMcX70K3lXdOu5yRLrqGd5fVOH5HENOPPW4ExP8TJpd0aHHYRsOS4O34wp
mHqjj1C5C7RqkltIpCbW92ypvreOYe8Kfv0trHrYCML7MgKJXVYZU7E1StPNXdeRyEAw7VVMAC8M
P7E/guG1jNP51h39GUCl0M6Wbhc3yOtIKBH8q2L5q2irvaehLlF1D2MaAizULKYWyTLdaNV8m8dG
+ppAIr7RgM+t4jIN7jFUCu55K2fA3wbKdmC2fkxOjtlRbC8H0lTpMzajbSv8U4sJyinStWdhRTyF
QhAhdc0F8Y3sXDooKAs0tSGjdvEu6/NlZ8Yw0dRiWhR9dxPm5nEcRfCcGxoAmCR56AtgDxNyb3d0
UV7l3+Ujy6pafkPwTxoi8EywmnGbjq8FviZnghf+nei8gnXF4EDuj/dFMC+rKTRqGMd2vVkanCCT
knM7pwlOXO4108d3OMP9mzlhVR+OaKGHTf0hM49fkhhhBNwL3O0sZmZoBQkEvk1+tutxQJg0CU7a
OHfQ/qE/m8Rd88R8xMbY32WExza1wFer97HEdUZYSp0rTqXdiDdXJ5YeFfG6kK8Jvh3Vykya6TGb
na96XbhyCT8+ArEvbmym9hiSSm+uSuy7gQBvZoWvEVYdDNp5/C2UM0ptOrgAYLdVgsKI/2hZDYJ+
wzB89RlYMFmIt8SLcuBBRvKAeAH5+1Db6FCBoIWlWyTfE4Y67NQcGG5ri/5vF5dZeusI69n2yLK4
ibbcmxriAiMg7EMUIOWTk/sghS++FCNJoL4t/kGMhqya4RW3Iw5PJ9NNnhq/Tja5nVYHxx/GdWnR
YS+uk9/Y0vAZfXrvqOl5dRBoc3DvUZFFSXFcVomJWo4d25vaq/J3hJoIsRCvLzvoUwRzg686gwUS
rwUCJul96wnkfwY3uE9Mq4NJGw83c5VEuH9E7t7A2/Le7MllucNHUTURydsiv5k8Yy+CjjEsiT45
kYfgmRuC+tY2lVGLc5Ja21yHcbJqrKFE58bpIVpn5J8g1td8bT6U9Rp1Swe+IXpEmwkGPwDcLQEs
4wmxeP2JF7jFUbcjM2rbLPzs9lZBxRGkb7daIjJYtgNOXUEcIkmvD3vGD2BRvdneWE3XQqRklK8Q
jowA4O+ZccALDEysVEsEXhBubG9af2pvWCvfIT1/nMNuhE+bn5sMcT3mJuWmtE3CfGls3TDNYnQT
H3GH5cOEwtKNnmlnlFayOx8VG0Y4O4b/x6ic5Xp8m+X53i46cWNgZ2nohfYQRoiRTgOvMnY57jui
TE1a9m9o2SZ5Utx1vpXfac1iHPG0eFCbiswATlug/VLn811tZi8RTnQvA86WwEvhYiet+5g078O0
nwidPKUJ9HvNbcz9MFViW8MD9yviJJ5x6OKKF6ZeoDW35T7SmOoUiE+RrvhsuWR808r57Lh985RK
IxBRFO5X6WhrVVH0nM2eiW8tNJoo+Zz2A+5bjlseMCia3jtwSWk5oe5Y2PlR02zxnDk8sKQ/Dj66
Sy5eFxGhP7TvQLuUz9wNglJtF9+AhFlF81fEO1juWp+nCOWIdArDA25j0ylJstt5YJ5TtT6MNpgV
XzpgxYOeobOSeSauW9MC8YM7kc799A7xRIpbRikJJm96Z84CkBJ33R55UbOOskfWEOVmLHHydiu3
PTgEMGTsIDqrIpnw53LQrNoEqHS1due9qCIjtDtDrRyTYnofcdbYNahX7qUJThThtquPGmTauM/P
ImQ4tksQMMbUZYe8i/VTFqLABkW8/kyk6qGzwk9ouqLeLwamVnQFac/y1e/9/K78bM50d2mPuIyN
DPVOSAsQYmAasK0h30Nxx7SItM+LZC4aASuBASUxRinjLqyhymKuxVo9KXD8zCpMPb2HFL2Sh44F
TZBpyAv3Ylz7aH7emOh0wV7XwZAjB33sAO2VnWGgjsoys8o9FFdSLd0DsnV4Jlm3TWP+2Lt2d06H
4DZyJ7xRe3QJloKEswaoxUOV8b2rm+KkE/gOBC9aNqCciqHa2fPJURHEDJ580SE8Hn0Wlhe8oTFU
n3KmI2BEq/BtQUhu98Yiv4Tdkpf3AEy2g2eOt/HeQF34Poqb7NWJ4eQb+nhuTJkNLIRx30a2d8RY
+BNqBcY9OJYbdPCbo9W7JXaqiM7iskBCpkFtc55QAPPT5OuE/GK6H30zfGnGeXwxl4xlSPadPFZ3
1pxIPLIChmQrnc+nUCO8UFQVZJ+0OXsjiVddjNDsHbSaIGp4OId5ySGrZvjyYZcfui5omWBQuALp
n86abmAGFbdOhhQ4cyBQ0dj/rYrKIT086s5L3HX3UWkXX9BksQB/AUhpo2d0/PI14hXVR1lHJHA8
54dFmt0tg5qJqMMs3gn2Temnp8KpDISJQv1ckGo5A8fDTKHVbruy2ZYoXX6gHzZvUbFKbqoofO+I
CR/I4BHuY/lOzPkBHbNt1FjFS9iZ/aOl+SunKMnSMw8t9Fb/0msYOOcaOePe0AG3kTU9Oj6qSUQq
rTfdt3B+mDXC/xnJa9MFLoDLU/48Fgahel98T5b81auB6QzIT7B8FfWOpLa9I67XGiZ6XcbgPxde
fUaZf0vQyjlNlfQaaudD4tDTrQh6MHvTI2uHgIx1Pw0Y84pOvLuisu/VJlzgfaT2BkQz64qYIaNm
nujhlmE1W3c1gh8DMMtbNBK+2YS01lWvvRfNMp3CvhkfEjuaHgynjlC46nwyNz0gIrLJqeOD+5/0
/I0V3x1UJTyzkx6aXaB7qw7g5YHsu0XkI3JvU7O594BAdD42qCN0raeOeAaMRu3V67vdIrDChZqG
g7VmeQiTJzcAnOsn1+FlKrVqY2q2Q2grJykyE5wsCaoefGkdDLfR3Gh59WouOS/fUjw0MFO2th3Q
x/rGq5skzSGKcMQZjQosA9Z6ZMUAI7aoj1choseI9f0s8AQOTiiqFwX9VP2lQMH6RhUaJq6Y/dUD
IZcg3wDHJoxQNc+A/Y1Hr6+yg55g5FJHuVvgc50gvqSjR7BMvv04wyV32+4xlUUDZR/NvxvNa9xN
R1Z1Yxg3aKRlHwZK0liKG8PWnRfj1DFbOWWNlYLi1HCIcvtoZRVpeSAXbWxzv3HW7VSb90lr5WvY
ft1h0AgbzqM27sU8YaVNJBUCT+kj5Imos5E0z73r+Tj3zP5NEMXpRqRLs9XcqlgtmahuE61cnkX6
Yst+NzISfz8UY/sCNISFvECWQuvE98IFZmLP8bKpxwnuP97lrLBEcQClfgpqiYIpv4iwQEoary3A
oHN/Pya8mKH+ag19dw4zoFdZY2pHzYie5kVDy6Lq3Ze5431PIIpd1tVDPC9rMtLEqMHAde3nALHI
j8llDeqEVrpTTQAit261gBEnRLBC2Cs+mZNh39fW3AAvXRDicOpPluish3H8Po4osy0igspQgQZC
jsQ5s5bcZfiwQKeacWbOg2bjgy5xbGTs0HZDJGzU9aOZ9A+8aGTyTVSXwh68qNuGHsr9PKox+l9k
d5bTODQYLQ4ygS0dISdVTHdEfZpTR2q1WsXAeQ7gbU+Iful3mC53G+yt3gpzxMaq9K0PFx+8YrHc
x8aFOFBVyGdZ7nc7isAV9+n0NHrNLbOD4IAVK3DbKktfSQcGd4mEk/sWovktc2sf696nMgxAahPT
y6wYWWuSqQi6eCiY30IYQtFlnsjxm+X3pIlY8iTiLk9HKcMUD0eDgMrJw0rJwkjlCdx0ujay2D6o
JmCvYeNBzX1YfON2qkswa0NrrTOfd8XS9DNo5mpLpNRdI9ernyt90M/5aNKjp1Kqx4rE89R/4OSc
PJmeEM/4yO61yPwoXV1/TVxuRaSVP2tqmzbgmrYU1t7rNOCTkK6eESA5E0YZPpaZEFc9DwCbjHaN
/RcewFFFl2GAQYKMKjWwovkzgdFna2ynZ7TGRsLoGQQAF8ByPxbtvSOQZUnzxVovYnBebR+w5izN
4fhKJMaStPrSd/5rG0WPCa/6PnYW4ot699Av0E9Is7Bs70J3WTvx5H+VLFkz9UBox1F+zHUwTzoG
7keiceGLLcBOm7F78uJ8urN0yGZxIiRzoMqPkGzxp9KN8IQin2WPt2k+lBukjMMvnYPOYl+7n4bU
wQekc7+PHpFfo89BvpgAsJpc154IISOeuJTZB8DF94jk5E25cImR1fjR7YAnVIEWPdJ/ArfHixgA
KkL6EGVRYEE/7VkV2iz18ZbAO5lj0WwWL1g2Y+0lt6pIehIcTWx9URHcGJyloUVYM/f9D5MuEj3L
h47e65BpU39Iib+STx9QUXJJM1uatq3ItAGvNmBBQmQEzW4Ue5BYsK3CgqTu0CHWDnCHBR76337n
dXs91Yg/2Zqzd8l9HRzCvuusJY3XxAFLIDKTB/8rHLTgsSPAtRa5jw1U5YktXRqGNg4BZcO6cWR4
uLFHc6WYcf/nYgz0cCF3ir//O+1vVT0TJoy7P5p/f4E7XxX/Ls/5dcw/n/H3c/KtrUT1j+6/PWr/
o5L+Q+LPg/7pyvz3n59O2hb9U2OrLIwe+x/t/PRD9HmnPkX0o5JH/m93/jRC+h8UFzzXgj383ygu
gFNtv3yv/u3n5STX/3LOX3oLOtIJtkUmxrGgypqSKzv+EN1//Jtm6MHfdF52D3gleT9Mhq56CwZ6
C4QGOFMPJLH9N70F929QE83Ad0mAWR4X+X/RW+Bj/EF4RLPM92A7ekRQHTrMP/yT9ILFcqgtaIa0
McDHiE58FHmDpuBftcu2ekKpM53xJlmNqq6O+k/7phDWHMtlrLblVa7XU01VVAaYBdOPxl00Bg+E
R1kXIG7+GA9exxLHx1JPxDAdhBATyrBIrqmNcNzRpZFFDZweIoQ6CFnHDHqU3KyOyuX510N/u9z1
mOtuVZvAP6zafvxAQADc169/88d/HRWC7Lpb1f445vLJhObhYR5MCdCVvz5XaYh3nVUTwmjdsfbw
tBVhiUfJglefbkOXRk2XVQPmJ2xVheeKf2pnlfNzz4Kuj8H65KjOVgfnUKJPxouqXw+8Xux65OVw
+W9/+wf/avcf26Ky8ncic8+SUNG7en28XknVrAAQod5gGitBaJOF1y3yyX+B0tJfNbXNJCxILplE
2gWz1lu6u1oC4V1+yuuv+MePqpql+v19JI42BElrQoE1o1Jr4ycO5wDTDHRxEW7zki2wCJ5a9RBW
RR2vW6PGjF4eqLap2uU89UhD7LBQyDLu1HM6q21qd8HktbFigoPyXOxYfdQcO4yh1P+8HmeO9oPb
e+NO7bg+/Kp5uaj8gIhiTYZ2p4AnmMu4vFLETC9AlAQ52yNy3ShS96c5anH8UV48mTTkUaY3qmlL
+AIB52qdSBQNgT1kHFW1I0FaRQ3x/LgoNx3uaKvMlz6VsugFICmdX39jhH1y8HxYn3K7MoNRNSTq
9iYq8HuQQdUprLGaJh+OseO1bbUV4Ty3/DAncH2qUN4QqqYMI4wc1J9q4hH/vsy1D6GTO+dHjIVB
aR8mR8IxQbJQ+kk8AOLzsDABG6rAHZEn3ch/q1rJ4+SAG2LG32yyKmevwlEVqqrAVcr1xSke3Chw
iErpZ/V18C3kX6iq7/SgBvOiwDcCixt8KzyzuNeQOPbS1D2kNj5w2+vH9/B/RQme0JQrn13lj6K8
U1RTFcpBXtUgzp196SnjSNXuzqulH/mC5zNa2NwjImIs/WZBup27oGw3VE39N73X5sNkYxduYPai
TF5S6ENkDOZmO42IRq7sfsKQMZF28pAE4bJlEBrzzPROYOy9dZ3U2mpm7bKsL5/LYGnDDeIJreDA
/7Spkr+JrbXrPsSBXX1O9Qtdf6twR0atPOXhQief5cVbjXUp8iiymfc8t3NaaesWqUggj5BFkzA6
KiCXBHcFUxPtRnsBX1ANewX1UvtUzWahatq5pH0CQNKk06WqBRPkp5XCLTWxJraG1X/3QYbiZCo9
Oa1Ma3jwZFW1yyV9Rgu23in7dw0/Hqw5ByC4yh1e1ViiIWrbRrcKgmNITw3gqejJKnAOkXSc00F2
rtyRR9oJok8KUjdLXJ2qXZv+gvMs3q7/UJv6PvrwhwkFwQqlrZUn7ez9vECEP1rOV4f7GPM3lOWr
A8nW99rO6e9/fVmfhS9f9ld70slKmZNWb67f8PI1lSupK61EUZ41jwSNlOn99Vuqpvq+tV03OBMN
0P7bcE8ydl7rNhZ56purr+speNMF5KQ2VA3ylN5oHpQtSj8hNtObuCH89ryqp6PKRIDAgBQsE3Lw
v7zB8gEOJDM8toz9dZNtF3fMVJ2d2Wo/rb1SiU1URYT7+9pz8IpRv0ol/W4afXhQMMlRwgwhjpUX
1GGKZCXwbNkmfyfXxUO6hcXNiN9LkKoqdB98ptY0yJsn6MW7AwJptdnVG08+88pFqPAyaKcFeZK2
xp9GbQvL+bNXdSlRS0BlqkDfB9eJCpTmGBfoKSwOet/SQFc5iqma54MDXJVZOx1b7xkCMxy30nfX
WGqDJy6KicdBgjMDWQwT4eZAn4rtb8ZH6gG/tO2mC9dlAEwgxu7NJQr78wFv5Q+pimXGw2DVzAiR
mE3grKPFM1CV8wCdX2zJNB15RTL6KGFjCiVv3xV5dm12eB5vobr3WzQzAeMTa1FFFBnvgEPR36h4
2XWJS1WFpyxSfm1TTXQIAwBHco86Rp1ybaptVhrFsOHcG9WyGaGJB8nLXKpq62/XuVR9pIZBjc0H
aOzarhXNrSkh2tNMz2CKCb9c8ViZ7rDpyWJtEKe3NlCtEaN3QJ+NZZERyec5y+VUEvtpJkZGSa9h
y42XqtpPp3IPrzbFxKJ1V6XkIoxykGkjjU+pqmqjKqC6MImUhQb8gkFDPm7Xc1RzeLR60NjXM9VW
1ZxdOWZlJqKstXBrpiaynciLXK8Uh3CtzcRBIIYJCsxUubtS8xlVJRrEYCw3prKmmpnyfLu2/+Xu
Qs2b1ZHqJECzvDHXa6rTr83L7j/+W3o9xwnSat/19eUTqPN++5SXAy/X8BpIAlHom+gQMMCglysR
8RLwr9qhaQ+bKMTBUW1TRS/3XpuLz5CpDla167mq2S9NfMqdlWrYkcfAqqo63HGWwfJSmi2HW1W9
bL1e5/qvGBH1dZTjaq/2qv+nTvlXB/92xevuPz6iOvm368tvobZNCT2Fn+AQxuBjyNdWFcuv2h9N
qGL4EEyjA8KWg005oDVy8nUtbAc2b+jM39UmHdEhAjZyanY95I+m2vFfboM4Da6+x/lDHWep+cIf
17r8l3+5v0erbN24eJtcPvGvL6o+u9oG95ZOSlWvx6jdrZX+ted6uDrGMSLnODT4goy4uyRQ2OWF
VaFu3ggbZ1lD5ip2WuY+13UpVkPeY2GkJnnFMCAdX+D4KR3uHDlp89SUT7WvxWVjWxohJpUo+v95
kCXPvFxSXUS11emXjaqtzwAHjXJZjb6nAbWG5owKO6Gdkch6l+PKo2tOt21aDLf9No0A5LeANJva
89Y28HAmt3LYm9BYfTYmsfFmXE4GG+mC3mh1+is5WZNzyV7NJTFI4E7EsKzXfotj2EwybBv2gX0K
Fh1ypazFTQHaTtZsxJf3LPWRhIM1ouzNAzWrSonQofBrYuiSkz9eazeGSf+PwxEjDljh5hSXOVOu
RA7dkSzURjhAeGqaAndNz3gyMYzd5YCTYb3H/gkk0LwfAGacJln0kJpQhQ1XwKi6UypXLaqG6coR
P1ZjD0EaI01ZjF6IcyJmotuocr4qI/JBroOuhdrmMkPYWAbw9dHHw0RbAKlUKMoyUCy4nGmw3owm
/bS0vr8t1HDsy5FYFQJWP8Hld/LzfC11Jxw5r1I3RtVUoXbk4P3X3RCW6IjBNbgUZh4fxIJXpOob
O9UzLzL8MMr+OVVVtVUvk7vZToPdPMbDCZXLgElzwveNSF/9ebAhe2t1mtqjag5a6RY/RtXCcLgW
JMh/b6odalvSYHKkBZOzITaIp5vkRLgpiugBwoxrte26Q9UmeauCKQhQg2Y2r35fVbsWg3wG1G+u
tqlmZ8igz7V9qS39Y0zSY5ddVgvygmqHOlmdl0TeXefaxm5RnD85sDI3LOFWSAqgGmfVEBmrxZ5y
VWsU+UjtU4fGSWmTUZkDKGFyNFUH5VayTxLQZ9K/Dg1hrOwm6WpHJpIbr6zuAJ2w6pX+dywwYnSb
8MQbSAfcqoJU39qTznmeLk30Immqp4q+kCZ7IMYAF+C7p3qeRpnxXfswcqvTtiaDCVDZn085Rn4k
UseTJZdoEHXg/v1q9soE8NpWNXWMOlo1a+kl+P+Dtf8bv3vwOj6B0v86Wntb9SwHvpRffg/X/jzr
Z7zW9//mGy5Kt8RsAeE7rvkrXhvYRHJ9kz9kcA32EEr9qY9rWX/TTcK0AcK1prSj/7+Uncly20q3
pd+l5ogAMoEEMKgJCXaiWqux5AlCtmz0XaLH098P9F91fHRvnFM1UViNSZAEkDv3XutbICXbqu/i
//2/BA/IrRaqrhC+acr/Pz4uvN2/92sty2L8hNXAcdn+uM5nxmYy67GvEkufSmeAqRS3/sHT81Oz
ZPtspleqhDJ2ZZz5h5mpmDMV455A0HpLIKYZNwuzdbGf3djC7Q3Bx4IkVTY3U9c7D2TEP1tpHvhk
sgUVWJ6dnxOp13WedwhrZNdYM0+FRXlnd4emrxjvCf2W202xb7Ugn5ziO0C61m9xMNzBqcoOriZr
pi06+DGvxFEuMJNIDix765QOhr+dnH5EMu5e49LB7cMc06uLFjlB7wVebx68EkOXrzmIpnjHf98f
lc2gtmk7Vhdea2UCCRrowRFBIg7RgLm80V5glagyO3cwTz1j1DxOop3by01eG6iuyTWms5K/Y5hL
2BrOV1NDZAVA/RW/1kxniyEchVXte+OdntujCYN4O/mY1JJhZM4/fbTeW2yRmAuQBYlvqtCzE4i4
zypUhAU+/O3I8C+IhhjEmdL7wsIZXCYrgNwAztqrcOdFLlNNz/42Z478ffH/bVDzJ2jY+u8niG0r
wMmcJZxz0lnpp39AItPZ0wMCCDSa0n9CHjZsL19yry1RNLc1Sqve3y55T0IIB2XDcloSIGWXN/OP
q+s/Q6M/j+UTD5ZzFfXBynG2YS4wqvg0WxCMQCZS+OrTaMCBTeryTVpbWx8ro79Hhvds+ITDAgP7
52e1PqGW16d1pbAArXoOo5J1gvPnO7D0ylraWOWn1kjgboBa5cRGAEH8kd51KAgPs4F5LB2JYq81
oeZGO5aHcIS+xfV9aqrl5Z+PSHyiSl6OyPZd01JcsMTrfaJap6Zox6Js8xNhO0TBlYaNwaiDtDyS
qMjse2MAqwKbgP0BoM95LBH0GjmJk+kCdlkqcgpG/+cw1f5WKeJNfIxyl4dCZ7qbJDkGaM4e//mg
5afJ0OWgHRsWt215NoqJT59exBWQEG7MQft62SftfOxS+sXoXdDDpsoKIG4kgRybN2VhpWa+Dgcw
pI9v+xSnWnw0ai4P0u8YcxrVgypwOifNcx7KXTMJ4ifjIBS4APMm/d5VZPblpEFdDXjTgsmYv/t9
C8F4fSNE8gFZhNG3A9nMicUX4TUdmUv+07+84vXE+INru75i30WF6gEfBz/4eRYGBAvHSWYmp7Ib
T3iN7Y2m5XqIxufYW8S1JFyQ5jXdBGGnUBoIx0EWg3VowfRTj260r6EFIhUu9q5qYiKDnH3SyyCZ
xEijz38a0CNt0/AWjhfql5qbgF/3dVDm4btfW2S49E12BTXQ3EPXeG+qaUFBS1ujAuuLs21Nd93Z
Q/hv18snjDYv2zHpaAAmxzXtsur9/XrJrRZ3Ui/TU6f9p8rvR97y5U6H+XcDY9ih+VXi4yqFZRDM
N7dopx29A/zWRqgu4c8Ekzp3yE22heXY/4K8vbCY//6ROCbHJyCD4O+yxSfEt258KEdapadmPpo6
c+HXVK+Vp1kSWvVUG65E4+ygFuNuLgYcGYqQrTJSLZkPADLGAdvGepn34lvrxt/thczYLlIPnJZt
0A8N6hNEB6TQ6V+ObXqbUjwt/nzllGfPc+6byNJHAzcj1EFsljR879t0sAMD6E5t1QV8k+RbYv8r
Yfl/uIU5JhZAy7eU8l3mwH//SBCvjkmk6vS0qBDEZp7eY1nzt6BlcC4syQN+diJau8PYybMPzIPY
eXaFVhN/SQubLGWSmX8rAP6f1xVguBzGmgBAKeNYpv3pkEC4MZmK/eQUhwhQCb2/M2NlHzROmjJ3
7VNMgX6MBvPM7NoJOlffJi5erxY84D9fptZ64/njnLgciWMJTgfPNW3H+nS+pgXULW1wmXZJuHXs
jxbw0KnIo34P3AQ4D/ehbI6jq0UgzSUgkm5HfeyKmuHKmCvky+5zjugTLMai9ozmd/BD/+UY5Xpe
/rdjlKDpFSsfd5N1lf5jFe7hQGtVTdxKWufWJz+OvU8W2H71Ygiv/cauYYlM4LBJEx7r+Ls7LDW+
BtRSDvpvCsqPLF3zOuuPjFbc42SpramhzadecS8McBEhEG3GWDaotqUgkF0QzdPHzbaaRXuTT1R7
dB0CA2Pev7wy69OysL77mMBZ0y3lCgXW/O+vjJjPLGmcLjmZ9gyhr8PLyx6JHAEvCjpcnBtJymQp
mF2jd6GsyGFdhvS4ALBVxkZgDRjLo5ulxr9QyZ1P1cZ6YAImtlLSk9Ti3qcTdABMWy2hm5zG1EdD
hduvTSsg4sb85Jgj6e1pNm4ToE5eKK31DcSUw9e9rfeT6AuK0IiFzS2doEXte2IGAm0EB6UtZuu4
5C1kJmsdnOR35lA0e3dQUDsSz8JVDzorT/onOZnWmu9lvDNtPjkSonY+dx9TZq+TJItoHJuUdlts
CJAqHkBGxHucFSPzhwziMdDurV+N+ppU6Y9wKBZwsv1tKTLrrhz4HJGSN07dvXsLSExxxVu9q7o4
P/o0PwksIs04I+itwwkFY4mOPdBz4+GfLz13PW0/ndYEhLA9QjLCMq4+ffiUq+EI2cQ42pQfx5FB
U94UeAgXXnjeO+peFsND6Ktw64UktzaNl++Xoqn3yiIP1YrEodUAJfyMFr+LHt+Ji/SeeLFgJl70
pKvyZyXtZq/s6GtIUOWR69lD3KmdAI0MfD9/TE5eR/B4mIV4D8waN5W23+rwyQ2Dlp3TdeXk+V4v
/itjCQUHFM0bhKfwNA+yulrWFlYsTFTMuNbhvnB/mM4j6ouaYKuxdbvAGZkAISa3A4U0ZzPCkRdc
y+9xO98RcDhvtcd+QULZjFo/OnaZBC1pICUmkArzYAOm16uAxypjCMbc/+ZEhngArHHHEcPU0tV+
Mar0ykZz7NWOv/3nD8j6tJZzEXgm57/Jzo1aFQXR369O0y/BQOa8SwYkvW1XYv8OS/NYTwSeztZ8
SGlKVmCzNo1HJhqhIE9MwBjxeNVD7FiM9V1xkxlVThaj3TIxabvdvxzhpyLrcoSs49QbgsgY9/Om
ICH1QIZGm/yuhZtxeCzCiBA7k7XdA/A2cplBXyLUjxisfa6pf6Km+jYnlMnuLFswW9ERnynAioUN
2L8cHf2CTyc4vA60UGwdHN8j6fzv79/stU5LbBRnmRY2bSbT30b9+C1P3Wwf4h7Z1tM4n3FYzGcC
EOTWSRGyrtTly6IXA9b55wOSv3f0f7/mPClNlwR4tlIc2qc6PNe1IYZGhEcIZmLlFGVfCpL+Ass7
YU41XvkVqJ6kvI5IvjsU9U+fEKl3Wb1ZKRiGSkr9o/fWUjUuMNR48dmuflLO9OfQHcvV6p0j2YGp
UCzTbowhOsM+4boeuCpwfhAIm78ACKiuhhhfNW6ae+0mbKm4qk98lDfp1H5UdZXeqFX3igbhPhQV
13k04PHnndzHUeRtF59UcqWT7zqN4+vJwayIkQeMakoVDDTiSqbufU+FcRX7HOdAgmdrez+wGYih
3Nh0v205+cemjM59zkOlPo5wx8YWn5rRF18t3on8mhG9mI3yIgR+Xqch/IhqmQ7x0P7i42638M+x
Dszeh2QmvMtzzYsCCt155IGV4BqPpiSbtvAcDBKJhfrXTp8EllodxTeyHL+EJlnj7ogoPOqybKvY
QLPIIQ9WdefswjwaX0I33/dta5/8UgfJQcGA8EStzyyo3wx3XB7k5Gxsl5aEs8z5thhj5ypfOxcR
eSy46/I3F0/wOYHdtzqNqGcL4tiWwX7DiuFQ6yVB5rsIQAx1g+p+OhceooKG1ffo94oVC77UBg9c
fKh0qF4XcchscdDYaE5dIX7NSya+9Hn67i7zSB9oNg5eSxDghAapp7t1UKO0g1dugreFZfg3IMdP
7diFt/mKnu7KAYLXhOtFecNe+Kk4yrBY9QsYoGvXX4nakIchNsT3tUBVK+3yyASQPE6rF9BPuKqX
sjdOi53WgTRCM4gr9yWyTBXMdXnbjpOxT0Csbhs6s1uGeW8gTog8RXx2NSc+gK3R+xHbeQ1pbMyu
KfpJWmtyjeZ60k9sm4u96hE9m86Mb8FAsRYOnMtxWXUnpZHGu+QNRIYC7+fUQIBLuIptVd/RvLix
nTYKErc9yykrjv48PttL05ApzTWtVr9ZY3Wbls3UbhDgwvNanW2/pS00tirQJCPBXLgx05xoHsXQ
HEUFKe6lge+hA6znKPbFdYG1NLEfhETI7ZZQNrJ+mpmW96CyJzCROYaCq6lo7pd+fQrlXrt5ZT5g
vyPcg21jJ4h3XotuXYb71O9BCFqF2KAVdTFOYsF0Y3GqYIUGoWaqYuCnrDXQeM/txU67Ep5MSNYx
PZevIQl1u7YNM9wHfnKf5x0z1pblS3ov1dAkD9qCK9Rn+WreMYcb35qtF8xFBC2KZ/Ce04toBa1A
/NAbJvYhbnLg6NMQiX2l2kMWRuF1byTsx8jSokvOvnZ6HMpZ4RW/riE1Hn0Dgbma7DsfmuaNWfwY
zBERoB2CQslwqrjrQSetD0HT9cjothjguBYlGLvkfSaZ/UBbaAI/tmvuygf0edGtmH8oIk/mprFu
soFwAdyyBYo/SA5GWjrXZokLpO6JZkiW4ckuxDGu0pSoMGnvTIOl3IcAgCVlmyPJJ2dmAiMLQE+U
sfmA1DtABT69VLoYiZ7w9M5O++nFqwERh+nynFnimvrROCK803f4f5CqRUn4Ne6WF2MxfVRDvnWz
eHAvgLieenQAh2Jc5Au225g4Yoy2g2SXy2qY4DDeclnt69YprxVMgq2bZPbXUmDrkIRSn2cRIfs2
WvOtCbEOppm6h8tJ0i32oE2LHYxmR3tMMswpliUwt0/ej2qUQ1BGRNMbaWduafp80Qw+HnEM0uqY
U3G2nPRbnXfRgUqto5S8nVFRUmiw9W+WV1tz62kYuOY50Asd/iwGugbsGj9EBVGocWR/kq0x3CUM
40jm9bFathA9XELL2WazwymjY+/DTS9nG990eXTc+AlUjb4zq6oL7ESW7MdlfcjGGze846PMT4hx
vruMuWhQYjzPe+5DA9KvW9okrxaFTOF07dUYJ/FNUeZnPOOHJW8enJhrsNLSgIbtTNzr8bLotG0R
b5IQCY9O6vG9rOyXbjTLmyytce5rDI+13VwlWbqp6YzfXh51at10ayZeiNlj1MA3JURu65s9ae5V
owMwLTfRv2hm0aVZ3yytOEmJlKiTYmMIVaAc9K8u1itzmNoNypdyXwPPS1P90MzAnrxWXi1klKK3
GB51odJ9jh1vW/h6TaLF67RU6guafesuph3u9h68SMR0V+MC7ymR2jxZfmVi/QJrbxBtgW+a8lv5
4TZX+RnF9rZ3aLoi20NmUDbzzVjp55y47TCTw2vev3cFzRt2LJLIuOx2isse5AMfcFKgSi4c8ud1
rvfcL8bfMa5dmeLFda5LpdJrZFOacg3SZChtHiaLWdVYBJuiko/xL8pI6wyvDV56o0+pUe1Q73jX
LQhrS7pHu6lWKhIGkli8YsawrmPXJGAyvjLdrtlZBSWg9Fmja7/q2Eb23RHq07n2nvyY3QPZb1cQ
uy0A8yy3pqkgvKdev25B3R34E7zKRa/PJmALlWhjF8agukHUyqPVGhA2Mtfa+4v3nE3+BzHg5Y1v
x1fw0mkNERu+7XGXRlk4n5ex1QcDIZqZxT27cEexj+m3lYqmu9wu/YM/ttti+NV2ZnqfQYfNbbLN
2oIZypzFTZATllG7A/zh1kE4OS0pmlOQKbkPQoIZzoZpSrz3IDiBmhvrk5/qFy8Zv43G16lQKMoS
RYt43gL1ch6zdeDBffzEVQDGx6cydHT4XKN0g+lRuu6xlfytiAgkFgXYpOQx6WkzcskB0uCWXM3Q
3RjrQCQZ64PKunczQbHNSjzNCGLpf2/Y+dF20vvKyJv97JWKLjQDkla9RONCzG4bMnRfwgcX7kNW
MLpGzGVsw4nB+DxF+55UWIndkfwEHe21ZRMJ4zxSUgeExo/XPaiaKCm8PWlRmF76/Pu8C8v+ex1p
qKw0Y+ZWvkUu2TETwHPPzp40rREUFf1rP0JYGVgGTmPuRZuhgynhoAMlj1q1JLVTtonsrE1ICcXi
HrJkWa1CiK70TEoKwQ7hjqmAcyTjEkmitTOnJd4MuN3qr+NASkRDdyOoc5bmBFTJuLyKHgZUFvVJ
YMtqIGzXltvJLbrd2MwfCFUm2rfqw7Lrl3QE5OZMbbgLjXQPR5kuDY7POauwMZpvSSyJ8gW5Sk7W
IU0ISqHDWsNorLaxmK5NfzK2y2i82qhTEzW/s7cnlLXxDnHLdjtHUlSKYRNnGcywEh96KNvnmA0c
ZYWLbdfbDwP2URjt34nmO7s4jDcwukCQU5EMRDZsUnVIgfBs2ybGXpv6V8Sgn3XF4G4BEJdOxh0p
dP4CGNeA0um6RbLN3Ia3vc+c7VSE9yNWu46AQiCu+RgQs06iPJ3/DavXnYwOk7sJZ51tJjZOfexe
52szyK/Fe9LXNw3RBdsuq661QSpAOePMvJ6VXXI1IrWzUE9sqNxuiWZYPffa3Mbh98zLvygXKgUm
fTXUzx39hs1CWyNAFtlt7PKW6EuUmYV59DGx73zaMpCUuFzGJv0BKiIogP8tgDlilJKINAm6kGHG
1sTwTypDf/mtrYrygWT6Y8ytIFAZsTvwyIn0HsRw0HX8WGvYLXPo6BtGgFwSzQSmZ9HfKI5YsgcH
7ETs4701WTqt8nBRp15gqhfxuleGM2oSQC2Xby+/uPzJ5dvfXy6Kv99698s/RwC2nefgtkYroS6K
vssf+hfN4rD+zeX7uTFJF2Ybd/nu9x9iSCbceTKvf3/7x1Ot/20kuYZwqBiwgmUM3HPG9IBXn49i
VUP+9ciiqwVR1atC4z8PO7eg7HJZ/pbk//WXv//n7z/641EiXzyi1c73gHgR/V4Ow3TQGwFMiLBL
/p+X8On4/seXefmbT2/c5We/n/Xyf34/zvqwUV8+r8zVzRzdRBi5wRUSmei07XDHVPg4pKgDRnd6
x19NqHbUHyYDcGbtxcuVod3+MBO4vSV4aGZU2hn7tLVz9CHDeC89Cnzi5l+LuN/HWfKOpfkm17RB
29oxt0WH5QORKjSLl7GbFKd67+3MLus2GE+7nTUNX6O4XN2cedCYY3jCRViytNlqk0D1RF5cw16T
w725ZJrSygADBFKo9WqiYZm943OBvFsU99I/TcrLdpgEhz0bkHjnxaQPKmH+amM/whz5XY8Oe2Ci
QOH22tUm9O1p753gI1GQTMu7TvKHbIp30ThsQYzBEgB+3dDtCyRYxSDNp5vcScdTbkGV0aN5TrV8
0PM6hwirdutN112MVgk95bFa0/6aOWcrhX/zoFx9iG1gYZwrN+YM4MxJq11rD5C+jfte9A3BToBU
VkQpNksG5PIYOQYwdVzcoGejykZXaLgu0y7etJaUdfK8ZyrV/D43HxNa3YFe3B/eAKa8k/5WklOH
lP+kOA1IVv0AjYIDl3eji8c9Rv4GADGZ9mnY3SCckFsX7M5hKnt9Q2OCumcIg6owboup8e8M79QU
4w19jXfTGg6V2QcR4CHcN+yDYvz0G7d7TiV84dgv9onm3ZP+/FZb/j3mvu6gU4tObmHsh5EMC0pF
FJs9CURVlz3UMgSOEfnucQrnezvnhmrn0TkW1X5Q+nYsHYCFIYx7Lb+KATeuGihEGiTsHC3tdImd
WbOjvvMqXHPNrWuGybU9SySjnPWbCUX9ISxgnkZwcKZlTvm//klwA90n9RSSRmA+Z6KYt95iJOA6
KpBEDZMcZfdXGTlFFr2H0Bo9sofr7aJgMno9LY+YSebsl4FbpmpT9KyBs4Fd2jMN4OBrvagMNWyM
GUAXjK8Q4lGUHGsr+cimstyDcvkI5zQ+TPNoHa1OebexJLlt4IjRmSyBQElOnkt9z0trbwqmCQQ6
gd9JkaUm7s8WamRghCiy8KVbQBhIHMChtwPjX9a+CEKj551pmpOVgNbwObG8JkofXfhpZnsxs0Pd
mJCKk6ZG4pr6NgwNCcckpy6PelnyY7Mg9Epku8Zp1gB0dkvUsZyK5d2BREeO73iXkxuXRfYHUyRb
Y7uN3fmUOSRIx0QTNEUeHgeXtMLYRpBbRx4D3dBZScFYR1jsXqe+5NSXCXGdpSJ8rmvuZCr6tXO0
YdKcXYcWKR2aiQBwJBZiTRjw3OizsCtrly7fPZPWWQlpr0DEoEVW7s3c/SralrSTnEYSY7qntoVo
w3hg7gH7u65K9jJpnzJCER0AWDLGDT8b94TRaJ4SgqQrS+ImZoR1JtLNXRINdzpvZyhtRclHW1vH
pnG+lT3pdOQkR1AkowILAJoRjNL9TtbdKy75c+da06GXy4eZTrjW50dRj4fkVx9GFhGJCi43SQXK
tX5xAo7bccqpIVL7BdDrPqTOP5BwVex6w5336FGJTVjmYygFJyBSFKic0K1o8LNNjnFC4F8oRV7s
8u/UGFMXATDJ7atF5cY26Xwwk+xfIqG/+GVK+FU/v+SOLPZZ8uKbkkQpRMSk4ILqSa2byp0OwyKu
hO3TRbWHkzMnT0aCLYqZYhS4BPAyz7GLg/5wkhFAkEcRCjQuKFOg4kZBInNfDE8pbQvZpL8Kw3vw
OpMTLbSn7bLYu+RLWzTNPm9arpE5fyiy4maGFbhjWCBd66OTUuzajoy/qPnqz1hP0wg1AA79p3ox
w0NapKSaj/TA/bBTu2kBkuIaOUh4sIsF4GFt00ywIJFZPE02t9U9ijXYReZtYqYvdd0ynZDje4hs
YiNyKwOYPjO6XqKXNLN/imYO9+3aeloWdZWWq6gyF+4XCUfOlVtzGpud0xAI0HIFxNr43qbcH0b3
1dAlGxYtqpuh60iJc15cq78ym2+ziVOdWEsQbgV0LRj8ZpM0B88yr5YMHChleLMNYfBQ0ume/C7v
JSaF8dyYxZui0Gs6U2DIcSnhQ9pl46SelmU8WqGEesQVmi0NqhfQIFVS2dvYH9nPFsxJq3Q64qgN
VN7lbOjD99jGF5vJjoSKvLpJekLTaODu/S5j9IEeOg5fB5Liz5kvfoIugjQLugmnitgmob9t67Sh
/qYvDAUQsq3vEEIp4IEjyKuPhdirkv2Gl8zmfuzbcj9AdgyhEC9hXAWU+cDZaOcl2Xw9wsok57CK
dmHTfRGKnkZj509tvzeUIQE1GSlb1aSnxa5PeSoIjo3XLV7bCvgZ3VPts6/3+mza9jUJylIN5iGx
qfhZquAq+dMmTWb2gzoB50BIgmEO+dHpol+hu5wQqrgHShFuyyOT7aXVbCI6iCsm3cTN2qEaSZrb
+xULpxnP5yktCBoYTnU5bOypwNh3UnmvgjJDiOeApA9pZGKVnLytSKZ7Yc9P5RpM2cpk3Fcm3Txu
36MatkZDfogbySsDVNUG6NhRA2vZQflzNhn4+GG9SE0/zHc84wze9sC8lcwZ8j5tLzpmaVzwxsLn
6y2DmgZ+6s7ED7ArYFsGNCs0Y5hNyZjuuol+lkluB4t2PZIn62RHT+hLihz30Fs1uaXT41LJ8oO+
eN7E5haZRX2F/SP5GmXRVzhbiiZBS3FkNWdjYoxe1qdwcaiBdH5wQn+5g9i1aZThnrmIPpwq8piL
QNKfS3PaNFLcGmMR76DAcmsYxCsImb13BZDHxrnAw7lAvkBcTjtR1beJ76S3pCad8AAMpLD44751
zfKkGrmH2N8Bg7zC2lSpwCtM9+yL9GYGxX+czfnLFBILl+Ep0PqgUj2wnYlZJL6JhEi9YpfUM2+P
1debymAk1PlDoGVfb/Pafmn88ctctS9NzDi7idXXvp7EHu5gb4cS/VJHehIlCVS6GyR8Z5BK9wYp
p40e3c3YxXeKy3/LwP02dYbVc9qEgbf2O9v2a9iriTubG2BesECRsDQ2q00NgdC07aZl57SI1lyr
JMgmuq6m7ok5Qbr1DL8I6PuDtb3vNPY920Lx1HRraOQcBkPK4fS1e1wMfY0+0N4N08qk95e1FG9u
Q7OObxxoSr0FjlBU9COZvFvG3dT5jxdH9MUwTeuWpnSZKGC1aybG7x9Ci+WlIQ6CS8NgKZ/GTWEY
NUtsDXVQMKPqI8NAXU5+djGOM6tRVQY4GXA9+mzmj8Drd5g/zNUWYuIdNybkd5ROK8n+8gUwFYFc
LqmhTm/2QGX40goMKIspQVuDX636/hWlX7ghbFTAygS013VAWLuxTc6jeu6SmDmBkS9vqHN3mezd
o5VBv6tJmTpEsrq+GGY/+WdZrrC10RDaXmylGfK4qUl/E/4vVtJkNYCAMmSIao1Rd6gs52SvBoiL
g3S8vMK/vpd94QZz5DFxJROmPzs9LJ2hJoDlL1thmbB/2Mixwz/bedFXATx7R0toTuvw9Id99a+n
T1asbBH6x3S1VdCyhovol4ve94vxeHE2t28Mmsk0WH9/+aNpQvE2ge7eLDLkBt21hrdFvgHcrnS2
qmb/EblmvctXx7RXxiWrIt0IPczzxogdHKsEW5ZNagdlwslI0gtm+ZKygjMAi5W5fsnaIr9abi+W
2MIOeTmLT+elDpOTH7rEGgIR+/3Ldf/OB8mgcPq+eLJmBraGfDSdxE/eFbwSht0P07r/vHxJWSrI
7yYE+WKGnVdPRZGmAWrf21Th5OpqkiGo4qwNTqX/WE0z0FurkdTrjjpdgktOR4KtYTMannjLnKXD
U5Yd0XI7VzBx3rFfkSYNzTfqOmLI1rigyxf62YHVu5TKI87wOQ/h91ZYSC6/vPwLXi2eHA/inur8
GDU2Q8+Y5PKtXHtr7jC9tHnNKIe4c2vt4Ii4prh8rpTEW7x0b6xxb9wBf+BhRACFiGbAnse0H7kA
QFJjMH9FFT9ehpFM1jOJzS92DjSZvgZdXvNlYV+7QbJ6D5X0qyWsF8yoLXH2w9Yv1JcwGfbzMsGu
FP2JmvgnqLog+hY5/WtTMA6VOQ/tlOWda4wPKDBfWuJbkes8T4oKxB3ezcHnua2G/PLmu2vb74gv
Hyat2GzWRB2jWToVXnkmZpt70kjLXAhZnGWHgJ3SbGGgxaivoGTkroQNzJ2vs3hhU7f+6K8vLf0o
hg59fCrBLVx+Di6xORgpe/b1d5/+FJQ5J9/lIS+/NvvO3ekJdOP/fdzf/w3wPavn+sPL9+DivL3Z
QD/KCqZCZQEXbQaExqjhV+OMN3jqabX7ySs5mEmg6TYV9QxpjgpgA1u9uxq0GXjGuUhD76x7cGAK
VtUUFgo2fvlAANZdiDMWkYXYtM0aQBbxgUDsItE7/ALunDGOY+yjzGcPa3J3k/yq9RhtDEnD2Lir
3UcuOcv81Q9Vd1dP26SciCeu9I3FzeNauVf2CGbNy0h19Yf0iywwLoM+mrYlVC9s2el5aouJ1DYu
K7327qIcW59Rd98bZJ6HCslnI4ojjQRxJHXoiW3/mgbbHBzH5nbXmXuBRjkoknLZqd56tNJmOgIW
oegOWYtJ7URlXcQHqW6l9o+EXrT305IfmtbsCHAh+NqJ3cDxfH1IvYmsCfYmfoziOkZkfqATyV6/
s3657kRyij0HbcYkKZXpK9QPWjSwa1zW/Hn8alreAIcje7eSvNsLpX7AaLpxVQuwKb9XXfRhQ7k9
m7ERRNF1zVL+PGbiYGatc0oBPuIeBM4Glhi474nt7HOhPcFsmEGdVcwfVeu9NEJG+2YdBLSVe8vV
8Zz4MXoDK4JNKT1o2/H3tB1fudvzEquTLQV7iRgqrz/duw4iJ+b9Sw4Noci4zrqx3g9VA1vTXfoD
kq+fxgf7LIBcnnqyVDTuEKG6Ad6JJxwnHakqsOqMDgutitxfdTWGkMJvwrJFtqblFXPMwjfQBetw
72TLo81mpXCEdbCKr1IRRFsCtXDoC26ZqwGiRAvdMY2dXI5HhsmqpSKGt2eI1A9hfUh0cU+rlyqX
zbmMd6MhjmDir8tpqfaOAe3bsIetbSb3hrS+uTK+HyOQAogBnJwN5WjHfhCGEcBWv6F1DY/ZMHeG
ve40d02mznOt7hbJ8CpDSSIc0jlcMT1FFkPgUscfhlzgaZPaXOIlXLz+ZiqmNzujXI3lSHKU+6AV
vYrO+WKOw1fCTl7LGOivMx1TevZOWvvQkopvnov+bBnqjTS4LEgAuK7K8p1PP8MdEj0ooNPUWjDV
yvgk5uyaG73JXOkDpOU1aVk/wfz97BnJc4N+n3IEba0zMjsB8FcWemt1oFSxB1y7xfy9aL1fNULz
GiGBrzGRAhy7l+0HGpjvg6W+iaeub1PaO9wol6b6MZswHKf45+RlNM9C0lZAm97GhXzLlrUVIJhZ
tMPL7IuJPVGKWMCLuEQ7OhTS3SBwf+O8hLFjujTZK3k7R+ZL56k4SNEJ04eHqb8+DnoRmCNWlDIZ
ys7S0yA8cD20TBNpnRC/Q5LqBq3OKgMEVaLMLRnUgtktfoFcLNfSlQzpOfCsNeuA1OWntOnqA7m0
jPqbc9x3b11uloz+vxIcmu16ltXCIrrHHULyuMmCyTSMIMO5iyfZHKxS0AYljWRCQ26Vox+MFoi6
QdEFWwFXfXYYdHOtJgYbbK7v4kiwqt/Vq23Ibp41TV4VOdfdTO/KXe9Zwmnxv8ekmPwXe2eyHSfS
puFb6RugTgABBNskR2VKSs22NxzLtpjnmavvh6yqPrbs3z7/vhelkqUUQxBEfMM7YLROT4rSGl7R
AhiOEVe4MGJQawQdsa/oHlUT3w/NsKqovI7ot8YdInS5RukXJg+rFRMwRrUf0E+112q15y1dcMKH
eGjuOlP77LvqnhGeiETY2/vzhCTClJUbbcJ3F8cqrWtvuwRnmMDaFwaVrwEZ82x4psBkOuIN8HPe
YYDuOsl9UUwPfTu/lENJOKanWL5mpzqlAaLxeHoL/KNOAUuPvgAMSVLzzkS3lhKo+wqboPEixLK8
cDC3TSRA1Fi9V+ZRs8vNApRrA5TkcwCWbuX2/qd5EP0GKYoMd8wh1M54bawSgfx0Rb+yM18pTRxn
C56S9MsvLULSkrpOjIYCWcY37P5QbLJ9elcO5t9t8xxG9hNdC4poHRXkKB2+tfhFrHpd3QncL7rq
oy98jAcdcYPU9nWsz19U5D6PAa1QOoUA4jZ+ay069vkzzlSwK9zyyyIT2hP7sfHUqB7jnbRtKOx7
k0t6KpsPNJOkN8QKVU7DgObV9+DaDEH0ME4Hw+i/+i35S9LN59pGqBY3NYFjiqBYnr8JyqJsrv1d
UPu8lKAJprjakiY/zs0XLYJ21KEtsjLa9qj3qOPSuad+lD1ktQ5xrALUhiJKB5WBEDjrP0+Bg0mv
W78EaIqt7Ea4twHV1BW95FedpsAe9lO0ibIiw5Sb0rlGIwJgQoZ6aDWtZ43xjH19Bg1KCXQ2zBMK
K81aQEBf91jluAuMXpT+VaCsGzXa8qFCh7JPQOoVwCt00HiW38b0KdDCyQS4n6W81Dn2F5+g5ljN
DUM8wBXp/GE3d0G1N0nENk6yqC+aAcL0JfD1wia/xBZcp/3cvKFtvk9dYE9RgnhjaBgIuYBlXM0Y
767zLmuvolZJJG7KyrN099HHo+yhjRNKKLLpd4Sb0cbtOgrQSNofc2u6q+jnnXCEwmcxqowt3BIc
WCurOOmZWyL6alyj/f4a9M588uFRHC5i4y6qo93yRRXQi0edxwt3z75CE9q5msb0WIyUyEU558cI
Y8F1kiyVpcUprk47d7vQMKc00/fUz27tGPTc5YvCcUIz8OiqEGpOLGe6ihoTTBBl/cBG9GHq2ER1
2WXAERrqY2wlN5cv+gRyT3NBmsv5rGjc2yt3WFiJgD5XeuuecNwEK2KPMAtxMd/3oH6NqpCnkc3Q
Q361xjUcZ6Cxa8QDsWr/4BzKUMwPykL2Gzl+42h3hbHCQgLD50UCt9XHbAsrgigxjo2diplyQWtp
d2bxFHSFc778ww70aYv5JYBuDR97aQ2S1wBIgTRAdCeLU0U4h+yrNtFMKUx2upbhsY1cnsI+/9ZI
zOHQILBP6QyzSq+jvU2HzrOrZvaQ9tzhiWneuA42l+BONeyZoEWkVII96QxyMw9GuzMM0r02nu3V
0NeS0BLhtiprOVpPYxhO+KaZBDWX1r0ZFe6H5fTAUdYG1soTm/ptElc6Jgd6AQyvHz17sDnmzo8i
/RRMbHENBqhLAlrykEcNZl5HyhDOBxjvYu/3JiatUIxCwok01uNjN/ZsWGiIudV9OyPvlkT6Nlx4
lpDoaGLM2vVYW91ahcTudgfyDnhMu+Y1kyypPn5O8cwkrSYAoxv0pSH2NvyxKYKtzZDtSptCvFZS
V2yaVq2HHvQF4AFIlGg/RAAqGxOX1hnDkFSeiz4+6BT+iKC0BvbSsxLkHhdCb1fKyBNB4w0zmd9g
dvDz2EA3EnVjxJamA/SD62CsUPuNcZea2/q2nOVpbrJ8Ozr1x6TXvrpykGBJs1UXLPCWIiUhyBgI
8Dqkrn5yTHPIxwSB2UqNrDBz9yqn6QaB1oci7xN6nqO/KppArUNiOLNg28whtUSOtrEwM9+obApW
aS/fkMyv9y3VPCBO440T+8flv9li942dwfMrt3oJAYnR1gzrIT0q33gsp2i6VYNG9sn6b5Y4nkzh
R1Sz74tGQ3Qv8AGyJCC8JhQNIsIUSe9sHUUs1bKQxhoAFO4N+WJz18l1r4JXDGYA1JoIekRTMV/H
0Zc0t9wDyT4F1EVbd66ncidzYJiRDwkNjYXrJK/IiGso2YFLEaxOrii8NmC1Ytw9fXo8li/okdkv
sGTicxsMHyqf8CPsun0ekLDNQ3xy4ybb9Jk8Ymu6UKbdEcLxsLL1ttgHmAsRzbTh3hzJrGM8AulK
BFujGvwr0055K0Xa3ps6Gl/yq5+4iOdnIK5HWqtHVMTOndVrB5+edBvolUejH55SqB+bGLHkAsdH
L0n7bINtE51PTYpNZ1Iant2kOk6L30TOhoGu8iHsStzbIF9h9Uqzp5/vUj09o0Ni73O3Qcfb0aMT
0tTaKhmdW/bDJzGWH3mFxCHUwHqquXYPDmYPgDu1W8Mong26UDu7a1/zOMYk0oruQRUvbJPxNMXy
Grl0RRZMfNHkw3OdoJdsD6BO6HmMNsVZZLM5VotsdUyHZJ4/VTgvU1a0To2APiBLMioDQdkVXWQf
KmV8xfyKqOWVZ6uevbHqIP84eGaj1XboZqA0wV1e9hL+uHVUpeZZgJbpSlgvKYgI0+oVDJMeQncu
X/VZx6EhUdTQ6UhsosVlwG1fL9T4y4hledtvkugWkdHGb6CFzk+ltReCql2pnGPD0K7zumjWhSRE
THUsoBIiKxDmsD9xa6MOTJFCyfiEOeFd3+HRdOEAX8h+Ymito80E93wLiUfHsua9BaL/ppT3l0/V
bQ1C04XTikwBYO+cGKQPGxBQYYWtssIAzGoBIhhq5wy2u4OGQVSABRDyksXaReunknmMwid9k8oG
OJIoHdFtf1osyU3+FnmBttpeqJki0F6DKXsk16dnNod7ei/HRE8INmHTFMlrOARij0/Y/dzM+gaX
kNdcAmIF0hL+zbXXe7kdBjDweQaEyecNKCPQVfbc5rtww+qA3c8iJQABHJImMD1NWnAWPpnlAM0b
2OimQLeOOLDl2UCeC5yPKcU4jwzzMZYcEnHw3gsq/5CajDi4qKsMotWqgQHb2WBmo/RRViOnTqAa
UzPZy7I/dyYRV9rw56FP99uvy03j+t3q8kkHvZG/l9TEqjKs1P2Pce8/Bu3ESkcPCfga2W43Yfvj
am9m32OUUuWZ1890aBII1DXUEHBWHi5X1K6Mr6ynC4UtOesltThjwGtVV5wjqeI1SkDZejCKdRT3
p8gyPzs661Ei6hvM0mgbl9B0Ddb5kP4xcEbeBetWG/AFQQz+vmKSTFyVarTHMYVTXsbTx7YjF7NL
uj5axMOWpdiEU0xgpIEya5r1MjI0I2O0NAnumlGLvBGEBzItOxS71yYCZEgXha+X/WSunEMa5Icp
PvdYLYQlqQP+1pF3Kd8hhERCGL5igLMa8/5DOPPs9ELDLKjIoUMDQol4fDdGfCt1M9/Z5ZgdYzfW
9zUEApzixm0WkuSiaEyamg7akx2249Wgy30lxM3c2M11XXXtdUHPPaNnenCSfDwsMbCdDtUZ0XES
h0l+7AL0WnvCSDEaNYS/dIODV39O2qXDM6/ptSEqPozxPu/sj01Qp8fLF63vPoWhFmD4VVobnOJO
WtAJ36My1691khDkyJ2XcNCAz1qTcT2h9Lj3Z5jgrKP3NNvRxzTEfWm19pa1xDqanX8EjEI8hBJU
SYq/rxTerKjbeVWj34UdU7SdtM1gs0kuk0ossg5hJz9oDs3EuF3Gj/LalTXBTJPYF0uKoNzlaXRx
LG3d3ZLzT2PrrAA4iUOL9A3uyDuK/Kglgu/zwPmt00HUhymB8XSB3epdb3q6gTpCx9MjMOhXLmHC
sGRqRm0EG4wbYC7S+uNFDA5Y+36Ie5CgiQObgfjxzkrKG2cMoJShCA27p8HaY6EAMZcG7aYgkgHi
QNCU2smDbK0cGM43GHZqbZsAsHWy9ZUDdohrw2K2qKtNNdjPbalq0iDCpQB0T95UzzWRsVeNrEGX
hYjySoG4gokrQMN27Keaxcv+OudLNto55P5RdNtWvP0OfQl69wS3yLKPEcmtmR8yh64/lbV+42S4
HCFZMvhTtReoRBApghfB/29HF5h4z2U17pr+RdcgXPuEZbgIUP8mPdQxGGzT+grWC2jbnk31Mk62
/UEbwKZJHc68AWPocsHlPM6rgGhLDMHTTCC4JnRlr0cDRUcoLaKJvg2ZAgBT9G/TFI6LF81aKyRs
rA6whBp8gtaRQiasOioKvKuRsKAn5jE1AxYsA5t1Fg3o0vgEEPXQdAhLeqbOAUMoZx2V4VXthK8L
+b9t0tcsZzYBpAXsreO8Oi20c9U/BHr7jLshkUSBkso/U1DUNL1jON+YdTzqOEazYiUT62O+rfPq
JnEn9kd1iPTwAyz6Zp0PENFQhSAs4UNF6+BmZJH6+rWLi6L4JiCwUy1Ta1Gz5Ps32TyxJtvDNaXr
Ccu+wvUikJ8WGpYe+IBmtZS9PQXVRc/uyeNvtACCoKMDmFvWq77Z9oAiwOyzkjcTCV/Cx2VNyAdB
hFKlEb+6zXR9KalDI1nMrMFj4PRECS6e1pq0T/iXsOQu2jU+rmIe5rnn0umuIxYZjNNfW72roBFz
N6XINjOGwRVOfpnfhGuL8vlKW57j32tihxO2ngxbd4hf0f8KvQo3RJzf1pHRm8c0BkBhDa6X4te1
VtMtOUl4U9GFWmXUbV/6PqxgixQI8uL08JLBORSDWsoZ3beIgs6+Gi1xVoX4No4PgVsYnyhUgHjO
5/kUSTveW+ZcewFk9bVGgaoQIr0qquIQWUZ3bY79IetJ/lxdGtc9MU6WzuCsiwmFLfxtYfOikJID
3wTbz3TGGMxeVQ7OacGQriP0O+nv5q9WriPggUMQPWj/sda7L607PRlGfo2mwM2Auzz23j0a6+y7
AmdHat8kOZ1OW48687DMHktULFJEiWJZCUZcPVY+i4qZYszcprxxMlCf5m66clJ4zrZMXpb1kPcE
1IGzKcPoNXT8xyKp7vJZfmin8Gua2vtwyFnVYqtbUdXwAM30PFLnoSK8NgcqhGa0VPZTwl25vETV
yImagsLebC1UyKy8xdbSg+rL9C4JO+Dd4n4yUXwTrMhuWmPB4+wvG7ZPbiuMI6Q5XJUCC2cvGh5d
fOyPRq1eS6EOiXRhBxoHfAihZ7XlF79BUVZnconOehwVfXKJEr+/zt1sWuUVS/QEmWXO2XxVz9SW
NFLY/OJXGzL14mGxX95dI27mbcbljJp6HFuWu1pgqKlp7U0niBW7JZwYTX8rK9jKqrj1S14G7O+Q
X6XUjbfsTQEODx1NPlf3sLRje7qtlPbQ9VKjHQ/9jSiixBbcWLjBCMqCgHSgb7Yui1wI12p0bqqE
6X8Rorq8LkHsriBIXGtgp6kt8nwDSAhdF8eeVbIs+YDjIWw8Y9uMoocZjKu+NtcQS1gd4NeuM4Q/
Ct3FL0hiiJcyCtKpWcCE/xbJOd8tPxcTUCtCV7VOe6BCQIZqv+JJSjqm07Uc/G59Odfy2YYFDnkk
BNJLNHOWdKd0BKZ6Jm9SF13DiFqq9Gw6Yd6gTG62YKgoh+Qa3RKbxbbsmBQKTlOKydGKaGlJvNJX
IzNRMFXQxxadrDjK96lDRdEPFoCdzW3PbjxtpuxoKfSpwiW3z7T5GqX+L1ZJpuJn7M8hJWgnLN1d
qgl7Q+Tz3Lv+RqtJ7pj9qzSFMnCh5irUFZlAS6VwzDd+EqyqhlQ8SwkRHOWuHcSPaO5AyNAG86Ey
rGgFvM1mF6+XcgU2qRqpwLJtMjkKOOn4vOg84rmCfZbA2sirTwVPDr9f96mBWKNH2l3UIKAU4T1H
BtKRMqK8hTmr2OlVxI3ibyMHDAyXLCutnWPbI9cYBWzTStAuD4dzDLd7nc7R62Dw0tfS3nXuTMaW
ENZWsDggINX7AIg/GMsZSMnsUjJe5uNw0UcqesnVvl3Wbrh0FBp0EOxjse/bfCJu5JGNpvmgqjK+
cSb5Lc1ekTEbP9AGFZNzgkUHED8F0wuT+WAm0XRV6dgu4l3kri0nLj1gDcltTO0B//eSIoztIF2U
ufTAC/VAO8fLh9BYc4gtRGHgQbDvdN6gg4zTDQbcT0k3hWu3TgDhTA0tftFGHsXDYQ2kZyMG3cdd
kBXLcKZHZYKJ4uWHrdHTWqnced83DcZj0CJiByDbZNUHGQ3Vtp5uGypeM7glFfvPbq7XhxJaDjgc
e9cHsAbnEj0NNCN0XBKhmqLM2Zode2xAAAS5ocBrO5+3Y9WekT2C1DIl6b1ugrwpWL4h0vSA+owu
vm7I4D2TIl6uifw8ki3eY8ew6cCT/C3p8/9WMn+wknF1EzGB/yxOSEmvremm/E/x9j+LKkr2Gv2g
U/j33/8jU+jYf0HlsF0llU0TVzdQafnHVsZx/tLRPkNtzDRt9muBAMO/MoUK7xg0fJRr6qgp4dv9
fzKFpvpLCZC2/NK2HIP29H9jK7Oc/kcZBTTOhDQRbpKWaSNf8E5GQc8TPSTv2WuusSJGzII3a8Zc
NdiKBsp2NqyEJHFRau3r36wmXDX9QweMVsxfDcBSwHUpoIAFyOL9MJyHEts5gvYPuqxWbXT+bpjP
fyspfK9Sh5TUL67WtG3dNBke1B3fKSwUlg1LWVGS0EZxpYdsnU1WnoVjoKQiP+AifmpogIDwW1nO
XsvEvQNstpxvJrotlday/EP+lAbAegwUh2QjU/86gnw+mPZhglo7AFyK8GMFDb5ybx3zW1NOlMRo
dfjspzcVgAes2L0gL8/L4SY78+iqXz6R1AMbdvFl+UyfqFVbghzidAih7wconmLWOLTatkG3Ks0T
zIjLj5aPLIesSn23XIEqh+1yqMECWKK6jSi/LGjPfy+K0s56uablAi8XjEB/IawN7Ctv+UzE4QLw
Hv5gr/2SzxYatJIaYD67KN9XfN8Mvgeoe2VkybYJkk2kxO3yGVBdsDt2gBDXy6+plK4CKoLV8lHI
zD6Yu4mMX7W3MhkPCPEgVcl/dbdZ/lpG7l5k/ie7qdLNcoyIxksVYvkAf7PibyvW0mDaVVzVkLnX
y+EMCvJ9s5dmv10+kUTDXcWni3ZKQBvzOFrxZqiaqkvnmRJfNBQxtg1/kUDQ8TnH5bo4eaUjJv3P
rS7na/D3c1yIumD/836//Eqa6APz/3FvCbDSnWdU3eZyAxxHlh0eJ9FuGZ7l3peTL/cgtXhT5cl2
+X4ZQmynt8vvWLBXbrGOk0e2YW8y82dJUdOoQ5K4VDqMl9hlJnYN+CIEBpsn3/fFOTYefTtbC9Sw
wLRErr+yUXlZ/rl8uNGBawJ3nURNCQqtiDRDtbLfdnHmdbQ1lp/7M0EVZJh4/hRxjuW4TdJvacd5
CYdbDmHwvUsBIe/IoJZSq6ET/f79p8po0daQq2SIN1GEYi/fL7+rlsNuSsmdcbREEu+CI3kQab/N
+PPlCpY/G9Kt7X7UkdhMbAgV1bTtXegJcV98zuJFqNT0CMyolkE/LE8GPW9oDevP5Cte3SX3o+Y/
Qj5raS+Wn0D1gQqkUzYtiibp81Da8ZoC2SpX1i5oljKrc03j2ZsD5HGANqOYcN0hWrzOVbeQL3ZD
Cw7PUOoxyT8YTUr9I/KxYkP6kHsavuQyWGeYuS+15gX5FJ5TZHOQB2eewY4Y2juku72SEmIHdzlK
zFsWsX9kav5/D/3DHqrrwkSS6j9volvs2KKvP+yb//zNv/q+4i/B5mcL00Ih6bttUzl/sZPa1mKu
hqma6bBJ/Ltt6n8JgYWbgkRnC0vaKI/9q+4r/7IMtlmCV9uxDdu1/qttc5Eo+0HqxzapCkiMJ01m
tbhou36nGhcMo5hVWXR7CxtxRG/r6FYjfzw2ZXXbjtibgxcKd1GmJdhjCt4g+r1eUSXruDzLcg7x
NME3tk3IUcp6gH5X5ycLR9MqDdh5urw5UDgk1qvUHhn2CqAbtZbvxvsXu+k7FTZLLALJSoc/rRwG
+L1aUVWRj/bziKEhj8prumibaPTGNB84PtAbbEdoRNFl/+rALf/DufUlrPhu/P4+OUpLmOohDoha
649hB9YCva4jCLGrq3Cr+mJXpUA6ofBuUgN2HuSk29Je2lHkG74JBeP39/7L8/PYXBOUoLKl+U6Z
cNbHpGT/bHeZas6mHAjJB5xOmhz6HKhxLDIOVTSwUmcNYBQ4z384/7v5c7l/k7uXTG+kf99Lto44
FiepxeBbFj6+tKbug3ppsk54MQsZqpVptpCcFDaOvUq9gZR4lcmdEps8M5HMLGmR/P6Sfn1FJrEm
L5cOY+DHJ9KOsI2hjLU7CpY2tD94pzlR3On3Z3kvSsiNQ6HSDXIYtI/h4r47Dd1ks+krxErHWcem
XRUx6FobOhQaUAnYyysR5D6dAfIho9fBRmvD2akRyAa1a5xKSuX4O9v2MY6k2v3+2t6pVV4ujWhb
wDs1mJJyGaHv3mmr6g0z1GHHNtVXxw8W0mT4RZKe4fryGElBsubH5R9mws/DDg7JcA1LKl3qrFo/
ntQPk3hQYLF2sbCgZkDIpT7pFpvf39q7uPlyawYBs6tQJyPQX37/3a0J1RixniTcWkAlZVbcRo34
DxsxXeXfn+pXo/j9qd49YFuKoKKa1u0UOlArJMDWQRd/LeMEZKWzVKOICKJw+oOmpPlOTu9yhzhk
2paJYAoTeNFD/O4OpzCx1UDfbGc4C2VTa/O9m4ljGznZdi4pwfQu/dypuy7L4bF1ZLyZqn7P0kD7
QXMSLHgtczPE2o52t7FPUqp6QWdA+mXdVV0/LJjIU2WNYgVfskc4InqrA3Peab5x7U9UrfM6eGt0
e95PyblW8NKDxKI5Aj3qpFZp0N7pnfZJVla0//14X5aqH5dSyxTyIlmtHOOnaYt6hW1AFGh3qdEm
W32M7syWUk0YcFda2N+1S3w39FScevexSVFdi+V0HvLeWY8jtDU7f0gbiIICzaNV5+j0uIthbU4x
ncmIcKxnshh9LyjUzxUg8+JGOTM6hZRW6EXpCzCN5BKly+YLAgoalesB5M0HVD5igJXdSTPil9/f
MtUQnuZP98zetSxWFv+9e1Vjl1bUbKXQZCoHcmo3HxGS+DYWgD+a4WnGh9qbO+i+gwXMN58YDs16
m9zmhmLPtkRu8xQUX3OkTU9CfETppFjXpf6R7oC+ATAWQajS0SeDaWbS+QvM1Hl0O3SwxGusKfDe
Ywvbw2Gf1Cr47QarWdvD2ZY+PXfRZsfMbTAn0/idjLO7sVd3boEqRnfS6ZehZVZRsHSujVboB1gy
cjzGc0B9PaTpRTHpauiAIJbDk+qP6N3UFNwgdBfygVT+SVnpQw3Deu/aWunZeYfMt/KpwV6lCZ2K
WmrOdnZKc10YA/uojJ4Rz1d6uVI0Y2cVPJlxdO4cqMQ25OJoqU9Pw5epNEpPK/Npowe0xOdulTrJ
laHOsIzsDDmGsnuUwmq9QWtvgwFqZiNBcpRPwB0AKEpq0EWfXklRIXA1t2jLWLUBNki71wuHorP7
JaytL4VTny35aBfAQgDZfTJ0G293+cHJQnAB7ohnAeJr/tLrbBUHqfvuyQ5w946tOtpdeOysV1CM
6/Y2Dac/zKqfFy6kBYlaWYrRpoUG8+MKAjfZ6ixyil2HBSQCcDvVI/YKZf3RH6kFBxAU/TTP/7D+
//KsyB/alliqOe67s7o1s8OdE7Zd8dyYw11XpG9dbd+Ms/YEN+Qlce0Pf3h7fo69lOWwE6BZ7bq2
NN5tOU3ggktMO2Iv2VNCTjLWtvihBrK7qT/TUZ2RgDqKlgy0tObz70/+84uLPLixhOculG7Tfvfi
BuCZ4gECyg4T9w9lbWzjydAOck60bdkaV6LdO9pXbXCyPwyz/k4ulP2BE0tbEeeapslQ//h0wb9q
WUvjaic75wYTC+i6WQa6JJjGQ5JHnzNyBs/qW5LTcL5pWDxRo00/2/0zzag/SjP/vOtzNUrXlWE5
ukNI9OPVJBHEcLt0m904EgUBr12JoAS5G6COkamJN3No9BuQ0T0KtwXKsD5KbvT0s3B4RPUm31mp
WP/+yRi/ejTEw7qFIq2pU4788ZoqAKkzdlTNzqCO6aWptiltPIEwIHwug+mtb8CBNYsKGK4sAfte
+pKZxf3k+OLUpPrHBEjTat9IuDpKo2jW6SANbTphPNd1K4JHPTau20g4oEVQ7YDZCRI7u67w7Qyl
P24g6vl/eOiXsObHbQJYkeMsGSF2Ltb7mDaQmob6j9nsAOa6Ozx2g+5Gd/xsk/cdm7KO8SRCM5XX
mzJbxemY7OeGwmVqLS9+RrbWCPuzMRO62D3kmaRZD2XZrm23cTdzZq6RmE63ArIQ8oG+eeikehRG
gciTjfLoKAE21e7JHZ12b4FI5lEeAgRC1iP+qgFjVEQYef/+Kcp3BhaXeU5mTIXUoTlBBv3jU/T1
ml4kUNZdn8DVC8N9SPfAgZSynyv9hAoXCpchGvADKk9djuVwEb7FkYa+MwF/30ltT3hOucQf7TUJ
IErmppwBaU4GqPriQwbybhUvyWy7tK4wHlDDUx2m6ioF5I44whL/2OY6K2tzZVh9srKM0vRsFNXw
EQ82pd/MmEtMn0GqLsa4svbSBWIHQv9hgE3z+9G4RH0/TYDvRuPdezYgfyWDAnRzgPMrHMup9oxZ
h6DvZAPSrCrbsC6UHqQj8Jp97LlGg82cYz31cXv7+2uxfrXSE4CzSbMK6c77pU9NvRwmq2t2bub0
u0Gq6SiN5KXz3Y1d6RPgMOxnSvQRsMwJWBBS/TYbi+TWcZGZw3tl5sJPQDMZUoQHSFWno+NmSAHO
2rzKlhgnzmHLyOQVoIBP6774DOahP7iBLLHbsem6DvKRwz7WqovX4CpTL+yhtWDUm28w2XlL83ZC
AMK4bVMLZlhmf8joYa2U205Qo/xxh2Qg8TuYUIMlSpkqW1tCudvRBRMfiRdT+p91p3iij8reXrob
kMYvXUu7qgqjU1RRHayDrwpJmas/jC2T+t1jtqEgLEr30I4oafw46S1DOYkfs5xC5f2Mh2UBkJse
RTET0//+TL9YJFHStzDLkahiO+81sZs0sUF+6sDlg/wtLhF/dEpkWIqzQl5xFcIUyjMgjzKXj78/
8S9CXmphhkLSHdcgR7xPnNFZgnTvWyzPubXp+hgpQjXKQ9I2XwzTGfHa9NeOQU/YzhOb7r2INtlE
Ju8T14MSLuifK4iNXbSby9H2prCON0W09W3azL+/1F9MdAwoDNsxkXGnCrf8/rtUDNUXhK5jAcco
DFwU3o5wwj6Dcz6PILyyKHprHHA9vz/nJWj5aQpYiHfr6HRYuPf8eFK315oxini79L67ESYqQKAU
HSdaz2jzBspvPcNuyq2GkBVVhnvDVwejyVF+BxkLtl2eR7PGICFs+229QEbnaHqM9OHYan8KgZYE
+OcrZeuEKeZI8T78iroW8F3PmjSoC7PAsVkHIUjZIomADcRvvx+ZX85YUiRFtwyrkvd7oO3GSZB1
Y7Mz8+uhNVCR4KxGbt+wOAMBYP56tPfTtfanCftzRq5o1BFMy+WBSCV/fCJxowcFaovNLpvbl2GS
dzqKu54fOokXoiNLuuIhGwLQegw12uBAJWKrWYe9Rh7uB5mnEIuAWNFvhUqu0MAp/7BV/qIUxQXi
P0UNTjowyt5NmWHqrDmEJbwzNImSmAnwUmI5jb7bNXnjtzAiOsazDD4M+ZozPZQ0FKARlxunpt/I
KvZmTgzh7x+X/NXzIkLmSZHdKvl+IreosYOWFVhfdUG8FdkUHrTcOgBmjte4Jzo3Teu6Xkz3Z4uH
S7AmcDzgqB3SpMFyZMp2OTCSB3Mcv3WgOR46gPEhqI+bID/CvZmPlQpvZlaaE6wMZLp9K99FBJo3
OfsCyN3rVuk5WqWhez2XbBMYWgADExMcMtvtX5rqGpj9TM+XCs8BdaTPqFt9mNHxOWgIwz8bVfB1
rqJN0uvhbshDFOpgZnlmPZenolw3FTHA7wfsF+O1eLfYLMYOsfR7j5lQA+Np5XYFysLyzBn6awdk
EfFaaI9FZz1GYXeHYtRbDP7t92fWfxFruew6jisAfSn1voiNShXlfrSId/YIqCwWndxHmu/vDB/1
NFXYSJ/W9VUPY+sq9ReNe7Oy8Gk2//ucilzKAj+wdCN+2hnKvJwB28oKDdXptpZZv6oSIZA7B1+L
f+DnEWD9zVTkp1iC0vnDGCxZwbvVjJNTzSWJcajlv3vLjdkP4qLj5K0zWTCNcBhXxSvAnGDRzUIW
HOs4jNHnQ9zjuhVW4R/e4l+sMq6g5Cdt3dYl/gM/rjJESjnaGFa1S7s5Q3z4YPperBo4PHEGS0j8
8Y5JhX6RSxJTisVbxVEm6/iP51TATrsA5Yod3Bv3tTAgig5la59HijZoENQPad6nax2twkcNFxCm
of/VdMLw6Ix+tQtG3z3jPJPHIgSTBodqgELpJYMZnDujPTU6qP4ApXmvdcIFrmhqT8pvPISl0cUR
TXLSIOk8N5SYQF+UD0aYvjRTD+q2qePP7ehuzalJ75oU7IZpFhY7oCDtzcfoKW/LATWiLEAmC02P
RMrX3g6tzWCMiD2SE10H+nIgqfufE0fbxbCfDSHuqeZoj5B+qc0M1nPkJvGB8pd/7Ucp3fpCQhUW
fX03Gz58lcG8o7FRPbVvZoHCczT29osyn7tZj7/11PXrwVjVXfTokEHcFYOlXQ81miJllpNzI5Hp
3seOOwHJnKCMR+cZZPFzk+uwTCfT/eA3MVQ4p6BEZEh5m7vpM5FMt6g2zTejIY4WovFXbet+IglK
rkt9jE9qxjqRHTJHNjl+FAhUwbeeYVfr7fQxJG7Lpnb8LDGkYe2AjN2ivQhFIx1AM3bFQxw5X5BW
mb+IRL/LVfqxzSIIRIaMricHLGI3tl/LqRnA+Q/QexGH7jZZGYEVl/jcAoMgA2vTGZeJpJ4Q4s1G
G4tKNDdTE8GCoiSq79KXVos7INv86/IjJ5zx4vBltsZxJLphZ49uWqTXrybKJJcf6bjSXLXK2KXo
H57i5UshZP/3d5ef+cm4bvra3/0vV+e12zjTRdknIsAcbpUlKjp2+4bo4GYmi8VU5NPPor4B/sHc
CLLsdtuWVDxh77VT5e+y3AIEPjXu+XnvfzdjGbP6H5nJ+Y4AI4mBaTWYdXqJxim9xDaOyTGemm2M
BDRMFOaYVYAaMWw8+aXcmu5ljhAzxCMxo8u9uSwLMO4miLchnm9aLYFZQdipo+b2fITN33RLi8yG
2pMfcGOeuypy7v+7aSrA79QqV69c1NltrvYV4/dDO1UQxkxhv6scNUfnlWgAMO12Y2RHaBps/xQM
zcfEM7BLPA9Dg+FEr7Zf74ypMj61pK7DNqGXwX2/0oXQXjphaC+qbh5D4eFCIe/xjtiQDJS020dK
A1weOziDkpwg6raN188PS0r8yzRDd27VUQ5aiajEy8c7ZYIcp0LD7gr2Ab6np2eh2SbRAwsHRjhN
FcdBNNHaaNx6l+lu9rCxgD4YMA1bBQJ6M08u43d3SEJLT4eQwGZQRpYXfBRTVuxFDT+6q8zow82I
+a7srqS28vetq2YU/4izIZfNl0qL5g9EICfNNoJHqUv5UX4Vy4M20usjpEveDMLbN7Qv7zFp1K8u
ME2JFv+9mWQDNyWGez9bGUzFnhUdLTGUsdS6Pe9Ruo70GhAh2nRnjB01UjZZEvX97O28Jv/COAT3
yO/cU5kULq9vlERY7q+IQDB8GZ3cO4AWSn6X92VGiVzF91aJEw+7rLKMV72skELj4KpFC+OaXxsy
QfA+JJW70RVsXyvnPya2utgoYxQXbTLnUIl215KJIEcktkzqH92A8ydW9o+hH0NjhkLkjqaFlYXX
SW36aqNJgGrtiFcDRtXfxEW/bdqxwwxCxxoXOzg6W/RvWdWVr3PZPyYM9j8BPlYISIQ6akprfzjq
w3G88gNNOrBNjcFxlQ3QXRv/Zw8T1pzcL/a/aqfk3B2g2Oc/HJdF+/K4a1HlFqKb14PiWLX8un13
bZwT+HUm2KmkVMo5+6im9IuDpPiCscmX56+gLeXdN3L3I8l2FmT2D9WP/cPy00syfQi7Md58GdQ3
v1T4wGHNO7hSrlmn/Xl+VNhpeiHdtFrsE+ZmrDSeDWavDy4yUG/d6DVYbqYOKFGdzHZYsALF52TK
g1X1HSC/oDwI05jeg8i1ceMKi31bPb0XtpNjH9J/qxGtT1Nn7WuvEgNKf/oiEWy9dsuNoZgfYOMl
JDXOu3U9OIydqwBd7IJJb5YPs77LXlO8Ze6ofwWlHPaNr7wDPscfyqrQ7I4u70WTICzNhrsW5+nv
9psnejwM2oiBdPTte+R69OPOBv+Wc2UtB7NZ5f7ebzrWFCP2JA489+xovtiSjpdsVBpPtxhP9+15
b0DVu6pJ9XBm6PATLuS7VG1+V6UAt1d8BA3iyHJwcF1gCwn1wTJCaIL6ymvwTwHaNU/uopsMFrkw
3FAvtJiv5SJB7uzVYWzkIiRgRgfTkuHenLI12PZqx4q2fZipnm+wCnthY/oiLF2bV6k3J7fnxa62
+WySjTT6kT5fnzewcj7Az+l7nYDPsx00Wx9owtGOol9z2oX47cpt1nzX2vDHjQyuOczZ+AXCYGiP
fZHIHR01rlJPbVO7i0NDj+MN7pBsRf7KCU/RQdJGrBw73WpDsLcs8TfN85c8jyx2u9MuntNvbZJ7
KdTKwbeI0cvmp6DuG1S7rT0fcMXM8jXCC5u0nx2+jMiUf/FC2lzHaWDWqrN/Dqn7omsYLhl/PSjn
N5VCkuLlBP9NgxNvGmpIrbTPft99mlN3n8dlqyxuGGyWqy6bpchGSeKh+sw/CYwkdcz5Y5rJ3m6h
SJsnzEcca9q/akivk+n/nTtF8iE5CVocUbR6PokMBTRcHTsYq1CsBHGNr6zHhwNu7UQzREoLYcP9
5N4b3NMboxDHXM5HC27sknrV0zIVYjyqDFB+poydVc37NsV1P5DrhHjSKVg5etM3HedDWOxXJ0/a
IMAAmNLiWfzZKFkdfi2BDQi7TTh0w0ha1XueN4tJ2nnJbPT5fWvroC4iqgKHeW0EvKRN/T++UZBt
ly75fkX3qILoxZ3mBo7IRNIQnCmgg+UyZPTWI9O4pvZvRQZsBHprt8a7ciQN8lRaEKLtSrulSv1K
l7zNeiY5mDSGVQa2qRIQR3LqNB/2tG5ukP7Hm6Cd/yZjCl9iMI/dwOuLaxLWK41kGyklsRFaczFz
PdugCAHbKay7LnFItOSkrgcjWxcmsQ3+dWoR/gwOL9W8LMTWJFITCWlzHT0NkLIy5I5V1YBCc8gJ
tTWvjkYfAQE7RQxqBuHkciTY3rfWDQKDtPVPqyDl+U5trXJMMMQLPXCI0iGjgl5FLpYNU8M5X3XQ
TCOMIwz+9XWcNGg0U63fTh5LC3e+eMnQn1SSwJknNKGBCGUa6Xs3k9XkVM6JSeC/ilFyjE627ctv
P8v+4cDOl1w80qioLKDcyV1OzOvWHtoPd7C+GkMgMJCQr17sW6qxjI6BgbpYVzdKR3uammSU+0JH
wOBouH27MPB3dd6CUxr74jJE8W423V+oOGKMNE6+k66DurYfuOwa7oYcOR9mW3e2Mhs/k65+OIam
YROHRQKaa5Oy+YSuMoZ9zXVJDN6xNFO5j5Ys0Fifj23T/6m4AGbQGR7dJG8DKVnYbeCuVQ35i/k4
AfBe7gET2sg46I/w3C+Mc2xs6LEIBeEjYerR5jJndAwhwsK3NaQgSRhUDQ4W3ZPbIMWtC7Ud7ERW
gfCLCV3rY4nKgCi6de0wgn8+2GdWE4ouPlsLzYXdTRMammSiKPRmoy+MA5P+Bsn6KMw9HM+Lt/yH
jT0JQjU8Tk+D7Mpc+qtaSQbjcDWA9PCzJ6UC6O9lf1gNpGEWgzjGWgvcApTHZpADyLwoxgKD6S10
kL0i71tkHxJiKimi1zoH7hiTUdNG5e8hhkPsxflCGurrsF/+CHnGcgFdrMMWRevDxPGmQz05pNtl
JMqYI1jDmFkO18yVRhN48qVbrfBIahs/6A+TQDYyjpGOZctsw+cNe8Gd15rBQZKgrNoyPcrOsZGo
lUW1LhL2/40ElZg62qeEw75rl4+eD9GCn9PKy7azLMO0bqpwRhMb+mr+Ai4D+KFHWMYgCpup6zar
OprxGWXLX7lpoQkYC0KHH686zhHv+a60IOBx4U/0IiQBpAjz5Z4xJvvZSTpk2f0Pf4hIzlxYO8+b
eva6nV0ZH1WBZ0WXjoc3jU9mBZG4/90dnWzLmM4jM3CKwymHWf68FyTzAZYOXRAwgtYGPZSKYe/J
hqgEyF+fiWjV7r8PtSQA+qP3/dq2HCB1CV2ejyRCS7PweTNpThqq+rOo4/K/h/3O9lcVtN7NOIui
2nW2BUe5xS4JP187ySb/TaBVtGWZ4Z+sfig4x4ertZBeE6+9NOner8jOopoe2XhyXTM8Xj5FZ2kH
g2ccyxkQUJJ37K052t56LrQNQnv/UjCxIvdX5Kss0AWQQGHyJgdWVree3MXJ9+wbUciQT26LXMq1
rI6Z2+g7J3Jori0fL3swr0kI8UknFAetoVctcv3P2Gtkh4EpQewd/J3MDgpTorY5uIhx7Ko1xPpk
XrdLVolfMvWmH+HunNp1+/8Gk/w/4SC8tatTv3yV0xjZ1ooYVRAhsJ11oteej1tJZfzf/BHd7X0L
wcny5c+b57d/3tNHi1ihAE/E80P3+b//d/v8L2rNqNZlv5Ddn596fpV4/rjPu/99LD0k+CPw1/+l
kqjnD//89H8/iTMVn445kyi1/Oj/+0JSFgG0A/H8L+bk+dlccw6to7hMx6I7wc3uTs97xXLvfx8+
7z0f+/++DikHQMe+en8+/rwZYwkS7n//1otbZ9eo5PZ8CLD1vJVl/bvtKlplHwNzGZBe+/zwfzdz
RiNdzw3P9vMuZ3p/AgvpEGpunWqDWjxpWpjPI6hnWTfnQdfsCxpKdyNmp93hzS33qjSijVCev9KX
XaDKJqBodvdPZUa3VrHhYBB0/3AhAnbB4bzPZXK0ymreeHFv3TtyInZFVKmLS4RZKlhylyXDGdli
qbAFqvsRgZWZj9+FrvT9TEDCyvVJJnJgjLHtTfXfPq3LLWHUQZ/9Wno/qdiSjeQgJ4uBJJK2tMi0
tTl73Lz4blV3lY75QLCC7FNBIY2S6LNmYr/SXJCu+ux9Bd7dMfRdrZrfkYqLE17/fuuZ4NG6qHsv
Mlq6ntztbHDTfVmTmCFnd09S62vVIS6q5uZAa3WfJ2uXBsO0auMoWo0MTyyjOxewEtc+3tt1gNrP
WhAMua1W1sgSOK2DDRwviUUQjGNZNL/T13FoHmTJ45eyiJAI4rtVq7uZ1f86G853if+E6+f3MBjR
PuloPHCnbobWPmVzQ1eRsUVQKCxo7BgWMWNhIkYCuAEHV4J9NeraP5eW+Kn6W69XL3BNxr2MMWAx
jAzu3lD/HqoM8LTf/BVx/6Z1zbTtdWD7AF1DnIZYMXZaKT2e2UWWCB0JX4rclk2/9+oqCGOJNiGl
NoKpqB16EPtVZByAnCbIt15ig3JGpNFZQ58SGhNxzIQLKks/B0EntnmQpTD863SjNyXk7RQOl6Wu
mfhb27HatrTAO3IoAOI4RBPPKQaPQR9g+seyXZU5ec4T0CKjBZPSypyxlpFfNfIcDm00f6NxzK+e
LeqTLf0QmztEWAc4sYXwLC3Fp1aINvQAUbPrgHxvYLe6FCmkv8HW4WEseSnlh8aPEDqMPlYiGlgD
Rr7aznCNdzVQqkNL4C7d7bBhh1PvY88kAtFd6T0lX6Wxlhd9B2YegtZmYL2JIL1ho1h6NIQ1vTsj
MAK5mA7wifSNhmbap6yJgGJiTYoGMMd5QGVCbYDUIHSl+z6YeNSIBCFUC4mLvsn6klBVBPXrVEEu
Kt1KnKsU+lVVCupgCEMWcWGrmUkiqqjkpweiel3MVrqxMinPHfMhHMQAiktfroUTo04ffeCPojj5
vwnFkreGZIpIQg91zGsfM2FYCDCHXK+vuoH6Y3AMjv4kUetsIjQGnluwR/sabJLc/hqBt61b2wUY
mVLvYzIj7YDy10g/LYW4NK3ALmU1jVNSU6TKmDi3oil2mla0TD9SaID1ODLGqqZ9Lfq7YxZym/BN
ggV11vftytbbkVdN4W+nCox84ZvXwmQtnOs2pb0LazCqOZgL/deiAROapBjhr0Nfx0S/mP9VrJK1
Ov2p1eIfMSr2qTfw1VHJu/vSRa5VksIRO0HJ24h/HyhyWHH+/EnSaKcqp9lScoN/B8NwScZk4Rym
IEXAPa2chTXB3O+MzgmvOYJtLp2ECNtSTQdZ1/M+6zDuRub4FwjZ9OAERAgz9P1KNqpfkiiJ3xtJ
VpBz6R41ujkDxXdY0rvHblMDjKQAgzfwYWtlROJOYB1ro3cogTQyBIYobPps3MRBlrx2ijge50Im
QZuxxyG7zFomwdl9xmB/SWprXRKCsDEk2ZXPd9FoNeOxUcbNiyVNHOlq7Ci9vWtNyDIplC/NcjPi
7rYZzVUdgRheYO+1RgKoEvnlvxuTsxFm87+oSSiwWEJs9WBk9QfghW/mNQlAXGQqTkokIutAjxUg
w8EGyuSY92GLcD6koVQb02d/URKyXqOgI/a3XOz2VJPm3pHxEeN1QUBFiR6BgJEVSLXtEoQIakTb
ybQ5dgsNUVW/bCMz1sISKWty7Nwf7VCRTosIi9FWtO4TP9lBZIdPueSZaFPGYCgYD7be/wIKlxy9
aOB7leBR8EZzXTG3PLr1RSq2ogcD7bcLUsHrCgCReU2mdLpz07j9M5bDH1MHjp1T7FQ6AH2pSHip
3Om7Nq3j5Fr7KZ9cZqEA66Qmzqic9wMV7N0wY/huUIx7pJuwy+AHcg36kZqxvYMz8Dl32SWJWGrE
Y5nt2eVovNwwepB5dIiZeu1QXsnprY04ZYsE5gzr5p8MG501xS3aHbNaMsFMtjmBDKt8H0gyeDqT
M6rnnUny5t7ieLw1/Pmm5EaZOu5Er8fkkbmwQPLFIJm9M/LGfBTs+sq6BTMEgszxCkbqabH2xHgd
47qlYgj87VguPZZfTKcAxqun9eqetGE3Beva7PxbTgUYF5p8SEv8SfOAF5095BeVA2BtiKiaGL7s
6n7YOUzNttTJBDbXCOMg8PlkKxoXImCqJbt7PdZjHnos07cFhzbAbRuQjxxOQ6LM7cSkfu2gfr4R
prJtreHFmGP0c1lDrNliiRlEamynn1g6yhdY7B6OTMAu8KuhFDDy2tWQxwe/250VGvHjEOd/RyMW
a8twCVUKchY8EIeKIjD39ggaxGLWdTDkHG07b0lWbOWRucx0dHqZh+0SedmRnaCVM3ZJX/3WnMAK
gXUE0JsCcC9oKlFjAb20FQEFHrq/K6MA/ZwXzdroo+ze2PSw0WTeyIFVPrymOrs/9BSsUM569RA7
GezM2Vjw7a4yDzi35N2KXiBtkK0IjLXIYvOORqF6RRuf7/yq6zZG/1P2kXhzsgz0dZL+5O3WvHV+
T1nvJBWxGP/MISt/pP3QhLrQ1FpfPkQZR7Soa+Yna6jVMSmYMTRevBvVaPzTUiCNottKWIZD43g/
yqmNFxEgUxIY0jAW1c3Hk4e9oaMnYJTkRFl2gGMzbjxjnG8Wf+aVk9nlscCtuZ74RvuAbKSpSb4c
EDZF5g8P4ZIDzc702ilRvqUE/TGCIirEL/51DmhAqyeS1C71f3l3yxDxn5vxNwOJlhBgbFpdgbSS
oD5yKHp77fSENWUp7DADNOskwd3GJKBBaYCUjwJmXyLqYbdF2Qm7jqyEYWRJQvNSxVEK+NblaKdM
AQKGCNn8k+K8dqaBAJYiNrZ2Sko7q60v06qvrlnWV8dgXBiVnSKxcD6OGdDNFLMSRKWdJhL3TvDs
ntQ398jS9jB044tjO911ykBGRqYx7EQ9mXjmubpGjndEuwf2XteDc9FQw47VD2kmGHkZXqKqDA6l
MH97nW6RNmtdlMUYwVLW1h17udcJnjgV7JtWJOwtrCj7XKr4G2sdA1EPRkoOenVbVOO+0GuX2I+0
2sVF1yPxd8l+iW0uuNFUME9Q9sECsjqQ+cAeJbsNnLpGajiPNHUcAH2lB94ogwpYMRHRWIEhNJm2
bkrKqj62/WGWRXREynOck8LcFH6BrIqTYiQb2WJUtXFqXRxlTjqfG00fSWNAU8OxsCpNpMyJKoNd
5ctirdpUvBpEiLUuI+UadQtM1RJCTxSkqxi94y1gPL4ym5b8oAUUqrdHTiSF9MMdGHwMyYsPNE5H
Vt06wbdhE2YxQEF3WgtA45RS9I1E2pt02WsYq1QLPpdRvYSqYtr9xci1aVf2hKku/Wc4084id41Y
EjgpcT5pebT94CsmIuMina2RgOiMFWaRogdhxqK9pLjwmKiIJSRHk/KgI9a2VFOdx+mEcJrGL4NX
4yWO3FtpSso7jEvIwMcolwtDjpQ1CEg5iKV7ljXeVTbuGvGJeofkHWVS+zQUWxlPPrKpiXaapf5M
1IrnqqbxZLh2Bj4yb3PkOARRWdFB2p9R7cCmSSPtyx3/ku7lfhrZHzGV0Za47els+4N/JDGMPVwc
cVHPk0tS4YAx7Oq9rFR7ibrceBnGNwGWl+Ks1yDOEj5ddpwkjPL3OYKTB1mbjIeK1L0MxdXx6eVi
H9W0X8ZkjcDeeURUMP+In/SuWgpAdXAQr7oWqlFf4/UrGC8MDhFkXjnjJlpuWjsmqdObvRVlY3AN
9Adrr3M5EZ8t6/xALOCbSLrszIpiepE2cQezRq/xdKo79g8Ixf7jecPY7pDl5rcgaWrbksqHCHVJ
rmsnzEDx9DZHmbpwPRhe7EE/JWbyNTImZmo9sKFJUKWRBd9e5j4q6Qs0uUENxJ/Vqh61lRtrqGEj
o+GeHftcEPNeoH0G4eAfqRgEU7lI3s150zu7AO3i1q6saeu5erXrkzI7W0lL+KA/hxWD4m1q6tZK
6cw8dW1gneOwbm4cMG5TND5ydCMjS8oGEtIZ76g6BTHi7VSM32kzNuyMSLQDraBODg1rncLuA0OG
rbYkPLdPzHhn+IwVjTAvYvG6gOMa1FKYls6AsBFWVMlOOlDVSbqnfo+SYN1pUXxO/eqeJ1Z6SFgw
MAGd1q4lfrB85xSxq3SnsgxUY9pNN6ueujX7kWxnFlG/rfpMrpOJZZDh/EaLqh3JDfH3UOpP6A1k
+LzRJBQ1ofjDiDotH+VUb+GkGG8D7/hTNrQw8Hp9OE2p/7OK4m8N8yZISKDNdE1EtzNPniJrpGSs
xHYGSL6ZRqvf1NJkc9y48bHsYriXZRPvvblvDo4gEiVymdxNE5GMWrLs+FN2z86uyyLyPEaqwyb1
f8A6vRRAAcg0GmWovFSwFKl+PEl+RLem20Qzfk+2Tv07FeOpoyfeZ4bfbMgMephzL6/lkKpbFNXh
NBnmZiotZ1dxCu2rMdc3gwtmymiSz6nVDA7Jot1aGgK+yM8ohTKCvQQTiZsT/wrMf403WJ9BPaLr
c4uftYY/VNkq+8lcnVx4XmKj7R5prF1Obwx/Y0IgPfE4cpeU41tpZPJSU1I4Zbrv3Q6QL+foEQsM
04F93g3pAY/9G3kYCwLXJNrEG6k9yIaAh9D1xyyH198RCH/tQ730vv3eRLzZRM7GdKY32y1h73Y9
WZQtYgUTEXJZgW8TXUff4aMT6BG8IbXpnFWquTHr2vmva6PCrVmO0z2KmmscIIdaI0paDAjfMYN0
cS12hDxJDAseknW6orzLEeUgwmOuBQCNeUWzsmQP1z01fjUQxA2TSl9j7dctUC4BcCMK6oOwpxqh
QdKvBTrTfRFBb6qE2CiB6D0Xm5EIiMCHdAlQ+t+oH/GPQHLRYT6nhKwZxnCKGu1Q68U2X4LITMX8
x436iyy1n6pUf5Y8MuaW4CmqeVJgZmzjWGvTDaJ1cBFaDuupBjaJmgpYE3ZJpqjGrrLIy+N6v7x1
qzVoGbmz1A8ycyhTCNDpyPvx7GYj3abhUu+RuRZk4mBRTqXTuK3HSh06C4e8G5lILhnJUEugryNT
vqvZ5gLy9VdE9P1oeo1JLTN+mlT0PGKilVP+tZDzdBJ6vocH7IWxszMMqNmz1i7ZsQy/TCfoQAGl
JsDQygICCBx84Bp1qp3uL/Nwfe9bDZATKxm3I0u2Iq9/sSZz91NsMdbSsNZQBW1jM7FWqauH5UKw
V2BTXxqGSyTOj2QlBl2oDV1Cm9e9NHkCZSCPkUP0mv3aVb880y5OyGChLJaTsSBknEO/9PUag7Wh
S63DhL13TS5UtXUYheO5zRijN1SOJTBXLfAZL4pqD6JYbRox54gdlLfjNAx5shS+BklvojfWbaiM
E/Y7kIS2ThDkhEhcYiODwD6TX5m0Fsm96Xwsx/IeeF19rioC0SQhf1fPo+Z0O3XmEF4CKvLgVqTM
QVJma2kGU1y13RsVlOTFaiGWSdqjBQeQ8GXCM50i3saAAPezXiKnUCu/qQmHLBt57b35zWBTtkyk
vBMBIxAG+3qip+YPN4qJ9t+F+dhFxluTz92JE+5kT26O6Wb81Y8m4btZra1bi/FesrWjINmaDeVb
XBu/E2DXbDmqvy1N+16JKlpr9XeVt8kZiZ2/85zs7+gsoy4zLg4ZlnvHH+sNFKZgZ/vRb+iQt4g8
Jea2DLInkz1Zm2D+7XlVB4DwjkaVEB0bsH8p66Ilj0BoYUso5MrEWgjGpbI5Z8tv9rw0WSXlCwHx
XLcHhkW+ljFYEOpidV/MMNYZhcinNx6nTnqn3OiMteGAZJd+w1Y0KZstBv5TMFu/pJfppGAk+UkJ
t0PIb2xNEk+OTZX1NOgcJdSRjyr6Z3iyfug2WaGk/khyibMMhD/vTI+YTmaOAQ01AtUA20hsLRfW
MjjmxUhijUxD0NAP0gDXsWzEucBZsM7ceoHk0Q/7LTKsEW5NXFMPpAXDoCm3/0QGIxo7h+g7j0S8
eOOwch0Fy34IrJPja4BFk3cdT+uOkSPXg2HyQ2Xx69nKd/GPEItWRrYEPJf6t2ACIO8h6WJCG2/s
JrL2HsuWPHFPcenXq3Ey6qOvucU+Y+y3G+yf+qT5YaNg/xkpaRMeyEiGLBZcbaVpj9iAUDiaUKk0
s+WNXMhPy4vGE8a+ei9m3V3XrJ+U7bLQtxqBikRw7ttdED5vitH5K5itMftLmx3Di3Sh7N8jX9jn
RFq/qSn1P4W0H9Dzk2syNf7OSNKLN0AdatLB2DISGnZVRP+D44wnuCVsVAYu7DCyP7Ogvs4jidEF
Q7BMLOuxLn7rkLNSMBXZyazKY5O3xSnWY3mslPOwKrKCzYZDa84b1ntrLhkJIZ4FOo8/HeVaL/3P
qJAU56OV71Vu52sCsBR1gPWeedWh7NtfZt3mb4KR0J51GQqPwWquZS/fKKqmoyJNKp+r4qOiRpqS
zjoOAVhJjODbiMAUrjlJy4k02ushZ2A6+Rjsl6SApDNh9upcRXsV0Rs2DgbzNqcVIC5sQ9TSqQFo
cEYyt1uE7NtKxf6jTWpSWpXQd9MUfHkI19a6SyqTDdV7i3WLMJW6OzRmbYVqiomQohfrMsZvOVgE
Bg2jsZMWPc1c65dgNrgOemJfxuxippw8cEZj3sUN8n1bB7Q6+Mt5jqOXaxEV7i4LenNrN7zLW+KY
wzqpokupq4Ou7OBUUEsfB1LF8I4TBeWZxZVIQe2g4h0/B325lpFl6lXobabkGmAZTDL8E2ZsFPuS
PSUrKNUeZ2HTKpP3U7fWGjZdtrGMWRy7qht3Phavja9HJOHStzXK/VHwXrmXxiQpFZYMP6++lYIg
+EkOx55IGmJwSMvk719cFo5mYinj5JQ1YhMVAUJAC5fk12TJ1W0LJz3nEcll09CZe1ktQdcVYZHP
g98f6CY9TZC/0ZnmkWvHNZ0oFfVG3EFs3iyToe9sD5tCy4aQJxPMFa/LbSyEfhB5f2Eq36xlI93X
yGU5kUiTFA1qlGhEfDTkbIaG1CAtQVT31Gu3xLnZP30GLWusQPxI+Du2VVNaH/pw6IbvTnT2W2Pp
3d3PureqRT9FPwwijSTLD6dIvsnlIXIRnr7rTAHRFuhhHY1WOJ2n86C51rE1VX7xTXs/B0B6uQxW
aBAhXOZunZx6SzId7yfvmuRoSqK4Jqd86MnbaYqjxio9Ss23Ng1eknLmRaTTnU+1JdYYpCcki6V1
7STXjwig+W0QMJUTQAQ1o7xbs9xMelnglpXqbqvRZD6g2+8zqvFVMn7gkwuWHhesxljcJ2GpQ6vE
v1LkoIkzIM40/QiK7Endx8CIr1LXS9YNL1VE58voxgsd5pwbHzMD4/skW5t6lWzhunuwzEnoa1qZ
YgLA2zYL6n6JljajqEUHV8NQ6GjqzJH8PhHnX4Zj3HAna3tsm8nOlIjcOO6/PGN2qMjr7pjWY7zp
UplvZzN3cVAlwOrwOr3m5fxP8PpO/aEis6+34MAPFF68l2d90G+j4vjJCBrgXTjif0zz+lLKRdhi
+z2r1TkKSynYsszpGUNjfjUhg0uW23VHxmWeBY+uiOvb6NZkGQ686nAMtaHvRvplsKv2Cu7sqDf1
q+VojJ9x5hx9KSloOmdtgtBfGUFsvaspeGHYT7Skn2xsLAKriYzOVzTCHzbxRCs9b/KwcaPiYba8
4WuLYErPAq9OIGN2IUWK4Z+JQVclZnlmR0uPJYZDGRAq1Ged+SCyaDEFE1vcF+5ZuXELv1i/GJwZ
m5a8IoD7XEW0gtGtG6co79A2jSywnGKumQv23Uus1fojSE6tu8dsVfzJGU+tCXRr7+1wr7uiOBeY
C2g8c+MHwkQM3IZEYM6a4ZN+cRgvkbD9n4S11Gx/uCgajH+oDkmbfuattXH/q1IZ0kVX2KfSaL/o
CHTwzlwTgtTa6tjBvXGqww49Oc8KhxNxKsl9VOQo+tR6NmjM8/PGZ0EFcqN/ZFy/79ggHoaVrlwY
ISc7Ixc4y4w0HKbAW3cNfqOW7D9a1pFXLTfxgv3X5pHsrL7fD0NuHMlhzl4ihHGu3mw9zkUIgMMc
ugwwDhOBjoxkytOoYQsUgRV/yJSxa1y20ZlnvcLB2DCAtvPqq4goRIB1pI+y6s19y3b0g902Mr0H
kz2o2zezRHBHMBfJJeKjJEl9hd+QCfuBlCIypWP9PWKh+a+2Gi6BnnN3iRZeDa3Od418i7A+65HD
azzCMgaMDCVqU/fllSiylPqJFr3OhX7RmfUvlMbXDoEyf9cq/UwaxjuNj19snODgGpNFR2usHYrQ
oRzEReSF3JSoMtlDwSqG+R3dZen+8mO33ifu8Pp/2DuT5caZNMu+S+9RhskdwKI3JMFRJCVq1gYm
hRSY58mBp68DZVWnVZq1VfW+LdP0awhFSCQI/4Z7zzW18NpECG57MiF2gSSuLA34Zxo7exCT657Y
05dsgkcI1XUW7Augwfj1puFhxF0y4jt4kw2DzzSNHwzchixKTLniNYnLIzjg/tvK1pTfPT4FGfhp
yWzq900iDOdih7Z+hsa0CTca+6C3zK6bk8y44I200N+6BnznkEcuVHLkfX0bOcCgh/xcxQnabSH6
54iLm2Fv+oKYKtkxPqSlmkOCvdoQUuLoVV9LPOwUG/pdlIA+qFxPHE1rBnZYwoi0Wlb1Vm79cZEK
PbeMcKgGRL12HHiYejWq2zTJ8qR1wY9iHHSLAxDOVYFQwfudVxVoTIsqIlxx+VA2bX7nToSjakpt
LAtlJ1AZYw3hrt/V3eI6iBPrWcxjtF4g98eW6Kzn2iDl5fdDWXHeQYubtk029Hu9RBaeFSo/TOOE
WSAPP6beip+z6uZVXvkymEF4G60RzUWSPHhjpF0BH+yqKHhiqjPdtZYXIc/znIe0CKIX43cX0avq
OAQF4cKtfIqy+a7zhMM4JZ2e0pJJGyazU5MhwqDNsU6jgyUq9Jr6bQ5YYWEuqI54M4dd0zBz8FCz
ARYgzCztaaEFIuxikZfPolG7Nh9d/CVZcRETPsjCYpM7ITX3B8CCW7a7KCpFW17MMv/LqMHd1aaO
gsEcrQMVOS8Jio2VylnwB5MGWZ5Kd613at72Hr0stfV0lhT8a3JXB+o7zdh7ht1dh5mWt0pD82Vi
99D1bn/jB/s7NY23IdjP9vs0GvcFMrRV06XBHbLvzmerucT4NfKaoigm84pkiOA0hBS8edv/5elk
QBiSyTbFvbUt8nQ5ig3rnk7XvqetJIV1EqdcE8rvFOl+9usk8vSpDrXmifotXAEajXaioj4aC3rs
ce7mi1AMyrrJee0tvX9GYkuL6+TTA6sd4zIH5aZPneSMhUOwgZw+GtkZ59832mCw7MEDyfyCz7Em
2ze1NxDDMZ94rrIjaj3jFohj3PfpQ9UG1inIFfc0g7ZGOtbTbDx2nma+Gn+ytifU0AtfIs0MrxBF
XpUkEDATTom/LRqvfdOO19yd73DABt4R5A2A0pm5wbaYKFFnjK+siQt929ZN+0s0OOnpzKlskcQq
qti87+3sM/HQXqqksl7RSUWI7B67gY4kkUa4La2hOUdtcXXsQbvSMCACigZmPHPSnIxQO7YVzzzQ
lFc5G/3eHhwQis7wTmdhHDCOWSdGduFeKYO4BoVnpsnmwvfQgTI4SW2paFWJqzfDoN6UeOdwmzUv
EVPxNcvuz8w2o+e5J484yv0l9NWf2/5nqLrbVBnuRtnleIZUcRxKSwCPC59Dr9ZPRDDaKzFp84Zz
gjw9E9z6r+Pz/xNN/zuiKUZHzK3/d6Lp7ge9wX8lgS/mSL7nn0RT14Y5CavNRPxhW4AR/gMF7op/
k4D5uI+w9ViQlHzpP5mmsPrasu+i//2/LP3fIBdBNRUCZxQcpf8nhCm8iv/q3bXxr0r+J3ScszYc
tX+hAnoml0hQutmeedlPmZApBvhLn+u/0CGPSjNhmHnpc5zXdzoC+GlRwruLJj6bjfP0u8XKBj8E
QEcjjII+W7T0rqmH+1EDw58Hjk9cjLkyFu19OxoPbq9dcGUuoxJeARVC/WbSSaRCuj8j4del5p0S
i8DWLGIPXiYkSSyK/3bR/huLC0AtfoAGYwC5Q62fLV6BcXENzIt/wMJIkJtvI7aCbvEXtAk3BFmK
+4pMi8VjQ7FltWcNPM62WRwKfOeAHA/w9Ai8By+vtopS85uJQghf2cIxso/0GGtIal6K0v4wFi+E
XFwR7FS3U6J/2ll0T7bnQNgjBgqMFNPiqEgXb0WFyWJg7BUTX8IGr/DBrMF5dYTBZo4BbxJFj9RB
D3UAtdv1SDZqMHKALGQEi7NDXzwe3eL2YP9O6HSCAWRxgojquV+cIXN6KheniI1lJF+8I/PiIskW
PwlzYnvthf24QUD2oKFcsTGfJJhQoCvvSKdnhTtjCTW24+JWiRbfioWBhf+b2FlSySR8rtGWG/OG
x+pex/jiLg4YJJdHuXhiADsMfrP4ZMbFMVOzC+8bFGWOjFBPow7DTqtWaBy/2YNcGow3JsjqTjuW
OioVbDkCe46HTQec2msRulwPEkKP+JM6jDm1rrqipNqAur53MPwEGH8qDEBxF3BILJ4g/N0N/b1k
z9U/zItvKMnd29jZ7xqJCiRP7Cz7zuz67wpZH3sMGDvJHT5BJP4YkmRrsXDBopSznbIXzxKmAKIJ
m52GarPD1OQ6RF1G2JxM7E54h3Y2neFQY6+xMESVGKO6wiaiRSHJQDAQnkZv8sF9eRsi15uti7Vq
WDxWErOVWEwx+vTHEj9Tj4ZeRbrngylYGVSYSMx41LMUH4hj4PSq7AoMPS+ZYMzOYBhZpvUEHOcF
Q71WSG/lltMtiRKS7tsgOvd6crDTqYffCJU9rffcWPIHgCsdGmbQl+pJDYxytWRaWy0jc4Y0AeFp
wdvcIepxJ9wwCqFvjUDPTTT75JrqPAwW4mANsk/ShkCCEOZYIWJYVooa7mz8bhpwXlK6jzUoj13b
956v91y+U9A+tW4fHaKI9OKiHz/Ajgdh4addTR5yzZQ1kuW5TfWPQgu9A5ux50RZxip2JPMqJmEj
AUiJFt+VJdeuYqwPy2V+jwbUfNHQ3BWdTaYcgdFSG8nVxvxdpoggMbeQW6v6fRDgtwq4S217p30Y
3Jjgwm9tAgnQpaHAgaQkVpaaPLCI3TeUqlPRLb90pe7dIhnxCA9k78T1PmQ2vdekC2Qt8najQbiW
3rfu2iQMkfCrmoQRw5qfGEZyGUVfMWI/tpj1o5rc9AqniLGfl5HUJSoqpqHmazgLEnZ7LMK0FbV+
vZXOWwpu84JZfZOxM6X1FneNCP+0XYqFtDRfkCPJfTnywEZ9jX4uxKDCqwJKpM1G0UWkuM1Z9U15
iax+qEeUdG5JWFn1nvWO2Nqa3Z8ydl1Naa5n9cee8/hJqHQDRApj7zjkSCdog20lax8i3CLJdu5G
DWoXimt+n8WgqaUnzTkNNa7wfEY70DR+bUjM4oN3TrrB4btJnfvd1THhWbMxZzSYyhesFA5xfuF2
WPZ8JPRuSUBtbmVoHMj1Ur5eZUS8jTJDaw3nvUZFimqmvsrG2Ldh8YyUJdjSS+8sqcoT+K6DHcUf
HKAYqebgFo+EXxqOeoA2uYlmy2OmpZq70W7xlszIebW5yF+6glWSrs4J5tCr4XKguF7wJ080/n3y
ZDBvRIwqvrQETeHQMlmVohFr1zCezTZ5ybGpbdsiPlFHozyLkeJ4+pj5uV6RWhuuTYBw0D1g54Av
34t4mDbRUJh+K+BhmVOPwybEHhAEHUNfnTgXsm1hE95PmEmiSbe3GNX7FXOnHNa9eo+cvoRMF74M
U3ccvdhZoXKYcN660VoYbrzpTO0m5pZgoFBHPVbfsN31a0+245ttkuOMpuE2lKI4qo4f1YgCFsvO
GG0Md3EptiSYlhqhYziZTnhhkdqqOt9V3rwpkzlixDWot6gyzhxoLU2bFR+n6r4o58xnl2FgMgla
Iqh5RBZdUjqzLGfw1V6j8mASicCdlCDhApN3lojP3uxjLE502VbXvAu07UtLokOU5fkrpvGuD9vo
ihLyYobV7HeCuWMryi/OGvk6O/bzZD5l3aBObF4KvzC9x6FAokkOxGs6Z38Gi2ofPa+z4Vraz+68
/Y3umV246bnYNbrz3ZYNnkxC/JLIxO9G0NCI1ebIfqObh11kQZeYbMjsYWuvy2qaT9WSB6ANN1i3
bKsy7+pG1bAh/zjZeQYbBZfDOMv79MLU8cz6yaP0t00qETQkyyQTpY/2pPOCpoTv3hPHSYkC0Ysd
ShWCPN3J4oHFV4srldYUmzQJJTCPnNRCLVqhpRVV4W1y2TCYTYiQSDvyONGgqGbcyVLbBVxVh2bm
DBy0LL5I8IHE5R5IXqLM4DgxwWyfVBxQnbz/7rvTklg2L+sv5vJm0utPl+mAgQYahgBDvRTnMwv2
CmHZWtrEtZqNZqx12BqsLip0N2XOI+OZitSiPNtlRvKRagM3Elku5xKIA+X2cl2RZudbadTQL0kf
wgB3S1iWO36H6DVsXvrob9t9TB48Nt0jSxNUzlPomAA+8DVGFhumBoRDWS6G28gI/SadCbyesm5f
yTC92vlukg5SmiKkkFMEswaUIrrOmHGATJJPSjsixiOSvZrXjdM1p7R0PqOQBYkRLc9xmmEHxE7e
ZKcgxHtgmwitzJBL09Erw5dV9kM55LFsrlmXpC4MiYYHY04MDs3ZfG3MYvA7i8RcS9P6bdfxUlmi
pxtA/V0lDqhWjsD5h78mqSyGsx/aInqzc2XsZB7bKzhJ1FilRHQSDLi/BBlS1JXBnkC0nijFsdr2
ZtVs0qL9k7hWuLcqUe1NxEIoffYxOhBSjsdzNl5cQ04nJHjuw3LJMDkTQIVvY826vZ7TZqNJdO4S
k4uPmO8ILJBzqo/l0TMbDuYhu/WW7BDip1yzYXhWzhIfrILdWEkokAaklyktUcK4zraaiuK+KZJN
6rYPbMPa+9xsymtHjg5NrtijzSIWq38iaDHEBVGx2DXqem1Hjtob2SK085J5VWad57NyJQqQn20n
JaL1tiepq3GqLxQe6Ylunr0l4WQ+Nh/dt6PUr0gduHryI486h/AaM9s7Ofj/qFVvaELuptx8F4tY
uxujYp0MKS4dFN6uTnIutjRtM/SzQf5hYftVxVHAzu5ouOpa5vA5h8n5YDy7Nqo83c1zcg27bDMY
7LBF01trrzgoShctT/yCrUdaDJ9Qig9aFODOn0gEq4ofNIL7un6pDe/Ladh+Ff2uZ1OUju5XMJY/
UYcDPn733P46xdA2B9qNl8YTOFo/h1gcNNZUKrSIcfQgP/dXTbcPQSDXQ9BdlRr3TaRvQgdJTJdq
Z4sioicQwWUYQErZloHHrovdda21O20mOkzrdp2cX4QiuLJMzI2OJAtFswePe97blrhZLSIZ13G+
RD9v3LC7U20FPmKD82SItpVZPbi5fOKkJekFrxKFN9ac9hUW57bpow5XPUHQOI/QVjo84lhFi944
V5tK1C/LHzKZSgJf3aupPHbJeKvt4M7NRbwpbOOxNJpTS/4qITKAT+Kak9byTtkE72dyj1zZf3vh
+WEYY/xgAb7M09CDrAe931ak1NezvXWb6rErw9exeQg9Fjl1/tSF94JtPzIwnOvhqbbsH2nft5YF
rIJ/sLbavTHQd3gAQfi6GFga4oN+qW0oM/y7NNSr1ADu5nDGaxPeAfuxIRl4PRjFdtQi0wfygTBq
rHISZoOV5gZ+PmL7QcO9vEBYmuaLQmojp/jkxPGhJOXUjcJiPVXxHi7PhtbjgHqgQ4rJxHK2vZ1A
czWb8Tm32+4PKJTYRV9SpN7LgLy9K4x31bZvY9MiUN8qo/5EwPqsYfNPb05gmJdKq7aTUH80bzrM
7oftOK9BRPglemnifW6INz5aWxG4iGIhn1m+E3Cvon3Vll/WpN8Ppsnol4IFU4AriTMn1O6xUO4T
dgtrp4XmG9bls5ysfWL0h3x4zLvFS1ZdKeh9FwPearSmdWU4viiyJzFk++haNRyuc4AcJ7cIXmWN
iov5QEeWrUON9XJSYm3F0cSrIem26B81M79vA66UyqQ81AlL7xxRr1rlXfOjoKZ0SmbwdHonOyRA
Eu2BGLWVdhuq5QVp3tf9AtTQV1B4SOpJAZ3MfmVkK6QQN0a5PBidegSa/OTO+Z3TxkeZ9lv2U1vR
i8tYdMtY+KpD92hMJ2d1ru07t77UDum/tGEyjmF2iDtGA68D5mTwHWwpBapf2zrmbfzep/pDUqyc
adGKyO6YCPsmtf6NoKQTN6H1MLQ/AAZPtlacPRJokyXK3YzubE5pRSCqbuQfk2NdtMm9CLv+SRV5
q/l9jaIAT8wxnJ87vd01DN6p71a26+LqQ89pGfeeDJ81pz3ETrIh4PBY9lxpCOSp3bZJDmoL2d0u
y/P7Rrn7kI1/SKj9OrCn9yFKfm+ZBba3NmvfW02/STf61GEXB/ke4NAfvBe+Lq3HHPvvNJZfOhLF
Ses3zdA+YYuM0uzqoY/THfI5W9qtPD+4dvxQEoBFw8imoP0LXOlB9sGHTpqmqz6crn4JucHNqfTL
Tj41mfzuIhwos+k+D7n9jDT/2+sInO+mY+GwjQ30Tel5dwlabTkip8t3egJqdrlYsEK8lwlePZfi
LbKRG7NNyqM3aExFi4PNApDYDPZB1eHZLgEPDKO2ViMIhVnwsp/yFn2uGyLq+muOvOScWn8tFPOp
VCwV8EJDNd66zn3OU+G3mndRFBNFJd5Gq95wT1uH1XDpU8uvsvdeSz4LnpPASx/7MvLxbd9NdgmP
wit2PUljmk6PLvpHbhjEfWnGRquU71XFUZPqXqbIBvNo11qEU3fTLqGxsAjLQn3zmCTRIbGNXWhO
515waTMTFv29YuaPF7cCre8ktEQmcPQs3jtD7UOiYoagtSfN/nAuDBqvRHqZa4ZjWNjiEV4KwP8a
x1yVwbhK++i7QftbD9AmsLPRttugSJRYIaw61dmwN1ysFDbZXDV31xyl9lp4xLxp6jvPkpcKtNou
hCyKpBC1MTrkCfb+qk61p4ZjcxXk1XlqzGOtW9vScF7miqt6qtCqxvqWMB8sbvLSeQ9VUj+kgsVG
WxXviNO2TtLQtM33s022HMbwcdJvo8fQyaq3sWxePVU+1BbUBpEUdKY2zK4MrzJyPFK+2KOG2p6J
HMkDIzcOphN6wohQVSNc+a79MEr5AO55BntYxNk17/KD1AhA7cZrsUzyRb7G4ewbKa2RqjcifbbH
8rmQ1WlyhrveSjYTy4OkLd68aX5KcuPRrrDr1NO5mrV8NSJ7X1nYnFZ5QktUCtaiEOWWQq8O5l1J
G2jLfcfNRCbBxmSdyTgHZ9PaMp27Ou/eIgvuO9IuZd+ENd43TvEW5VctLk6JzYlL96dDGZhGZO6o
c3rrzQC2CWYPNV1KaSC3tQCgEDVvOHmeqlUEfSPkHjEo58zo8YLRnJd92b50lOekuH+4MjxTAFNp
jSnyQ0h/8kE0Qecvf1ehT3cRU4pikmrdkR9ryk3ulN9Q8vzE+r3w8ULtKZx4VljZjsL+0elow6D/
25rOsYDenc6lb3rTa2qMDwO/Xc9BYRQnZQ6+q9c/YUrUzGTCFRXza1MXCFtnP5sDSpzhXpLWu4KC
gC8EdFQShWtHqbvl+ar78n2Qw4tndh95m11wkezwou/6EkdOdTMrNvRohUzO4+ZcTN+ZHf6NCVLu
9OwzcIwYVQymUs/q8VDTCttzEpN/a45Ljci+2doQDkdSBV2UtInq6KzgGmrOYzEGD4bZHeG5OLB8
6pkKq3zsmsc5YHs9GatMw9/nIO0xFUmEdpHtjXjbMsnGVY60WwBB3xYwlgFQ1VwCTDfnestAZdHc
9+fAGHXfK0axoUF/TOwPtAJXOlcKpqykYpsesvngeMUjejRuV8P81gwWbrKy2iGB8IUsrrom31m0
pyvVDZvJyr/Tdjqq/icEnMcN/CUbgHMRxG1yyWa70cKepwzmpnUPtE5LWKMGzBV6F2NjQ1eP6d/b
2BK7MG45oxvK+7IdziXX8jETNOipYu0cD+7RRtWg5bFOVPNAVVdO/ljLvTMz3S7xZJQJ9RGo0L8Z
Sb+L9G3fepBYe42EgJn7pzSojETRboli9O47YFYMQLjVtTMu0dozZ9C7IYHJAmd9PxUhd7XpQAew
cjdD5zl0zp3LMqF9VKXZ+Ki3I1+04b6XWJbaKHyiI/iaI5uExjZpDv3AyDzEk+E0bGUtFwGiGUHk
x9j6lEjvPjBqczfa1r0c7WvblHjCLO2l9jJIfWH4NGuIl4LiJRAAkkUH+t9SvbaJutreJxVEwgyU
yOo3rCwrPGijCwAEua00gIKkY4tqIcMLzhIV8CHQgQJUIOdWY8s3oVmUP7R62MqiVdCEmm/XN6Hp
PSr4pNuY/UDkJcLwPNSzddPST7kmbmmY+ggmXW9X1y2PUDxtGbN3l1VQOd7Gi+oDGE3rucz+sGT4
bMaL3QOMsp3npurJTIndfeHwFGL80U2UcuhM6ZAxIQl55zkkT8tlh8MSkT+LN5ahwRK5iBIlLJPP
iABtDtX+IAygDJ1TAR4HrrhO8vpgZTXpKJruQ/mb7ohYcng2eiCRLRqjIAk+xEh5GsYI77S2AYPj
0HMqLiUrRcJVSvKihwG6hFAhOUOS6O0yfcz67CcZiBnKvHbrySUYG3lvlcn7qFF/c9fluHtF5kcH
UM7rzHrWEvuljLAoAcF5bJcruWlYi3Tuwg01MDRncOfwx3UrFUqGGwUmywZVeMrF1iDRXS22+7yP
NnSquNEWTSwOLOuJfI6XCEG7fQ/C+ORUxbUqXD81uGTFAKOjDcZ31NPfs72Tbr4n9g+KjhZMVP/4
/LMfuETohAmWNzweQRGWWAyKl2oE26SJ6dCbNoij+osj7qxDV1obOh2u3YzEuLZ4Nwx8AdYfA/WB
fU/g4FduEsruajX6VG5McIQQ8rc3+mtk+h1SGWcZHVZQMWCWoeazvhdvFY/PQhQEORhTJOCuh3xX
5M5Gj7SdTc4ZK28k2ynSLvOgWDogcN6NynlCePYetGDt43I1V+nBluKAZvo5IDAJUTd4Yw+pO1fM
ZXR7Y8XCcG+CDwpG9U1btSRl4chPsWmU6AnGDEClnhbvhjcc3HncjLpxG5P4Wx/zNXzRxzCxvsxm
OicQLzbAR/7oSuxTd3yxYpoSx/GZDj3rI6eP1/zRyldrsKNDwMnbdrJd27ySGUkD32Rgt+VqjKB7
8ctiJ6W7qNPkKDgVk4BsocTUvpxQP7ZJdSN3cc0QZBUN6sKS61UyLVzNUv1EUfMQM/Ub3Rs7lE2t
B1tdawBSzM1jqLInM++vBgwRPYkeyj47iS6o7sZOPzBhHugS4Qowry7Y7nfrSpNHLLOsQmRzYDj9
Lbtgn6oQTRY80xhlkjd2vBLMcz1knyH1PVFS4mFMx50aEFjrI3+ZcVAS4IpM30XQvem6uHYa0btR
nj1io05l8j0VP2HCQKOgbrQ7xumOODm5cdY86ZuWtkL2E65AiF8acoH4RaY9gt5PTMtqRdYqPn+y
VSs9ydZknj22IInRDX+ip+XOqM/UMSCNyYtcLs5zOOIFRtB48nQDJUpV/WB9OE7sFJvZvNhl9BB3
zrs3eM8BonSSujBhlDGwmZFipGl9jCL3rmY3q7zpXsKalSLkzPoZjfI1cQZ37TXRXs7ZIpsuf7Ki
PhiquMco4MdGx1aWVF2nM7Cqe0iINRTXTHshxQa6g2dneQNlYPzHe78fasuH//K5f/nwX77t9zv+
8ffF7S6dLFZP+WIskY9xUhogaXgImxq0eWDkxRG+RXEs2BWwYp5vRYJrxs4AUJnLm9/3/vnmf/A5
xfIkWwWMRZwxTiHrheVxima5QRaQwW0pqqOLDucfb34/JAWnOzjzc6P3QwfTzCyPGH75C6BnAnSM
CPaEFZ3NKFYt+pLlx7UV6hn/990qd0hA+X137oxrYLtqG7gxN2UvV/nx9w0W0v98rwWiKgMcZ5lH
emhVH1zR8/P+/pj/eDdd/pXfj6upWwZ22CgrwLqUcM1RAW6A2zH+x5vfz/1++PsFxw0Hnvf/8+V2
ec/JoEZwXoxrKG6lzsyST1akLquhY6MZV0c2aNWxs+Hn4eVBYZBG9ZF1an38fe+fb34/l0PNOnj9
l1sN94E2fmckAR9kAxkkcNM7N2QchxD2a2Z9c8F3MVEAoMWKRxSo9j6F6bnKGb5laCQHt2VWZY4/
aeeOdKm8gacErb8EXWdM08bzgMHM3CYtgSw2VxC90tQIDqFbXIe4mo6NPYEc0Lm5TsMlbRToDuGo
NcLddyUqPAIcgnTLQOzEqz5M2XGgCcDmUV6QZKF+bofJn0vk/CHYkSz9qzv10VKuffT6cUJCNd/c
ZEyPph10p6gkX3Oqv5okqvdDEaT01qukHYtLW1f9pbNrjzuqPLFlKHHPOH4phoNTDwG2bIN/xkRX
r6U8mWUOZChkc0lN6nBUuVp7KSesoDk6Qxv280Eb9QdrNNrLIJqzUaIamfGfVybSX+rw1TOy4+ys
o5IOi866DKZlXWAJ8Oq3FInh8jpb1V8nT2Ofb+kv2Mg2eWGfmziWi5P9Pu6Ue3AMK7hLzYAKCPOZ
pj4MpIZrtzJ/WrPLz0VJ/Q7x6dxHlCz8N3FVwLRg4lFNPca/UcOd2ms/R9XgjbXK4qq1c3Gd478E
BwhkxzPCa6aLyaCnfid5VuDDUeLqHR7rNC8ukePkF117YrukzmIOm01UZaxUGLcVRMxuBwM7P/25
c0ayTpq1zfMeFzczrB1GWfV0J/cEBv21GBHMrNhWsvYIXDTnEPsAOVMTBxOlaj5v8GFSMprM+42K
djPKpwtG8NVUeOQGLT8JuyeN7RzljaEjFQ4ct9/9KrJL6ORrr8obTiIvg4VpvnHe6XvGdE8UIL6+
PIlslFCasFDJ2cnxp6KCKyutpeX/fu4fX/79CkpKvPB9yQNzmuN9UVkZ/MX81fLc717OdyUuthWJ
AI9wcxihNRfIa8dEC56Vgj2nPmVt/eh98jTl4Tkl24I++jQq4ynuwnzV2cYLrup6pXnVh2NC4DBm
prL1fBvnoT/lmbWxNZ2cZCpFQ4I7ZwGz15x1XWfHyorv2oI6L6kxV0OtjC0wmw62mVgfxLp0hle7
NPcDeTmQHc0KDx0u4QiBrAyoU1HJ3uowU2syuex14ZISbhvDk8dZpSn3YQQRzLBhuq+JfGCgdaS9
BcKARdjtxMsYjGd3St9HzaZMpfHUZXtv5EhnjOaY7VltU5Yozw8E3JIxaVHoWdU1d84da1SwnIMH
O6ZJ40e4WxtIAlT5DkGK8I47kAfVn7GmCHNy/aOvMPI4ueePaBM3mnFyiW4iE976K+jtVrVBKKMI
1S2IufNPqmTSF7ZrDAYHQ94HqEYJtoy3mlmq05jO7lrlw1svrZs93+YF7BE14X2vmdld4qHZyADt
mGa6qgZ0xnGMw1W76DAvuBFioJrJAKsH7TWo2LyaUcFuNy33jZg/A/BTNK7NjcRbIlVvQly44z95
HVnsuK2eJ4xY2mTd1bWBdFrIB9eIDlUHj9O4BxM3MSRnZ1G63UeB4iMt5bSdHFq/Xv0UVekdUMdq
95oCSlr1rNR00zwZiEKJed/PELo2gj4PDUhynWfdxn7Mw5BNKLDNOz2homzNQ88iTBVGv2o7cKJl
Ua0NQjJWFk2OFZOHZJWIYCt4u1E8nsvw5FDFbeJWB8WVp+j1FU4cK69/4Gd8OWgzVz27Sh1Tza5J
vEf8PGofCROvaCGMUx1+DpFhvvaCgYtojzlk+kPcK2uDHevV0C419VlVokCxm/o7qw1u08OxrKK/
BmFaK0fHrdxk9x7F2WAOdMYhWjEtNjBygZspaaC1KF1nDSdw1M7HpZRsLf00CVZ2phPjqW9QejeE
LGMhbj8Tt2NSj1J8FQjaMvKmVuG328riBDYHqRrNzyqUVnlVjBNW5uTuHQk9j263uDVt9Yxi6muw
k5+k/yaATmwHcwo2cg733Hft+5wHC/bIyoTovVV0/OwD1DPcpWmTeZPD7Kzrtp9E5vXbmvFyJ22s
pLVHnFynrkaker+WLB/rAF1guiQWiM+I1JqtoKPk6b5WyKvfA2H81NF8lXFuAlpoXD9R7bpgQ79q
Ik/351Hntd0xK5QmZTNDj2iqQjaavYYTIrA3kVURShrZPT9PqzYEFLkrGdYPhNumvmZifcVtZPqN
M/meRr7WAKpay+YnbU7Am2Dpg5J3EWUX70LdeIwENbMJLGONtmdYO6AGMJxRv2XFj9LScdUmE+0w
dzZGuvKcCCQ6JU4O18ZmUKF88wCyi7ax2Z2h/RKR6ztm89HD8dzJqnlgLOvtLde4xiylGhHdsgXq
abGpIKgzvLGz3jMZci+hg0G67Sr9kJBWAXWuz/cekAzfFRDjygyPV6vGo2X1f2U9v+REAPN3yyPh
8Hd9MCUvWX+N7PY7VMNTjfaAQg0M3qgHfhPouz4J7pmygG8Ka6bP+MC429jEDAIZC0Ljq9HUuMqN
pVuo5U/JBHhFUTr6aiGRQiTVFzTpsEBKU2ilOOv5FeCX2oXtruJuMQ1njCcWyGm84E7r4pDym62b
Dg/RtCBRtfCnaEGkcs+zgIfhC405d7fpglJNI6Cqkau7539n7zyW5Ea2LfsrbW/coDmUA2jr14PQ
MrUgOYExk0VorfH1vRzkvVlFe7de9/xOYBHIiMgQgMP9nL3XJn9hoyvgqlDo1UJBWAlenWgVA2YV
ToPHTcFaW4VtdRTAFcIYUxh4H5RcyU+4ofqS7m0FfRUK/1rBgcW1o50shYZtUOdv+oUXmyl0rKMg
somizCYKLDsUr2SckY677FGbWWFojfDJVFjaXACoha2RnmVdcakKSgC2HSTbn3fRnOxrC8wtwA9r
xyKb5qKa/AHFHRUUd7klKSIfsDJsJ0XRjRaK7nJzrik4Zwqyayra7gx2d9m/bMD6kDgBnZd77UHA
640VuLdRCN9Q3Yqg+kqF952op3IK5keh0L+lggBHCgecL2TgVgIJNhxwwYYCBzsKIezAEp4UVDhU
eGEG93OogMP8QJdScYjhgAMjVljiED7xsitRyGKUJfm6ahXHeGhAGlewjXHkeAcX2rGh2MfLplco
5LEEiuxAR8YGR6xbjWjfV+jkQUGUU8ogm1SBlYMejCOk5YBfHD0g8GVXYZiBlAyEuoBmxrxSnNGW
wOdW4GboBm96AK4xh+ncwXbuFOS5VLhnS4GfE4WARu4oNp3CQmcKEG0LlHiRgkabCh9N+M87y9Z8
l6EiPQ8sT8DE0LiIaxUwCoCa+jbtKQWlprZQnls41elQGnt9YVfjiqzO/QK0Vt8yjjWo1gp3XcC9
bhUAu1O4lNzGO6grPLazkLKXnQ70bA4piuARQG2sy/XWVZBtB9p2orDb1vIPIypuALkLhebu1ZcQ
jDQMOrjdlQJ415C8l/ceK7j3cotQBGfTKfR3AwMcn3Z0X/ecaXr9bihMuEfPN1Xg8AKCeKtQ4gKm
eGgBF68UZlybu9s24w1EOKcMWvAbLPeXMm/cFe5IOLXwyisFLm8WhHnAdG6Cas4XvcP4nV5pa5cb
F/A5OqFAA4TuuFST5BhsdD9QmHwogwF9+KgW0c66tx78gbne5FXQOOVXE9Z6rKDrmmh2BFjiH1RA
dkOh2R0Y7f+2Q+QtxJ7/xg6BXcAgF+tf2yHu/sjzZkr7b4QnY4FYXvP4/T//49cTf3kiHOuT9Axp
ea6lmwLBCHaJf3gixCcbMqPOnw1MCqYKd/3libCMT+ySrhCGqXuMnYTC/cMj4X3CGmEoDwWaEqli
B//P/34f/1fwB20LBZfNm9/u/4+8y+6KKG+b//wPDBu/BYxZrkPp0ISxRYKArsvfYwzTzGzmrBTT
YUzLR2g0M6kL8aM10SP2w3XZSG9Hy/cW9+G8I/Z6oFZvcdwR+9XgMD94lZM+lIwd5FZhTxqsvTe3
9RZuWrDNZNAxfApq72k/Xgpky4MHvChDAo9QnBahy2IkvGS9xDzkZ5QdONszkzYQKpMHslaKnae/
4jGNN34EdRLXtHqtJNy5pnZjgJE8WTcVYa53xVtc99GxTmhb2yxA5sELD1EYkIWQgnuFmhhvmgoo
jpV07n5yLNquSfDqEStAv8vuTp2HMKceZHzumvY5Dh+iGLHJhLkLCld/CAznSwi6kyYrXrQm+DHg
6W1M3d+Cf1inqLAvVqGzLDBGtB1piockJGhMDtCa+1SsWWs2OxI855VQdB9WycY6JfJi5Xf6tJnD
RK6FNiZHJkYoW6IfFGowTZGMJlVXfI4Jyu6miEiW1EXHEoKop5oKXI12UuzGx8iCTmBeh7F1QDsH
xzzso7VJ9Awe2Xnc0CVxjyPWgjXXmOo4G2KAR5FgWQ4nYik9tBeyv0aB1Z51+dYQGnmh+nwlxAeS
gpPinY+bbluXZbKvU3qsQtKlpx2b7MxGNYPVrHCqEOCXBJF5LUHDvWDiYOW2tjfj6NUySJMJRwha
oAZI8oAmgSMsG9az0zxJ+g59TbCyV7pgmleJgvoIrQUxUnyrMZauxlnedp6T3dqWUfKlTtBkRNev
26a9UkTVjkzeb234mwcnCo0bQE+k8FhfHD1r0eGWl7H0yjPuVYpVDmJfYaYw8d29Cczoye9C+ppj
vI6TgaSNmUnGkNTHNHApfXas6z3K99gdnW1jYVSDp7na5cyuVtSJqH1I2ABuUDWbRFp4x3EYHIDT
Qfl2BntfoU4gmLaOiEBiktvvdYf1a679USUWadvQThUkCpZsYD607i4cNOcYU5OpjRhfY8OlgFZD
uRMy1S88pVp7LceJDykE12tLuKXFcpYMsu0wGh3cib7exL3zlVRsJoUjHecUnem2QfqwnlvxeaSE
uEYy5dIbq67U0b4Puc9TxubRk9CBg8b/mmnDJRP54xzqHHF5dLVcxKkDlmmmEJK1qBBUyc3PmB0f
m1k0GyOY4L8BEq19/MA1daB9MclroSJWplU/jjnXvscpEtkhyId7T3N3Qq9oahrGpqFKsk8j/ykY
tD/URZ7eEa0Ak74RYepo4pLHSYbkGaEgQqWV/8hqVJqNg3pv9k2OFxaIwtm5THEutkvIl1vrAMux
jqynvDnzZvF2j/NbFA8nJuz6OmdA2qaG81Y5xb7IvOrW9DzkSvWF1YmJQ1N5qLwMb0ny7CVI7lkX
IL5FICjn7B6gwth/JyOENzF2qnzlsoAG5jDQ4doyfrMY7Ghm4t+PP/sV7cPAdtewpJXxtMtRjOEb
prJqnX23p93ZjvqKiS9ZOZX1Zsp0PgFN2+W0RPaDoyrvPl5ysHpPuYToqTsRkDXFuRVWxLID/mKC
cSLCxAxwGkjXnBIlW9gga5nll2OYHXBaaSvdcsguiQ4NtZmAMgHCnPw5NRrvSC0Lifw56ao9TUdU
PowPNmYgdPwHEmA3WK4zcrOrz3CSSIZPTUhmeYP2z3wtaLvhoO2iXQcK5TCYUKhs3a4P3Zi89BFu
qKGJ/BVL3YGsguNUsfIeW7t5mS0GuqF9am05rUlzQXiBknQ9ZyE+DN0Hv5fBHrbund5AWowPpgxK
Z1XE03OZQgQiu899+DynJqsSv5sBgMFvb2m+OLBOCI9yRlQIJHgTTypOZpyKC71rG6UbJpr4Zp7A
HXZdUFxR98pNa79Xarj2kAhQ80ZKkTkoEe0DBB5/j6yP47cWeB5aUtWqRAPdMCB58nEN2d+tTH9g
4cVE2481VtL6Rsp5WlUFZfXWxG0W5a/ttsUVr1ETwsOrKw5MvWl96R79g9OJN9FHFfLrEMWr1WzK
Uj8EhWsBtO2UMJcMnXhW1dWNGZg/WLK8JDYDBqhZrA+1gpbDVNZdjBCdLRplybn6M5auYuJQaA1v
7dfmIzC2q23RrZmqqjtANUW/bOr7XsAHjvJgUzaIgeZu2tnTWqC02BRVW67QEIMXxm8XtzekHt2D
eYRTa1Rr01NgYrkvPP1LFcI+HzEmkunRoVoy+mNLh/cUGnqLikPSEHUfkYm268xB+mDD00Sy3CPz
dI2dWTpcilNc2T44SRQIUc53rMgIVcLEQ/rBfa3Px9wA8hWW9yOSEdRyOgXhDuy0H33thW1fVVM+
7hI+io10sE7JoaxUdcczbzIvP2hNQlSKrhN27dE49Whe4MoZ3t2+ikFt7Y3Y/xZMxPRNnkudtt7C
iRhPYIVWSTW9JxpQ55YMOn6eYY/rddMGyfvgOcdOZhKpy2s0ue90nuBP1i9A6/dD0t7p1vAKgGTa
xFVzC/SLQYE8RMc7tzK+xcjPwjymhdNdNYvuIBwbFimJPEYpF1mnb/GPVNYap/aKa9uE4qAqV8w2
4P/4x6g/2nVFNUsb4BxOzRtgtYzuv5bI8GTU7kUne3FL7xDVfUw6bWveFn3/kkwZYpbRvQYtB1dr
mtfCD4N9DJ5/LWID+UPxWncq/YLRbe0Uzj7Sm2fPq+HbTsl3Y4RuNWomsoD+eY6Bnsc6HDAP0wAt
dEOhw+iR6Ft0whqro5LfvWO+UpF1lqYPeRQ+51X1XeslQVGkW5KrRz2I/kHqPlkwQmjAOXtfTFsZ
DmB/Q44+K6l3qhjL3KpUNe7MppbXSeAxftyfhJs/By4tsANX9mBbDHp2WjaYzzKA+1lB64Je9WoA
l9r54H4glIynWqFDPzbLPjmCBFv2cQAw5ZQ9rZAurU6IM35tXNst4VtxymowoJq2QB6bFKfIsVUB
Wt3n5CT1EuFlVmUNnR1Rn+ZeIThKpX2BpH+MCQhJOkQgUQ3JH+fiqQnKX5ukQXG73F3+YJeD3Cwf
RGsNypsfvdeQlivRqPmxsfRmv+x3VWN2ubVslkc0XfVux0yxP3Ytt5b+7c/XXG4uD9ZLn6tkOSXl
Ma7e5liap6Kn2S68o3SMZF9qkKWCHDp/5kfWaXmAM09iH7n+0bEtMnaWlqo7Q/RVEQi/Gq++QniN
XLPWS5u0Vt3deunALjeXnR+b3/Ytr/jbPh/aa9aYwBbUS/1XT3V9wDpxjL0G9yoZgqE2r5ZOaP3P
FmkpBwcbjbpvOfZLCmxwO6hf8ONn/VNbefmZU7qZM7N9HiTH4SVLUh+CmdonnKA4NJa3+Xjycuu3
F6wB/gCoD6OtqXraHxt6+OXJUJtlX9TY2aZ2UtJzVWd7ealkOcaWF/x5M/Dlq0G3YDsCozt1Koho
uZXME83ttIUa2Jrd9yX8x0tDfTMP5H/GMnem9WTb2Qlz0zHQmxi1cAzc5+fPFgQVz/55e/nuY8lo
Dg3T3wignr+63iBHsUGob19GxJcsm6G9JmUmjviOE7TaY80nWm4GxL+eKFrt7UpL+Fjt63IaLRvH
ifkVSnVG5YgNN27EokYvPZtMWk4dE5jyCSocJ5G6u9wS6q7Vx5XAfcZNr48TVqKQ6XKHHn1ZfAGJ
2Z2LqEf9wZ4JMNcdu+nHlfWTrZ/ymqHEAOTRkB0Cwnx80BvIl3Xy4Eb2HqHoZzDGsDu0IdpWTKV3
OHrrXen48TbCrZhb5VMOhGKXuNl9bpYqJTeP96HqBxcdvD3GSxZzEhVPMauZh6ElIFkQd/x0trpp
fGhm+W7oenzoQaeZ9Fbp/DlwEmNxA1xK30BrQnwBSAchCLOIINFwHHTRupENtloFNdIxzN8YNKj3
lUQo0RJkRDyPTE4+xV8c/VgA7HEjbWGcu7H/0hvQi60yxUBKMs02Tg1zUwVTcpJD/oMz/MniQn/E
vuOtNC0KD4CtCEHqOtoYA7rRtrlrG1CRhAkGx0mbrKtHRRM1Y70KITbeGCYzQr1GLzRges4OidFW
xDmx1CwbkqkyNSoP6pib+ppLy3LzY+dvj1n+6in5xcfjikZ+obBarmvTuy5/SyspGWXUw+YeyFgx
Gnd+wZE2uygj8JCWp+Xuzw3LkrWXJlznO6skmCjUUdHNlTyGgp7DmDBJ6DwKwZyBWu/djWLud8sL
NZhef75kneCpTOp5PKJy//ibn+fVpldtj2VfpZb4YpLn5YmdevbHS3zczRvA8MaE4qqJDC5lCeKX
w0S8TaIUNGWq9DDLzY9N6sbNfpDDMU4pelp2biLcV8e/23GOIBpSS1D9576PPyy3lo1EdUW8Rw5h
vkMZ+fGHIJm+4QEWDCS83LIp8XuudeZ5q1J9X8v3EpdORNQO+r1I8Bta0rqkeJN2ziKUURu5SGiW
3zXICg/FlPrdDXVdwm7xSgV4xBCjGVxB2ShiDK0CBNAID9x17zn+psv4aPjCjRPQeoO87GkDJrU4
MS8vTsstr+Qn/m2fZei41QfMn1icCELQ+RiwBRt6g8tHTtD+OzKKt/58T4ckQpMmAUAxiRymq6FG
YqPnUy63+iybQFshuTcNrgyynPZ2Tx99HPFrcmqsWOSQkrK8g3kZEAv13pY3WA9K4JmLkPRI/vso
J3tXlOaNWWsVAYDgCt3+6xSTbzZ0074shYH1naukISOIYa57b6rP2izXRzIcWoJ0uT+m9N3XmERi
2n5BBGnWzko6/YCNLQRtRzf5o1WD/7KJW8/KDp26IohMQ7AW0IvDyp2eBrVv2eC5x1dNH5dYVw62
5XnLHzo7ZqiC8soVACEJ2y6pMXpnHFt/epR6oY//uPyv5en/cp+Lvx2ZunqTHw9cnvex7+Pux8t8
vL2PfYAVmAeBEFo1Towz75+vvDzYWQL1fr73j+eEsGcPM5k4H7t+PkRD1s4Y2QJ+Kc3+NE+ES5R9
IHdot27JaShPxeREWwADIUt8TmVNHX0Ur8LiYCkB1rKzmMfnoW3DnRXH8jDjlneUWK2gXYJDDuKD
WA6Z5chdjpOPDYl1NzXsSWSEcSm2wz284frkOml/igijIVoV3xDufhoQeYHZrFXX4TJ2uJjo6v0s
b0LU/eNgSCKVXYS7kYkqFxsV3b7SoauAuc/NwNDzEYq6bU/08aNjaNWxs9YGPyYRlRloNOl3Oh7W
aM0lG0lp0p6W1+AqDjhmmO12X+uITgDV7KM2+1G3yH7/3Vj4f2ks6Ka05d81Fg7fhm9R9OeWwq+n
/Gop6Lb1yQVpZBsmnAmYRr/6CboUnwxGYd3SXct2hKn/s59g0E8wdZzntqDaLw33o5+gu5884dku
nQYA8/xF///qJ5j0M8qffQfV/KDPYbrM/GmeSOG6luX+xlwS0kMNzoD+KMpYO6QTqTdaWjCxzfVr
EiEISfM5X5VDftbbznp2Z2YZhldPpySDUd3r80tDasCGdMYBF4wgoXm2xlNL8AgAGO0sYLEgZdDr
fe81yPZaJDbw+I/MkYhBr2ywfK6WX8ykeYqIYhIttjILmMuEqu8kfCY3GtBnGGzIEA0cQlDUtAM5
es02GJrDpI/yq4tqitam46xTT8HLXdaaUYv7ZcoH52DmPowzgBp3jAVYkiWc4yIcE2aH3X1Fg3Y9
C7yZ5NsxAjaxe227YDs38rnKw43hNY9VMR6omJPooLX2OcCeN3bBYY5NCuBKa5gTj6BamboVp4h+
7HotIj+ANEX6ge/0RCdbytDRD+9NXa7gvxCEE5cdIuWh27PofWvt6ZW2cE3alXNvWHUJp0k1a0mf
GKoku59AVDK7VCD02LMgskb2w1DCbq+YqTeu/wOpJDDvxMt2oyk1hUMvtxE4BIhJm2RIAGh4HcI6
vckPwEd3cT90OD+DK8Fl/RHCLZcZaZ2KYvyxEHOHTvusReKuKYz5IbPJ2OiSJnjMuQa2Dp6ssLLK
a19DjTTK1DrGufiBI3I4R6F45/Imb1gYoX0eSbUJRAsYmmiUCtXvumzDfF8WToUqh7Lfn865X52y
P3fGJN233w9kKV2Hk4NgIpduG39///ZAVUz10f5nhnUPXV8jH3OqRYnwu4NtdvY2HNMJoVsPaEgn
QYr/i0I9/oriZ2OXGQan1EKKHxrNbe/BotCwDWL+LCgO9fq9A3tr08y9eVehMPaCJ72gujlPbnBy
yv4+SkRP2mg8baGs7/CTRfuh029SnRV6SZKRp7UZ87VxHQyVs4d8omLsnAh6Qzlfem/QOcu2AlzP
TZE1+xCX41amrCIk6FmnTL45/dy8Nqh6vNl56dPOfoCJsu3n4SvqnmADujLYeoHEno08Ktanh8Zy
W2KqILXgnzdwvILrIXoc11ebeY9//4UbglHwr9+4JRw1CLkuVDnLthTO7U/feOlK0jtEmT9S+O+Q
NLXOqcWagmTOvJpBtvZ8G5pWGNymlzEpcSdP2t1Y9l9boWlEZZSkIUwm2aRd/U49EHFk2uckS2T1
BXgk1njjGulRvIsJKqD8xCaocBboAX7rphz0UzwO9rr2O1CcsXmnx8WxCxvs/OMbaP+EFJ/+FZyr
i9ouuqtCeBsiQiw6u9kLodSrAcnEs1EW+plvKb9ohrl3u8ABKj6szaAa72zXfwG2Y+xxCGLiLnWU
QvlAyS2a9dXslF9QdV3SlGSHrJsRN7iXBoLtZuIqvq1Atax7t/wSica9w9F1onucHcRsfs9ldxlq
Qz84DG4TKBwajnq1JiCgeJmC4WL55sbOhLNtLY1aMla7DuTqLmR6vzZjiEakhNP4mrJ1N1BBj8hf
XKVZSJor2jKuQzc0fqF5TURomi3uJpXvHTlrvS/AWqlQkyb2PjvKcQ3rmSwd/1Jaz1lTRI+21R+R
owLOa+JgHbBSDouQRpfmUryGtqINsbcVXSAw5nR7WG04XXI4WKKhKZVqN33YYBBECn4upf4M/uMW
21O1E00ybqaxAo/dRMOOjMHkQB4QJu3QyTiap7OYyZoyos6lqF4dqjSxSApFVTMNZy10uZL0nNJz
X07nChWXWVJyQfKzgXvUHS1Yer7nDmu6tuOucjT3BEA1AntadnivLfvRdbtD2XcT1YkAnJid7TnR
v7eQ21a10WurzmBahc7+HZp2c8hS/MNIUNK2FVeOqzXdzY0B9fVS2cipY1GeOwYTAzXSdVCw2Ym4
CR+62o50p+R2nO7NMLPufPoJiPbs/RhhWewmm1gXzylBNrBh5rcqq66iQNjTW86T8pBTNcVpCAA5
9ekvD+5XWgHY3bs62emlPHASoAjKaYlOdrPXgIqs8oHmZSxMb93HQXIyyWAejMDcExbSbKbZ4fKU
BJclVtRwyztMSe9Q8YbD3w8D+On+MgzYQriGB+8AAoDpmYbhocL48zBgBL3vBzidHsjIsakvELFr
5NS9PScGNG/Px9mzagKjSApHSER9qfOgoa5DzSGmoaDYIXAwgAua7dWcc3plef9CDQQNLJd3MhLH
73Mg7McoO1FmL7tuvDS2v0rt6uTmmtxrNQp0HD/tiRbrOgvN9qZyS5qneG0r+n7HAUgLbIkJ3H87
GRcvSKOtdPbhrWjpEhtBjVYV3DnsPupoTdNuM0PHAWnmf4Dw7s5h0Lkr1SRZFQT4nmfDkKSy5EQP
EgAYgj4o6hQTEk2O9TCyhqWiswFFD07wDS59cMiElZ3rxtp0xZge0KWfYMYrZxVjP4ynaG3TP72g
HO8AQGpkTHJiXcwS8kQrkFXGHfHWhUyJVNCcbIN6Ptu14CZRY2v2uZrEC9jnr+ROvkkodnsDobgn
ZADNGDBPT6G/swHuNuB/Q5qiuxwh9daxbGPtRTnV9GZex2WMhJwT+IwyBl5wb/a7yG9p3umtdR2o
oNG9yMQ28ybmZSjszlHAz9uOJCHJMY0ZAMhuqPlFjWjAYlsm13aUYIkK9HRFMCgDS/K9cHS5r6aH
SPNYiDmIqISpNQ9GLDpSBuWTmUOKKLKLDiW2qMrs0s0O3XK1OYx991Ml9RddzV9mC+qg/Jj2qoMW
/Y7rCFdKw4ZeqlQ2f7p2DejmtWCu/QcAfphV+8A7+5LmKp245iAs46Wss4OmUXvs7fd49qarRTYR
SnXY+XP1TQB31/IUca5ImQVjvN5ERmFg3zTGS0ZjCebbgzY1MfwzqRFn7t5rdjp9cXOIBi6hLg9Y
nEBIeiLaW6T9Rijqt/Bg+nVp197ac+t+Y+XZeK0KxjLTqefdTL7txQg6j4704OOTnd9kRIBaaycz
fT180Y157UeyZRz3MoInX8sc66uGr/nBJmyESTQ/mqzFiwczfcYlrdrA8BWsQF6g+bacOXcx9io4
GKmzd+xmU0Wdtvv74cJS64nfvnhLrW10STffMezfRot8ptqrh4HzkMq53Y6xPt5UJaPnZ9zB/l0O
LGcvrBAWDhEkLNpXnhaeiybqLqWtW2swafEDeZck+2jbSrExJ4Cmmy4pX4QvbHrSgUbPoPdukCyB
jgUfWLi6fZNT0YJ5l551ZgZHvwhSbDlluzaKxjmQVciawO6RY05m8qRjZUwT90udhxQr+zBc50Dl
LhIsBAzH5rEN/GYzE8RJvBK+InS4p7//jnRP/BdfkqPkXYbh4KT9/UsasprgJmuwH5gjcsUkLvA2
0u/Rb3SnOuzRODT+Z2nECc5I4n1ER4GD+UOP/0Enw7tnqKMtnu+TpqPqbo/EyhKXifwEqjXN2wp5
qadv2lhHeurNV+HlxHX6Wc24ncsj4vj+BAL06lTxKygc61A0lzDrLwIa1K4pQ3y2Bu4ENwBBJjOC
ihrnDQuQ6sODp3DwFdej6R1LRP+z20SXHiWPXrokrAnFhGfGuDHcbNzobjzdpBaDXBL1AktHg08W
FW/hFRbJY7mLsgUKGI7mjkhS0BrEPMZBFH7WdNs+gPTvta6+RJ21m0CVXx1pBptuCq0noZN1aCaz
PGdNaa6YSDCQnMA79euY3PZbgHM9DtsBtsWIuVi066rRtbUH3nCF+++zHDgtB9Y623HI7VWN6m1l
FVj7h0wC282lfgY0qCPyCDypHTQmTaqRTK6DVwM/IxroOtQTfM4w2jSFpKmcdg/RDCqq9YGotZW8
mQuAgXEkwgsOmM+d2TBsNISGFsmbgYn+m5sQ5tG6eGhs3z1kzAlJN3PwzJg0jNYYo3LkHH66IfcU
S3GHgHa5AllhfgfcvLqQJ3YTldptOujubV1pyNTDFE4Fec152txATjhWAhswygC8SIV+AtFW2JRP
jdjRTkTGHkVeBy9mktkrCT/sHmjWqVbIpmgSr/gK9edhVIlUdbMhhnJi1QmxbzIikmQgMe5aDZF1
7Dp3bfmcGVl8CyPghqhmYk1sDztDw8gTZHsF8z83aI6yCkPVYEXempCrPxyd9BTyYQnAQlOLIAlE
PAzIMNLCCzaNYlc2qP+Wu4iz904Wv5tFVhynkVkcpxTLXgOKpuuBHEv42nEAXpgtQckf2kfTnLJd
OAFqctoA3/EYiCtfrvuzXvYvLzEMZr+fxZ5psRzVXdteCja/rUjBWZDjlPSgFCSTgzHzYmhlnXNq
qKjccFF6mOUS9J5bt06iPRohxh2jaojbHsZqP5F7jg1ZMqNQ5hfTrs9mbHXbyL/TsvzeMuL8SVES
jHa+FwY50RFAS4oNofHsYQLFWCvNFcFX+b4wyqc2du29aLhuL+OsWbdknabNcAx9VH5B0A23buJ/
793+QaSm90S4ya7gZ77pEx9MF7mNpKMROMg10wUPWZRro3dHGJu22FCd6egs6+muGRo0PUhuDr5e
hgS1SIz/mk+i7ODsaohTZw05yY1fFWAyMqB/paxy/nGQ39qdeYZ3jMHB84h8zIPui1PORzC185PU
q36bBiLcVqNhr/Pyvs8JJJ+1Inw256o6JGRYbVJtjJ8y/1F66tFi1q6j76ZHz2rSYxdhZKl8Rjc6
wfe9nomrr0zkmTAvsQ8oZ3CpKDNTfG2kjmJlMpKLxGd6RLqZbYJJxFuvc94zZToKOvLImjDCWWTi
YymLQ+6Zw1lX05kgBg2UgorFGzVWK5sp00NLKwvOp7knM7xF+sKVK8q7o5mwoBv1mdl8pFW7NO33
ZMSR4eVk/o1RFTT6hLTXIQiqvRvWuBFbLb9pxoS6xqC9RD3M69wvxb6eUMw4gLC3HZOOojDsc248
CRFWkCt6QBIIrwjKje1tJ8NNZFIZRsqpsmnJCPfhcEAQove0CqsKa07ZJYeULFf6hvFrGOOCrEZh
4gJs8FwEuotvx2MNS/JLH8uJbLBoYzfobOxUfyxkm+ztwgxOEeL6W2yaYGJa8OdDlb3r1i1XXP+b
VpCUjFLOuAT6kB7hPJqKPXX2rSy5idzoVCDneAbm8UbBRr9W6l5beWcvmB8wVpowYCRA1rxNtgEY
+Z2MXjKCpG4b0RCEE5rOmuZAunNxx618kbn8hB6dY4M00KRg+W0lP/x6eJOVK+/jFzgEwSlsIOSM
B+wNxX2kfY/a0F23dDPPYYopIHBg00297W50UbjP1pxme6qI1VaLiTUGrYJu0JMvGl58cCxcKwmP
lAAjIMyGXH/HBl2aoXDHpLWU63bM42Ng589lUABsFLk4leKpN2umPIUZfXH77FDVV9whBZAa2921
BUGXZuyepwwLm9PiX5+TaBeQYAfstY3uhwDLuRLsBCDfGF7L6SXxOeyYHIVhO3+uRvzhbdLnm8zW
IbYxil+wuiRYnb6UY0b+sHScgxHbF5psxZ2jXKRaP6Z3pVU/di2uuNSrtF1ho1gjtrZH8EZ5so9G
5mQaoJ+gi1/zyLAVoA9gtetl+ywfBEdLT8aooYefM92p1sPQO3exXVJzqL9TpzDQqpTeZoyiBK1q
OO88J5V7q0dp20b6LkL+9ET6iG1CFfSOGv7li2uFz7HfatsyOKRxWx+qaQAzhRjjTB+QaSDrJ1Ku
Lf+QaW6z02v8YqDN+ge93GXCLraihcqQ5iGy7qz270abwqnV5+kxC/oW1bXpn6wkIwbIBiZKugjo
Gdq/jDrg39tqeAwKTOKGO417s59OWYYJepk2T/a3Ni3rI4t3qExTooQP8T7XJuMGnB9Gw33Zxe9p
PKQ7kbriYlRiNWvEm5IaQ7BAQXKMnPyLNlTzzdDjYfLKylz1lsVkVuguvTHzi5M7B2BDqKRn4yDw
QR89nUlC0sZynUTOcKPH1deZYvFWmJkCAQwP9BA8vjTvjpMFJq7ohpu0xJlY5eaPtEKHnEA0erWm
/DaoYRIhtWFMQ86FhU/uPO8FREz+GXr8DEfeFqsx7JqDZO7+80r57wSP/8ayotN9Yd35ry0rx2L4
i1Xl1xN+9ZU88Um3HWdJ7vhTW8mTnyTgYNZXDoFFxtK8+odNxfxk04hyHaI+FisKzaBfNhWLKA/p
qGmKpA3kqGf9Zkv5W5uKo3wyf1nnKReMZUp6Xp4wHNP8bZ03ZW3b507kniozeaXts2rrELJhDkxU
2WuFH7+46CsukBou4MCbc1gyejiT8U1D7LTVFCnML4trEM/9pXS/hpzrR3NDWH30HM0oB8v0x0Sv
/8Cp9n1ERA8x+myRpt5NvXYgA9N4MgUL49I1z6VgmdBP4qYbnv1aJMcsR7NIy+cJebx5PznlRWsA
3NHlOkUkw7Fy1iBdE7d1gqb7aJUuQrTWgSuX7akXuUTjOXCy+vFok5+0MzutJBPJandBbQIwcTKF
KI2OeeLg7U/lK2EV4rYwYJ6kZrot4wA3NwLkWPoAqUrLvK9y+YcjU49pRf9HRL9nO9f2JfLa8Wi5
zXMFPnbnkECkVmkhSxFTO1tgOrqh/TJEOGuiThljlRycyoCf6+NzosXr0rSuhtVlb/iS1BoaufI8
3Y9cmY561x5dQFlU25J54xdGvPch0gJbEztqeUrj4RzdqkyZVSHa18tbfEZ5ZMVrKtvR5v+yd167
rWvblv0iXjCHVyZl25KzXwinxZwzv74auXDPPvcAVYV6L2yAkLS2bQVqcswxem99wGKvzBhLm8qA
5jvSNtq45U2q7NWMlNzQneiw4HHf0+Ql3SKOPCutYvxDM30qrv1zjy/aGFNEq1Nxpw49WdqwnxnR
fahN+8xGoicVTd21WZTvpED7qYt8jczU0WxW2JtHeTZsawDXDZZQP5Qp+icat8ADRk9abn0u1ce2
9ChRyHvRzATbgnFSSB+WB9Gx6EN6BvI4NIfqH0UpTkowdqdCaM7JJFjngDAD/SXtinANq7xkE0yH
JYu+6GavZg8RdVsqQ+nW2EeVuU96/bSPy1+Bp+fQHme2OOXCTkz694I0CJcITPrc3ehKlMsHWZZO
IzD2Q2uEmZcoAJ+Q7XXuokExjqn4hsH4KUoctYYqE4oYBj8SjZ49I1IiDULY+2k8A+CX4hXkZFy1
gpbfMMJn0EJN8k19+EDhMu0zFb1fuJSngG2FUo7dIRfKgwZbjx6m7s0z4R1l8FrOeNjb8Kone4Vg
UClqUGxygu2ANzAhM9+gwy2nuYF5J8jBIZera9MMdJoIE4OU+kdtpuwSkcEBkjcSHSYrpdviOqgM
lYA6ibkx37jJTRrxlKtVf6ishtjELn7tdXYIKjYchzGAfhbLb2Fqm5015O/hTPfRMDMgT41CGqPl
yBDh7kQ5ODcCk88wrpGhj/O7YubmLuuYzODKvB9z1eCr3THTs2f8xED/sVoM6iPY2eKSS8T70g4k
0szSfQIYMW7OReowMjN8KaRjm6Zk3c2ttte62p+M7KvQB3VH/Rmu6Wzhjj7MW5epwEyGu5DawZk/
yAe2/LZA5xaZt2Zk4YKxA2GZ67tsxifwLIisA86apPggxTPej0k42VGuuLksZ55YttdMXv6okGfN
ND/RofB6azJhs4u/UDIP0PZJ0AyqwCXshult/s3zxvmTkttXxjMT9HY12So2MWTlacHTjQdjQubY
Rrsufp/YAsJjE7w2p9gYFtObxIj9uAK/foZVrmUlmO2uwknXVrNza0qVzUHQw6yAvncn3MK688Ew
xMw7snu1HQcfPsY3PTHUeVLClJv9m6/1FQDXtJcPKG/Z62SgHfXkoWmJ5kDTV3nqGO6KTq+pq0xn
1NeRnHqvW02HiUsCs12GEJSCFA+5EPlWDdeyy9+qhdEHF6rayROQZOJEqVYv51YuRjcrF0hR848W
6qk7pYFpy7QQYdaZmHyaD33i/FEnXmUNGtBpF+M1/8UYlu3SgvgJ9r44qeGUovY+o+Qc8eMU3+Vk
nUXCk+/SnnZGJ3WkrAxMHHB3xLj59+UA/wWgtnUocpkuDoW23wu/C3ZRP57YVJWTSLkJeckYLTo0
tMHamKhMrrlwEeOHpSHOVOywlCTzfIa0y5pU5F+qLjwLYnCSVoFmqC2IJegCd8LwWgOfEETLaaQk
YCoJ9LqwZLYkzOKtfLjVQ6H5y0RqAdiL1Bv6WvGnaDBWwtbjHOA1NlEkuUYLkxccx/AyK2ZwJCiV
aBU2Q+446xjpKmkmzkHN70DrF44iM0tRW0aAbHpaD6LtQ5AyzrT6+iwFLaePJuLOSIz5IZVQ7hOD
zHcjIRqRwDBUX4Z1BMpMNHVDBxyPvIKCgs6zUdMbUi34lhFIPvDXe6YdB4jnOTkMJtFwLYDJIurJ
imwT4mGJu9YZHN0peoV0U89ltyr7U0wf0NtmoZaQPZsz0fXCUD+Tb0NEMxEenrFuudt5Gtwe8yyd
kTWZfuF9axZIl9pQZpDgZhZfQlDY8V7ivjpjeVVPuBbobMjtWW/5mmhTmdyPGSkBoXK3VNZ4lIXW
ZaObnoo4DwnJ2w+rM0QXOskDjZzZXNnrI61CvGdTwxW9FPC4ERmUjDpXZDpdRBxfEWUyMGVomgp1
fTK6HCtuPNoTYyfPbAxrJ/VYVzJSqa1C4sxNKrZ1ERfgOC9JsVc5EUxQKpFsXvpKxfH1KNDg20cK
85k5Dp8CI0JwAdp1h1gFjlQEbqfp4SJFSAY1XTprAfyUKEm0i1oNKh+9X1cCbUcND2g2aEBoIAfr
I5MHnmV+38aUAVaquUK9C8NMeIRcGR7EDvy+IOjkPANvPfftvJsZfgJxnjHNTrXBAoSmdPMrmFmW
9I8dAV1GiFg0XNi6MKbFIhKGs0aigt66ATtUexP59435g+ib2AQ8ListbXt0u6W2JH0Zcu+Qn1N4
WTs8TgYwWLOfJwxcGO9li1ZmJeuyo0V0xXNOMwb2ykeSwt5OimFiaKww7a2yvUjIEMiE+bgdlqyX
PPRRn2k+IinShm9hCWrWsFXjKUK981AZQvNbdZ65thDqpAkMvSTMUBEzBCO28C+RB3tKGLHuutaU
sTSpHRCq1OA6kGrM92gPO2IozJ7UdV8dNThy8VL4+ySnYmz4OuoYbVfLxtRrdM0GpApK+9zkOkHY
rXgkG/M5SLvU38wumyyfndk5Kedwt90LK/MsL4PgJ6smFvEEatb1lrzpWtdb293tkOPbUqrY2v8H
0W67O9MOOcQIaYcgPkUmutnSuimBmJzqIEgPA+tJ0ZuE5hYotYsEs2qpQdjuqF99Sa0etqc7GooJ
rz0EmIjKMtvQf+tBGTuE1P/c10PCJleTxOaK2HiEQxVmxZ5BHMzzGIJ4w16GayvR6klTNLt2Vaiq
m0J9u0kQH6RJEUrWdr6J0quElOKwGW2GQRJm4pPQNmc0qMhwgAq7faybH8XcCIF/j9sDklo+LKsH
BmPP++aI4Pwsj9utfw4b1a9ZBcUqCjcdehzuUVyPf60hq0hZ25TKq1OkmdNfsWqJs/rXQymtKZt4
buqsVdW8vRfa9rZs71UrwxeS48CXn8CaL8dIa9RjsKjYxxbYGn0sR6ftQFMiOrXmn7oHYRWN6H1S
Ua3sNGSPUhIAc5yGyTEpdvZ/kZH/k0PJ/Ln0U2t5zoVq7fVHwhGTOOdczPeTRA9aEyjWt4M5APGA
HvZLP3UUnYUGxS5iZCZQd/w1T20OKnO1Uf29Vag95pJFVr1J6N47UB/H7UDkIMulqTMvJ+xrb/Vt
zapOqzepeaV63N8FTRPuJqJocjtom5tljLO//eOwftmVeorANQK6UsOlBciY0UwVy5yCfLUI6esS
0ax/bbslERuEln69P3ThS4xUxN8+o+2zwCtPtG+q5D5mm0cslfnqVWPJqYEnGDGD6u2T+Y/ztx1J
dq7ahMC3f53YhsUua7AOcl8Xi7OdyH9Zmepct/uGggBlH28I1/F/f78sZFBw6hIiXthO/H0Ltle5
vV41lpfjP6+cZRvpcBMd8nmgrdwkbiQqP2UGcjiaCnUPefQqsSM2VKQymtxQe6+EbXSY74CjsbcM
utfhPYUQ8SyQ0uEkTCboSIJOtczuV+RTMdvWnrJxfmvSlAXWZCxSFExY0sZS3Gbu0ss/h8lqJAIk
Y+Dvs020T+/pQGMAf+1Fo5yQ8Wi3ISLgvbcutVDD7yNGW2fvJkRc6NX+GJJMjvtUP6iteiu78rFW
fa6YuGNU7LJGSvEu5alPutRlGi5JUXwzTH7BsjgAfoC6OY7xay6+JFFKpx2hRzgUb7JBcE2i8BWQ
8uSuiUCglyp5bI2jlXXij1N+jtHg2TkdMUoL5ZW5DOgqqnebagc2G35AcdFSEJL9fgxmSh9jeMLh
AJym6S6dMhJokUXPtQTKYC1URRVPpUjb7UAkNeYUsTv0plEA0QGLM08PVm4+JbThyNSKT+aXQJ/A
m/N8P/e05TSETuNsDsdWVS9Z8z3JV3O5Yb+M/SASCrvO03OkTV9sSHKiD4U7oQ9Bp6k5CjiV3boJ
aiLNc1R9gRHScxD4xJrHJNSAfjzMZvoTzDQ4qxk2Q5OFn21PsSLM4uSIPVoMbYKzZwx7Ddqw2RyA
jJMnvQLoTb3k7eoeUhQ4nFmk/ah55gVjfgENiZYqGS7i9BIYBgDVUL/MFBk0yflKSEA+kIBF1Myu
UVXPJopLSJhAIRLqKjOND0tX5i40fzX9bLXhqdXNj4E3YWHkYKNi40TUtccmS49mLt7qDG+Sgpu5
apbvVGZPPSSgBpKxvaqMTxNdj3hdzHMQ8rys2LppkJ/nIIBfRb8S++lv0yiN2ys1NOvIwPbZP+TV
4EWljzT51NGZ5Qv/p40BEFidFbkVCWfypJ1rsiUJfnPKHsqJVMeGl2igiyuxveUV7tSZJvkSQkLF
Mi6nt8SaFWdK9Us2A24DfHg2ggm98Xzs8vmUqr2frq3cQZ2+iSq6i/LmeWmMx1Sy3i1iSsg4I5Kn
XLSDuIZIVbX5kK1JFWJ2B2h5xYVD79P7NwySN54lhjILo5mUmLsiYuNFnAtyX1I5ZhGPfMAzgD5+
TBEnMoBe5Z8PU6ZSOKYesZPDQr9m0A0/HkmKUGElI4xDTphbD/HUvmElORoajPCgbd+aEJ4qc7xD
B9vKgWyOPb2h59tN6XCS4zreFYuAOCK1XIAfXAoOPZseAyEFiF6dzW09fIpyz+In9B40hIkanOVA
7+EjG1n30LcmoTCQ69MGx11IrQzd9aQX0lNrIv8ya7IpoiR3ExkYmtIMoEgbbPvMCZwmH0ZwL8yP
TGDa80qvbNUOz9Io1pArSX1NChrbWuwMevVmrvCRarC8UpJ+u9lqXTiGdxUlFtQn4KZZZgF+JzPO
CYfaHVX4L2l8Q3g+w7gaUBAOOwUoNu76yNqLKYgvg9F4MtbCWZQR1okFgIZRTB4YmWFeaxjwacbN
iggeKgEjugbOEjWbDD+Z9T9UFqGnEIwJFvDBkEPpOOUvgBmv7IuXs6SSMoqzGoN5/0fpLcghNQ2J
RvmctEbcLY34XoB5JmZKPfWGLBFfukbeQWXplR9MRgYO7mXyzHAEUlg5EzG6sWJeEDjbU5DzRV50
2VchuViANHFzFgKwxuI5jueHtqAbm6fKsBPBnR4pYF+4arScUjQC5+LchqgvBAO4aS/eiFL70kWl
uKCpyoHBCKSpZNo9foWYxRlSf4xcoOkGsKZDeMijNdclB8cXmH+SJCNLRgey0QpwvRMjzhzmUV6k
VW8tHeszy5obT3yaWtj8oe0x+820ZjEjjhSDABl+3R9Rr/2JsnGNxuDymTe/EV0Uux7/oCQpXXwE
pph1sPGzaxwR1Jxi7LbR0p67pr9X6+yHS8y5ZSEjyWA1xXZv/WD+ckkfHGWaI0zy6pHRMEPnn1TT
UTIv/XjWR66NCTUZ4yHoxmZL98pPWniKGZc0vkgtUYMp/ncjiZgwLg1tSWaKeYCEyXqQhp4BKZo3
l6oWJZc4EuyhmiSMLEDf+0Zzq9lUAPT0rAfxrUm1/E4viLOAWRA4fT8ynuOCmBkPGRtrp0O15Arq
CKNV9ZoeNACEflX9aCajoM7sRygpGjLj38bkK59Llm+VOckGUkeUKE+t7AaGkfTPnbHtj3UZvSMU
KRxky5DzHSQxxb1CePU10IALhnm8eAryCA/tGXQg5R7tQGwPtcELhiZaioz8B1m/tWiTmaCnyb7W
9opSj2fSar8iS7sI7MLQHeGHK9SnIl1idg2pQbOUBS3sgV0PitM31X6EXeLI+XQ3hwMcI87qGIjD
kozzWVUIQ2CS1vsRnhMCX6YWPCCrhCOQfc1bw0RyIZgtRgXateRe9eD70f6qmnQLOfUzyVcyw9eM
8TtF3VX2l7YggGlgksBUO0I92+N1jC0s8PlCB468rcLsdnEgxA/zsGNCLx5pkxX2IFqVA8bCgvOm
X+NYfgB7TJiC+prS37Y3W+B2MAa8F2kR7KWielJZ2MgWMCBuGp1Mx4vmUAXShNm9hl0ToiMKNi7+
4R/sGNUJ0qK4MwK4qi0ODhbDaS8o2YXLnJNGvXUXY+Wxs6l4TIavuDsFcq15HSUROPNAcwJFeW46
OIgVvGTSdj6tAHANs4hmDxntfZGmL+omTwqzDxFD7Ih59RokpasM1C1NfFUyng9a0Z8pwtgRTmch
N1UvN/CYBeqnps0gzYtKZ6N8WES2V3FHoIRq3BDQD3bXdq6mJF+VrH4RzMl1tSPjeVLZagKdwZcj
XOR4SLyOwGEHZDO+bIPvVpYWoDRCqneh1/k40VoJYUnsJloDWqY3pV7pHzXyyFzxOgkguF6OvpzB
VQbcQytpRM8vySUuwLaimakcYNLktDz60zwV+jHSkddIK5WITGlA4ZaOpbes7rss9cUUSxC7gc42
howKpUnrc6RbdirmFeadqPVj7bNA0OSK4neNegH59Zp7EmEY0qXJq0Trc4TbmCQhVZtD1wmACfkR
CGZpmPfSfDbqu3GhaWE15RNAUWLCBXgvkaS0x27OUJDBy+mO232xDjtaTWy9XrIWzESz9RHyOCHg
fr3/zwEeF8uFxkovbEZhqdpFEpD5zdpKaFp7hJnVomJf92wm51sUJ0fIVd2xmIorM5HJp+DhL6wP
/XNAEIdQxDAToNP80WTSsnY/qA0KwwTCe/5u0srwqszq/zogiW4YjrC1iBYszIXwlRg1vVGmaEa6
MByPPVOHIxjzkT1mfF6ksNhtj4v6eyKr8yFGyHpUehCw5hopzexackfIzMepbome6ZiMbHcNvbMc
oQRVQrOsPsZrQyMS67zaV5QzYR0nB8ZdLYAcUjyMlQCCuAq78OoP/eeQdWLsLvJCLsi6sVdXe+gU
KDepy6jUYuIER/QV2soY2Q51BYFkIVAvidH4BWtiQ5J0I60tDtutfx4rxfGhGyGoNoZEU37dgYfB
PGD6kCycoev9fx4k6Bm1aSbtxdVpnKGCJaO62gsam6NlQl7poHEY3UZL+r+O0GxtZ9WFSQx7nSS0
2hKN5BimW0LCz20+0Kpe2r+OUHW1lm6Prf9HLZsdmnNDddsOfk0XPZiKgd+p6wdO/A0qK5NMluiN
+tf5ncP5QpCC/RuAQ3gwmHwOrSkdSaxSSZgZLcE3UEptjyUhK+d2C/Y7eQ69ToOz6H8lfOReodVU
E0IkwdAdpENaf213tofVrugOKZ9Yt8pftkPzr1v/cZeCF9N9hU+IglImKWJSOGVdqeUF4y1U/h62
h+euC8iLufbtAlqGbQJIlCy5k9SIu9n6ZLdnnFIkAKVTJLTWPEd1XqSjvh62u9tBrzuYz+ggKq7E
ecbHBIx8+/v/9iTWp6ObmgGsaX0e27/MnAhxQMkcjRgFA5g5dXNvDchRwdaR/4LDgOC/PGSzshg1
aOGoIf9lYuM1GzozDsJ4oa0rTaXeLTngqLykpU3SMe3aoDtLspY4k5l8plP2RQ1Ejg6qWNSRuiuV
8a+GqqjsOEvSmZTaElPRkoo9k54etUnK2zUV5Ykyn72EwPBwiNGcSzQqfGVWTx07GrRJ2i4d+HWN
ELl/RHdiv7mDW4ztuAkRCyPsDVUIrdJzKQ2/QsYrIJuFvIWEGLrZIOOWStFtBuMY4q9hURUfBQHK
Yq0DwNqUEP9fNPJ/FY0YElqK/4No5OczKv+HGxkhOT/x325kSfovUcWJjO9YEXXsx/8YkiUD27Ei
QWXEjbZKSv5bN2L9l4ipUjRMC6GHJUv/2JFV6b8soCM6jZNV5YqL+f9FN4KB+T9Fs+uvEHleGJMx
RivmKo3/N2MGUSR1r9HOuZNmMJ5pQSWA1JKd/EKlDxOC1vq2Hm6HKu4Gnz7ybVvwMimGbrnd3A5J
S/xzm7QmkhNiXrbDIkSAH9bDdrdkRsMCnUV+NjLX2UAQ24EKrfl7pfm3x+Cx7cIA+nGKEMxOV+pU
vB62W3I78aC6MlACgwpn8///GwogqGWq7gGbslq+Lnwj7EhoyMtekddctPZUTA+Bak2A4us7hpW4
PqPcomyCHd4adIdoHHPJwoU6+p2ZX6I2h+wMbEGyyD5Rup5ZN+BBmw3toZ3TLwuRJlo3Lj1UQP1x
HqMBdApmtVpuH7aLTdMV/ZHrBYjzsK5uc4jxRzB4TmFiPvezBdxUx5kilgdlvWymLWnK25V1Wiw6
ptvNtmm5uV1lFWlCmiA0f8kL/1xk47g0Dozc6ixcjttBWupoJ47x/TS05T5u5n244rLSBmrfFB7r
MIj3E1mN4DAHX8KR0H0mTN8iVPso+AyG0aNTEVd+oMqweX9QyYTqY57H9MVw3G4UCXjSxZGiSHXg
wIOLW0ka/xzClQr2z915RWa4xZhcJ1OiGljHFdtBXNv0260NGbHdkk1ZR10ByXUdLmzPfDsY693t
sRVfIk85ffsE1+5fsEaXsO0M052Myf6RrrdkU1pApWLtdOqrcpYY/xLp+Sxrj0bqTD+N6JIjOltO
2RGJ6SMUZ74jETxoZ36wixwGSJVjzp+rwVp4rGWQa/2NWzgzLQBgL1zfF4iduj+L991Ard/6gY4P
7JSumlq7eEv/QJyym9fyAu4KcbBCIjojHmoTeuztcq9MCJ9+Ss3HrtkQnd3g8UU0UkWuRME62KNT
n3CWtKJNw56u536GFfglPoNnRW+skrl8I1DRQC5qR+BXc+Okiwfs10R8WsR+Ny6WSrb9RBiRxaMW
nv6bPOBQAhwi18zQqFVsOvzFY/GoJKhx9J54y/VtI2ZOI+0D6t7kMjLLRrp5K8nYo0tDrl9GqBP5
rQwGDacJ7yrrq/pBfcPbdz88xVd0ujgTQ687d48DhhkUynBU7aXfgWuVLS+VL/OaWWzHp/JakU56
4/HqfbIN7zM9JDZc2rt8coiJrd7J/cSdmxHPMjB0d2WgCSD6iIVzQr6sx5Z6ddjN8QOZ9LSK5l+2
N2PznbDbsQjTw7F/KLlEf4vkM3ZEgtq8u1y9+bHccsRPtrAW0ba0JO+maEd9NtHxRHUU2/1NmU7F
g/ysvOYklWmsIcx1QZG57VUhlxqn/WNwXA4Do5vCW9Gboa/z3bzB6yXPnUA5ADmMr8j9zB71M7S+
7rX4Mp6LF8vL7pPR1kfP6E9W826xr9zDdxT4FGkDBjs23D3QElak4dvAQ5g+m7uYBqgjPszIOzq3
sFzzSTkLb0CceTGctuqn+js9EXxHAXGsDujOKCkR+AEklt3sp2x9dulJsEu+6WijLogTN7/ICivF
Xn0BpkX9E9r9NS0fh3P9Mj3IHxipm7cVZWU5nGzD2ayIG7IJkciI1oaISNKjxwmlZb5M4CT9IeOE
GczUnfCjOXnxQSQP+gnNP/0UFPjs07BLUwl53VXFHv7HOhJJ39oyEnLPcCBw/bG+CUw4tb/qDwiw
z/jHurLuMCTQH0OvQvoHTXt5DojXHmx5xLdyqh5aInU7R3olP4dm3pFgoxVLjPvinvnmYbifC6/i
ckBTebHbT/kTMUWZ7U3OhxzPixf91K3P5qZyf4ZLT7fnQoKz/qqeI0Jbc3+4WC4ZesCpPEI8aO8H
b9BbEy+7jJWjI045dW7zVKMiJ5OCNQNM7N78Uyz+/IImsiD3pXtrlXfWjoCNObYYHT6qmxk3DX4n
ZDuCaQ7y54yaCDc9jVI749dBsMV537xLTAr3yU8X7nSHUQ45qzcpcnnP20/CiX3pq/y1WEKJq9/P
OrMX/v6+bpzkbX7WziEaGr4Gu9BTDyOBLPY8ONpz/L4gEPdLxFb2+DEk/nKoHpKOxjWY8R2fJZ3O
ILgTxUP1FBylADXRPnsQvut6/XxHAWzCke9e8TRFUC5dOcbRYk/n/iVYDlDLxTUryWXrYvI6Slts
bAaIwnRCwoWruuBCx7qDBeop4aQkB1nwwk8zBdFqSw1jA1shVS7Zp4GnX/l6X/NL8hUljvUd3rrg
qN0bSMkW5ReHNup7OyKhfHorh+ekvqQEZT4SjjkJPr8mqBxAi7NwNoSPdi4gBPm4BZpv6bF7Cy5U
+6usBoZt6IYvo7jLyxeNIrpq9mUDJBw7zq6TXthKiOK1ne4N8Q9dgJ4g58hh8YhzZgInQJZ59psn
e3GAXmvL1+mNriPhurxs43F5DIYPuf1tWWT59tazKxugXe2Bvgn2jgRbup4/8DvU0GIz4pFbz2Jh
4Lpm8tRBTAA9brcWnwy8l49oeFUHN0+OwWSXf7ID/5Hr6weTxwtj/Rd31GbH6Buym2Q/4ai+htlb
iiT1Dr0c+4/lMh4cWH5HJK0xl76TiAuGDg2UkvB70M+oPNP8UBB01MNR9uV8j4OOPo8UPZQNbkH0
FJdh3PH0aBQwE4jzgwQpGD7HPU9W6g+du8Zq2Fgj2RX6CcuYq7ZXg16tVJ3Sd+uoHJObfpr36p1y
v9wHz+aRMxrU30l4M2A4sMSkJJeKTvXGUyDyqgERG7uR5BfKHQ40N0s8KdiD1yvkR5nIYu2IvyK4
Zd74VPrkKdN8tbODVPgx+abxS9zdpdN5VC805+YT6Zv+C+mkfILajxR9q5EfyHvwxgqNnNJVmZyx
N4yxqYVs35iQYAa14/ZE+kj91ZEjBt8Y3XEk7CfNIekqSZBsMgLg8rkbk6elRKp3kWjFq66ZXWgm
8//LlRdm1wLnTG+neAs4u24sRIyFgTvY+X3U2CbVrY1587es3eZZeFDrnaQTvcXcDUsZCet28hun
VzlxuBlNxJvscOIQfoPhbkTr0ENW35HqTixVXSNvPVnpizHuZZmIW8ZXdvytvlYX6z037eLKo3Oz
C07RaRLuTCoNx3ytK5endJPJBrHn87Qzv9TX0hXP2W0Ga7Aup90fwXCbuxDsqd/s4KoPO9m1dopX
fHRXYTdcFy98EKRjf2jvx5PyXu+vbF2L3+ZjuiMpz7yv+B2LF53UfYGTx40YR4wXNIFvIhHITw3q
dMkxT7xHCKZmkSw2O34c4FMSnk65arFXOJC5O6QvygOyWyRwvYyl1qVH3OzEL+tdZL78Ooxe88wQ
Yrjmfpa67eN8olbiWeyo2bV51+s7UEoED1wKZtdX9ZRd59fxtXnm/eePxf2pujJ0BAuUO6SKOeWh
fRqfmEJxxlYuhHJGJUt2VxyNF+l5+Y0mVNb7vLgsz82RbcBYAWCyoWGH3/1D9an66AK2ACrOIVeE
roL9keTSW38IH4Un44cTh7CEZ7F7tUASvEjKTiLGHula6+riq7k80oMTeSafEuMIGpSEAqCuhPB6
I7xHK3eaQzaMofhwC9LUDwb7jKQuscWBFZ5snI/kSl+6DnxyCTLolX7Zw324xbrXDzudbnfuj4AN
dF/5zEIbpIn06bX1ffnDdZoWGo5N5QV/crQrf1B+7ro7BOwDuuDgmV1Vfd89i1+5u1hvph+Lflr4
CP6IR2zbSxWSR+fnI9Xtw3Brbo18kZgP3hSoe+khfUeCRxyjeaofZtnpLb9+TL958bXijRCBnJlm
dwYr4Vg/rLLMyVunPfy8cSeLrhAfYUO090tr879CegUJXtzU7oANociImgd1aCcfc+sEd+l98Moz
6mnYrFOQ8H4od/SVk85n22T90SjPhSOvpVKvxOw28aNRwY/Y9wjfUcy8oaJMFRcfND6poybdjwfe
c8Yq6nlciIAis5KaMzKh6DTKQrevAYSzhUYpI8IYdNeExJrH7WBEhXUUgNWZZvMRKKDscMjReqRL
//fW9th2YJJGE1NUqTBMsr4z3G2nirmE0gWJ27TI0yclRS6nsl3GnYtIbrs1SqtAan0sFwSeV7L+
S6a2hENnw2kCeiB62z9PmtIV+//tT6tVRb6RPlJHansjMZmqCG91Ew6eXFApau0GbKKZ269/EMF1
xZadt9oiIjeX5mMxZKvcdHbboGiOFmLpNR+bm0oloJNbcxnkByTSIMG68pXElt9YJjjLES9s0VqW
RycO0TiAnN3l2KMHNzbsnmkgIzi+yQg1SFr4BYx7avaKeqDrZTLn+tIl24SJYSdAIO5EdhKqLb5r
XClQiZ1hRLQJ2nWbDeZlEBENO0LiW/qOX6rqd/1lsA1HftQflcssETh0In9Bo6+Gntzw8t/idX4Q
vI5a1AKfRq3vVa94MYJz5ISX/l1+Z4O0nHj1dwmpR7bgdHvdtq5z5Pa++t5f6g92neHomWTOERgA
iN8kDsSumG691mQpvJPH+iB96I/dlzC74S8ABt5o9b3cGcxcUpfPfq6ZrXjEMMq/w0/ywCa1ym7a
F7rZKzHlRKSn0U27I6tp+ir84kDhgaG2OncQfKmSnPaPwAT0Ld3Pv5EvfSTUfe/GlbAv3joC4O+S
H4pidnpIZ4P39rf8qENHaJ2EDAljJ5148+pfisuIH0MUI2EZsmz5pXkkwgApJhLYktX1rHzJXP+u
7Y5PhIiV+kKAOnIhN/L5uKvOnh9mkrn22rU7hmB8bOVulmgVecDcFJBu2Nl/wJsDhEHZpN53yX6C
/IaonSXPtUoP7A8/xK/Ckuq2b4FfIVkv3Q5deFc5ZeYkoCH98MxZWSGUZOi27qmG14i3c+StFrzv
yZlYx+Jz8GQ4iBgPOhM1O70EfjN7jJ2OCuJdGC92v+u+yEdREXw5teIss1Psu5PVOtYXKi7hsYu8
nJ/f88BNuNVEzyHvhRjC9f3G/lk50UeRThILy2NyTzQIKgmNMMvRg3WAQAzn8E3EPrGQ58kfqfbZ
awN3lKsaiht2jrKfcSF/LlVbctVjeFK9EMIIsQPU8PUN8F4V+5xGJtQG9EiQs3ZKQ3StY10ATSc2
6SrPCVEvrvFaH4kHnXbZffkRPaYofEp3/kGDcg0Gz0ic8LkLODMdPhfLG75wKdLyj17nka2lHnvy
j8rmmx2V4LDD53VgiIbeFjzKh2Y/vfJp1DvLr+5xVJnvtMvTZ0hp+YXdS78Wgfv4Q618i41Ayhpc
+oJykG4U59cq99rQXRl+pQu5lSE4Seik0mt4UveqRL+LuaY/zbau3nraT1w4V9uELUjXnjCExzLy
kk/jwnYgN/9MqqMIF41Mdfbu3xR/bE/1XXVYm2WSra1pkJ7GDgURCB0DegRkX7yIf8x8h8UNXEno
jB/LORg+UeAgQULxUrQ8iZ1eOyVlKZdStGqf2le+x2IGlXEhWTnxDdkLQjwuT9qrL75Mh+o+ps2E
2kvaT5EdiczUHBwiQBYG+mCvxTt06nDZYfKoRHepvekLObN0Arzxv4g6i+XW1SwKP5GqxDAVmSmO
HScTVeiImfX0/Tl30JOu2wdybOmHvdde8MRbWqf9eK6iD4gRV3AQ3N3g88OfDZ2nyVtEKw4qIDxo
vrUvFkn0WKD6C079oSyu9gV3ICevN/EzAIlH/8sRF71D50WnUWbUarvh3B5R6RrwvN8ghSeEKhz5
XIATG/2Cm/6TxXweP7ClAMrQUTZRgmlvaQUyidrFE39JsWg/ZrQXPLQRfqAN0cEMHT12zH8t+FcG
g9POP7BZQl6UrwRgnzDejgeLZtpw268Al0mWOiQDO78ThbNKTjDamLUtb/mH9TJrxzz1xt6VJCfL
Lln6SjZB8cZEmlDToVmF46GdnjALR6ieHKeAuxdwKNwHgi9fRc0hzBERPqNrG4kJBz3nZVzvl7fh
XG6HdXCdURIj+bWXC7AWhpgeb7f5SS9sklC5GhoX52FRyNf0MTrOo62FL7huK257kz26F5C0dd3a
8y2/EAxbH6rxDurFTRRo58iiVICbaDdfhmccQdAIBXxj73Z4aByqk36ez/gKwJ+zOJXI0IG1aetb
xVdwBbGfP+4SVy+8x3rczLfnSZE40ZU3z5YT3voDbIE4YYTFfmczfnFrQP9PcI9ilgYTokx35S09
jGfjA7cry8lCV/yd1HXPlkt3wlevuanii9F6jrZ55ZsgoTE6KxsN0mSdMdVhG3J2gSOWwu/f8+bF
qJ54GTgEzHdm8HhYreCdaDv67GBVndAwaJITk5IMtclg9rzF+Be5RCN7Es0nPmj1TMD4CgjL/OWq
xSYunhFZPIgN44biFGVhEalrSLSadvc6vsi/Ha/5ynbTdeyxPSBxsLtEwALODzRXHj3+QVV1JdSH
3K9sFNnmsI+OxIjT+5PICfMktovPCHMLJgEPLPHyx/wxHthpHNgiWFfPT8Vc65AlNyyLMsXJNg3S
1mpGc85yKjd0qDwrQblRLYxwu9bsWsEJkpUqvOD+AiWf/pbPzvNWry2CttrTy33WgU4qH9rkITTJ
sFldNnVPpMOqnnwzP/Wsxp/Yoz32IbpKoZfmni69QnMyYIcgEWwhFDkispVNdX1+Z04WSBO8uwMu
NE9en5evta+MOkV9vvBgOETVOjTOafwMurBbukqubcT8BAAHTlw66uhkskds6HOhqMApfpddiGNr
YWn244Fro6m9mD6ZGKHCt44cv/bo6XdsAyJqKHmXEWXH/OdXaq+W6bcD3eVRvHEpAgr2dEk/5aUN
N+UqgaZx5qUob+otvIQ39YdEMuM47Aaoqm+T3eKQaYdr6yQ9sV9X+k7OIa4zCM82ebpij6pcsJVd
rsBF4D2Jt5KN+Qw54m+Pv9ResBMYo2OhBerzooZOc5K+5sEDmFy+Jh4F5dyle9VwE73PpFG7BKYH
l5aD5AlHp3SLJakirj++tDd9m3+mL6Knf9SlqxPGQ2byH6DfjxvpDc+rf1aDVMaR/MhhrFNshOkb
i5F2RaDxJ8cveUz5jUtyUX3xyoMN+ufebX+pxfGy7ejiKiYDB+GTKz3dto66NQ/VQ5Ls8J9u0G3j
mn/rkMclOBuKKxCblHfoBFsCRwt+SX0CqyKQJdyDf1DRnPiDsS57Rf6Ve7ep3Lp3x9vohfecHUCB
N3Lx+XmxhtiX4zti6xD0fGoyqNWiZoORUqlBiSO5eTvtZciNNqSXeHGEU7hjlXXX4keFC2UXELtY
CXa1ny+d4QW/JHFwgutQOMGBku3C8GP8JaN6m5zrl3DNav3mQwa133Z7wNKqOvGS622wUSndVlp6
kGnbP8x7fUSKsItXmY/LVbvYCglPAaBO/49rGQYoIvAbpZe2S2lKttleOmnLecYbH4zcQXDuWy+c
UY2yliWfxC5C0ybtWWYE0i4091FF3+N3kMHLPa3d8GV9sTmZhg9vLBYZRZPL87Pbw3gPtgW8Cae9
TW9z4rKhXB7fz0f2uuybK5LnCM6/h9+I/Ipamgp7o74vX9bb0q7mWxo6+Qf3kqaesv4Yzd9cNJT/
wV75CGo30nfmN9WJgFVZgbvwJnrJKR9etUsFoHNNZT6yTbCdvpdfDdbk27DufwnGoyk7pQd48g8N
auAmwxVjX+xUwyMDiXYP7y28BzuCrSj2N5VnHcIz9v/RevLUUwk5h64GBxUfprZd7slMWVt+cbZ2
03p6GR/Sytw3HEk0S8eZWAve9QlInEFF5PM20Mmh1so8qosIotcX9pfDlTOyfZ4bdvYlNc48rCnf
QxyNn5izibaPboyTj2qy8pqanCcSC514r63IpWYc8ArBh2aapBFAfcV0zcWHiYFsjHh52KSCl1or
/GBKzGGufW8XO1Mh8czhH0gVwpzw6XDl0+KYazyaZuVWcbCmYFGgDdueElleZ5JHgVh547e0bbbd
x/g6tL6G/OyBJsTlpVMx97KPVUZxouujMH0pFUf6QFa3KW90fDsGAhsaC+P29Mc8ZMcq2hA2Cc4H
N5NWo30XQVo59EPkph5rR/gM1uNj+ocGbSxt4VA/hM7vv7t7IBONtc4udef0xPBhtHI3d+IXwJU2
eOqbsG2kVfQy3cfG0zof6KL8SaiQ+FSg+QjtK3HdKVsMIcm/k0lsBGhqeeEeJKs+8sKnMpQ4QZyt
HXnfiTT4wCkfiNPEPbjPfJ2XveJhaXytH6GMp5FXU4yTTp4DxgCTvKjpx8A3ijfjIx6vmuoTNgFz
LgKb34Okf69bAcyre+G11YGNKBDgDcqxbUou9Dg0+/j0g3D+dI7xT7kz9MBRm+xBjRGbtI7PynKQ
MrdlWTgE6dXmre1XVeuThh7RBmfYZq2R/xC0Qp4NzrzrZwRmYWcFCfcOiOI3OhEnfOD4LarOAjIt
P59/3Ljw8KcX8j2jgEoD6jRtJy3efMqOnf4Epcqz+T02a/4wfQH2/0bmpQdO7Yxuh37vZ/bJTPeZ
LZ7rI1YqcMc92a+2OZuHUpmLJDxoXuWXn/1d++r2CeQi3KU+RaDk5nn8pv/K2c7/de8mkgjSzLD3
WrVbvDEOzFjDf8prsrJe2y1mtzT884f6b8KwjWi5+DkbjeAYrREbs9Pw8X0JhPNC24+zcIakG3rS
eVmO/MSo306PoNhNWOXAt+S1gfz3WMpuzXSLfFtT9zCOGdIROZQNjkSK7GzHzzvrJn2JC1S/tWSt
GFoq4QoPuzF3BXO1tA98FeuFoZvDmKixp36Fe4L8rCOYiaI46R044vWLSlGOYR0zugeBDkxN85Bk
GBeJOtdCO7nmJ8VxcCSKEvmftoE/iLzIYYLF6JsN8F28Y1hUCC6nZWFdNG0VZ3dt3VxhOs8mBYyd
fEdPoj69frrOPzvQc7LLRDdlGpydGHCMFqA00881jUvt4W1mHBMfY3bxEH7InGNU957cMuHi7VEB
p5h8u4v0/ASLaecX0lPBP2Uk/D7XmdcfohOC2nbYoDLmQjScASRmxZF95OtSGScPquW82hcTM6Jy
TY1mfRq3nNTLe/pD2i1LPd+njuWZ7yABiFU4jD6AmfLLtA8J86MohZ1uGkShroZXengGitZ7A+EX
wCR5q7HMAoQq+Qae8EtU3juXnKzhDuGIw9qi2PhY8Mp9Kh5saF0crkRRHNXf/FJT4myM71K3a498
3lneBMG+ozlYaQ/FZU2g/0bJIKU+s/5p9uPC6xq3QJLHe+Gs5uVT9r7CkvOZJjMvMxCF2d03F6ji
JD/zrTQ9VN+UaeWBhC/xPnrTSeA4QhmhLNQ29WhbJBbCGEWzSB/GTmNdC3Z0i/32mpo2wjTSzs1i
HX1klVOfq1tZrg3sFkn2g8OcgNn51kDy6Hke74SvYDwBWygIKTb4KH7/lYLzrHTgHZexIGtd9drD
fCg20MnXQEesBSq7yh1u4LI4alQUTFfjjDxEO8lbrkf1rviN374p+A0KmGA6w02WnCYBt8V1ErI/
sNTgddRi1/C+XHFh65WPGLU/H5AxBKOsNdw4BnMEoCYaSi74oXw0fRNG/tJ4mM0o0Yd+1L12i5qs
h+X8iCEbJLf6+VnjzylzAkJFYXWvZ3U1zGcG5gyMxt7XDRfIknJDZeir7hmeLneQC48x1gMnDv0m
nYVNfqpfsxcudathZiC4yUr5YWD0zPNFBLRh4IAUcJ1eRfWUbMeTjoAfRuFv8Ca+zfS+FN6b+r1Y
JVs8Iz1QHeUTsLv7AP8ndgUbH8mRd81H4QWesOlu8ZWvoyIJ8phyKJsIdi8iN5vvHR3C03QoVigG
mKckzwldHDksGmq77LV5ZWtOrywyDjy59rWr8sAqVDhNvS1tLOzs5f1QvotAGHcdMKZbjZNHvH02
MZN1jM5l3F39FsquST0TTIhZGVc0z55yJ1+3MwJ5By0/gQ8zFiUcL1CEU79Mt4m5MaqDFLoRCZEQ
qA2vV1fLxCzDh0WWB76esvqJBHzOH3CBN3sng8edvmUVpYyxG4SjdOBiIQqD0RdPDz/f5+PVyA5F
/c082lbem9/4mn9NWIH/MhC+8ONZMc8/tW0j2xg56pz4rd01v43IEuFKt419cqtU23whsJtvp2Dy
x2QJaKu2GQEOCYeSLbzydviOLf0HZdgbEWKucdBP0IQccWe+MDucGs/4wUPGDcAhEOAzKFRtLdnp
u+GTrEyJPWgn/5hzbLpjM9ko7qZkNY73sD9KiqdQpKVecQkf+JOXILvGwViJzEZEaluVQedq6V2l
dyk3iB41cTUk6vMrfqOpCPIV/GaYELi2zF5PZBp4hy1/mTuC2KJLdcswnvSJS8PbwleSVVPuLYR5
4xoxl+SxDWoX6zP5VT2Hv9ILjpbtN0YPhJL6/NVfAfQWsmziym/8e4PPdwezOrRv4lq5MVIU3PIq
vOsvSLiTtbSRtRUev98tJcoPSo07wJ12E8JN51grZos3Y15xZLTXZhtNtvoWXjkUdPFJRNNUr0Kz
egqP5mFcM2eodMd6GmE6tR+fpRViknPH8E0496LNiq9uyrvKkCe+ZqqLBPILmz4N8GfXvzI8Wern
82xW6H7mV35Gd2ku4pe6S08W3xUHAAacf3yU6b58NCsFUw3mSgAN4KJXhswa9lIe7Df5Ibv5Nfpg
2YVXEbDZMU+MfKrZzfefn7TVKQjDeoLD63S/xmh3txpQyIn4h/iM8VXlwLsmt+UKN6CgquUEL+0C
fdfg4BFYf6G5tq39v4wHau2zFSEAHJxwF5iNXhE0MVZmcAtvyst+56vuR5d296yQJy5eiAA2FJIb
gOWuO+Yn/Si4vNLko2Jj7WK/eaku1kY7Y8p+nlbql8LAcLShhezktXY2La97xG9s3Wgbu8UFDaTL
dHGediJm7W8qsDxl58WVNsUKF1/Zx6JlNtbw8IBZAOZfsP5F7ceX6N+6j+Go820Z3/48IduQV82U
cnGjnYAgjedMux7ZxU1dZy9YGOy1f3W0Y3/paxj8cb3hPf+AxaCyFNpVr9nQOyC6sXwh3oA6MEQ0
tstFkTf6iRIzrV+tLeZGT/8T26r3rEuU/TeypYxP/Ytf68n//eWIYKFI7wl0Gir7t+Ygu1jf9DEV
kVvL57HDq8pG4VnAsCI6A1h0ttVwRQp9VSMswVf/uUTE1+YC71Ng5EZHnYOWf1K9V8rrQJG0eJK8
UujdNRu1yp6fBFnWRFyGmOI+XnWYL2yE4jkJNneEWkeu9tm/5q/JjvXJ8LrExRVkGyLmtTsI2/S1
38Ci0v+m/HSNL/I+mt1xQ6VecfTxEbkxaRCjtfnGCLtOneIgvYPr/k5UVfvwjiAWiljomtNHMG+s
U/0ZbdhaC3jqA04IcxvizXs72wtc99DnvMo6BTBi4cPdm0f7jKdz1czl3J4eNdNd0KlteIfRIez1
C6gAdv/BBzfda4pw+AKx7ALN9dK9128ionV4+371yYkt4GnsDArLRzlxg3DT6FtYQ2oNDQ0g3KHQ
lOpDWDvzhSrbOEszhlxOSXncXObX9qqdx12zytJNrDoGle29WXHAnLCdFnbWa4ZJ01GEQMLNDPyx
fAvxKnQhxewwCuDkE9CW4L6DHM1GYYgzxryyXE6CR2O4051Zd3NP7taNprQzQfxt6xbSBlF+eZhZ
bx9ZcCCHyKCuBTHmV0nHBr1nIP4Pq2TrkbzSMHS8SCKHaZq8+twc0VXwSakJAmTsMpWyl/90n3Sq
8bBKjtZHgNLa5kgUmw1GSJG4RrdJPRmMu6I6JuJa/9aRXeOaZkc8xL1huFq6ZoweP+ip+oc6Mw7x
dAZX4smg2M2d9Dz+iN26vCbr4qiwMTFq+RTO3HS5csrD9xoOi8LiUumnxrU477txbRUvcXYZSQWO
CM6AnuQMvzXzvzdqCMR0lBmoUkGbwFZu4TcqZjkA5nDYPpzUmenl5XqsvFpypnTVN29pwbwGYaRb
A6dJsGXXrLKmBF1m7gp4xawptAHB5EO561ZO9sHPmimr+HWOlsHT9a3xnktetRq/YqzZWlAAfafp
ToQedSANllHC80BehGdFExKzzmWN5g932Ou87n6nlbzDpKok0R2VzGv7lkJRDddRuSeGk+jlSHVL
ZV1mB/JLoFFx8mHVWkLiw68Ql+fveRvtK7CM5VnC0t2AW4YO1iE47rCG0GwBmo/3qTvhysfYdEBl
CQ11zz3NWNoPn1Yi63FG7+gq05YA6FjfIpikIuED59lDCqCMEj6FHi8ZNn3pSlwqDCOoreXn469l
Lz1VBMUIOxIEuvIlJl4vP6CwUkqI7Hipu4twF8bNOJzRt5tMu5hBlgwmcBo5KNnXrG9VE7LYfTaB
a4o1ZQl1GbUQRQKGrg1gCCU7ZbfsmbHPWcnrWBK4entLIE7aQ0Atz+R6uToeuoCHD/XFOkNP6ju4
sfgH4y1LGgMWEXZR+VL5iQoFx3RtgsNx52CO9c1w07+G899gv3+O+P8/5//7v5LCqa7nkvAfF+Dv
z0Vm+ERHGvhw/IVJD1PRwRZ2XGlytPn7tTnQVSx3jTNhrtaGHCQv7wHGkpadQNoyU6clIJwvRCD0
919GBaMe5aK2qRucLVV6xb9f+vtNmZxAt+2Atv9+TVoKftt6/o2//281qm/WtbVCHgxkkBAKLU7x
jzQ+ufZ/v9Y8f6N+ppz+/c/cIj34+6///8bfn/vvr5hqjzWVEA8dWmHGW39/KM9MhRPv+YP+/mgX
ljQmiZxuBy1rTuGwmSq6cZXMr7kP1gofVtJjc9WMbYkZUbea4QDJSYeuc9RnVy+8+Jb286EJZ4wl
EYCGJm+tzBXtpBfxKcuiT0vJXxRV+JTFofPVTFWxX7T7OEX/JyRew37tg9NUTAppQxJuEtkjEPBO
M9CL+xl8ujQcptXStfi7oYAPShAEC9sDLYMWOxOIhN+4REtjGrTJPTzRTEmOQpw+8qEcN0NMfYri
hKtP597U+5jBVdtPa3RufhaPn6VYyjs1QPSLvf+M2JW3QqQZz0gTB7/F2501CDQ6nvMO40ZLY/qA
YgIDY2bxpuJXCMMIMHbNZv5AFYKcdaHg6DEtswMoaUJIYZTFjCxj+J0abIuWiApv7qE1tiMXYUow
3YwDxiYro8eQyNsSdupTSIJHOjO0CvG7RvIMekyfB1Jg0BFi1aHhKJhbmHJoMSSvRU0g0w3DIdTl
35YwSyZ8MPxbCYEs8/IqQgUqL8ZPkiNmtcAzslgLcPvH5c+AmTCZcF8a4Buckh0V+ac9KJLkkoHD
gSeIlYnT2VjQsZ7yCLIdhMC5+DGnIvHGltlb/FLRP7SwxZqBNiCZQxcTn9HVyFTA9MVCrB3dMXMq
XoIyhfAUyRdJ5OL4i70xorJYFfkCEtdm+bbVvqZ5rRUC7kOcgXOZxC6P3GsnKO4SgbBenPePQIyq
TZX/ExOYD0EDYd3AvAaJm7a1mAUMiB5iLGTcpouTY9LlXt89z5qs+Ixr1BbSMalqSAqlCWlhwfXO
SI2PCFuTlRzoX1a0HGY5A5QyJZjHouZjSs+Yj28UqmCbcqRPx1yrYbWUwVqL8NzJ2GobQ+m9cphw
EZ8X2NyRBR7MTFHRy3vNSvSkUQKHrDcooiBHphxmiZn9a8ao2RGNcULKHAHPzhzQBfsjGPHS1Ii0
wy+a2hV729Gr/ql5+INUE2gt425LJSAqmSXbgaHJtTDsF3PeGovCLiE/2laT9l0wuQsqELS6Y0DU
YDboyb3OYSBnn1qdA3U1ycPAb8juArjORnUVU1qCQSjAlQemqiK4Yfj0X0wU69qrIbBfhSdcw1GW
VLl2IqlbkMdzwEJyA8TdqhyaLoEusHMz2N/Fv1FI+z2BeCRo4L2DkSAVeZzHzzQsbdtT0iRBOK2C
pUydGtJtKWN0JxJaMHUZxhcO+QIMfIes9GdN3+k8gKEGPcx7ltmwgIKHZA+uTRmK/9Ik+z6mUMlb
qr6iSi9j+Bm301YiAQAiogkQooZrFQ/KWWUMEafjT54NjEjj8BFhm2+XRibZpZyuiGXrnbhJlxWu
D4XfmmgmJ5iq4UBm03ezqDENcPrWLMtdTc9TxWiqY4Y4pTPk554VHOGQjlsRbvkMPmNLcPN0Fi+G
mnf4ANPCpNO3aIjv08S7xlh9xswy9aBlf7UlvT1BVzKvdlZOpgrkKKh3Ike4q/8oQDMDl0SEbJsX
cHC15gWvWfU9BW6UFWaVxAvKYTT4mSpsR4oIedK5cFqz26ZD/JH1JiHpmbJT2siAFUk4l4Y7XjuF
yBICWCLxXF8sCQvVPsl2pcKYmEBfOFSSIrpDXTY+puYnbPo8WTdCNzXJdgga5YpJ6tN6HswQ+3jC
5qZ48fulQX5jRKdCCmXMW/tHI/e3smGf9EvpdZNIG4+1F41WGx3zigZUY2i/aKKtiilgO92cMVYV
P5fzDTPHFyEImVMQUr+Fi1iTxhlp1BeJxZAc016OyNJ8iCkwZZAnDPBRKEjJ3K3bafQEPbtZ01Ou
oPcfnRkFBEFQDo/6V6bnv3OnWytycgZHF8Hgcy/SDdlNA6glspxHLvI36dSXUM0tqUxdU6Vf6vF7
lOVQXy1hf4kr/CetyLqrJeLiJgOnYJvBlGsJJFWxuAxZ5TD9nDZE38PEecQ9b5OZ/oAXIJO8tnC4
je5i/zKP7b0tSd0j/xQHAhZVRICUMge2lCga6yS7x5YS+VGhSVs5ZkbTEI3DGAeOh2SBjJgdW5EE
1863eorpgsHHoAs9FGjRaaVZcJYoDHxy8E5pQDVqaGqJO8Gy6aWo8vQ2u+QkbJOuAzxqEq2iyosr
RgvEhmV8eq7MAUT7DIzRIDw7R1UcM9bg/B1gy7lkN57I48SAImkHd37C1C2FuIqdrW2JWF6KA9wV
oZJsvQFcrgiGd4QZ7EsORIYQnfaWiYAGublfOmHx1Br2RDm2HcylZV1VQ7ItJ2LjtTDzyoIS0sqR
9iUhKH+lBb09BIQVBHRhqRDHTNBoYSCejFAWQhPUUJmfjrLNRZEqAd8ZkSHhRGOfqKAerU7vN3DD
2gaDp8iwZhSIGTNMAS42zJF6HgZkzG21CgsofPjSHmeMsOG1WkRDOEXPfD82VDxMSt5Ng1AmJejC
DQ0tWccM2qUpI1QNgnwTyW+SCbossL69DkCtTOaYJlG4WVlr4u6Fy0s3asAfan6Vi+Qu1OFamjiQ
w74dweFpRsRCdvsQ0UvRJuiWuEzyxnhrU02+5+pxVhqNixxLgR4AcxZTFFtd+cMTp2U3rTdE6+MD
J7LvIMuvk9wtx7wf2t0YbpSJeQBp5+NOk0OY5hZN/ZCDQjWWubeK/FMLyCsYRKb4ZXKeItPYKkt/
m1mBLFbKGqq7aiTKFBVoOzNpTPAfdHJqL3hcC9ob5k+5rj7ynEGWAIktMQIa3xgMSxGzDDaa9KOk
2r1sasmdCNyexnkfB5A+B/oXVxu6zK0kdVWkUBei9mUxjE2Mr7AUQ2qQpXpl4qHh5CGaHyXUP5R2
rOm+Oi+LJ0As4lMqbWLpLQjGGB5UuexbgiScej6/2+E7dCzn5hgI0fuMudJaH0Fj3DnJ1YvaiesQ
uws7lwkoq43BGxr4P2LLZFsVs9U0tckmiJctHsnnOisxyVKiVRSDXkkRLP4yqZEhxfjzkOXlmUKT
eRG1QDtwTcfWMRyleWP0oC8NbiypMFi+WDGkzyIMN9WDLuSJo4eMVzUdIaMo/dPG7tsUO/5YeIYG
Pe+o73hg1Q23J3NT70maUa8LJnsBzvsVMVq7heJktdyjJFZ9FOCEF2N4EDPMUQNWLUYr+zHSGKZg
LCUZcIUMudnEGij91Mo1fc65CnMEtzNSUgJPDLOb4dbmkbMsBryr8TBZ3BIjs5+21iXHmmFDjv2d
XIBkk2X5GSLCJDcILiHU1xKvOu4mhezbxitQ+9qDURub2ah36qSGL1WSuiFu9i3u3wBYqu6rdfdh
WNW4zy1rN1u0K5ZWrYbpo9AOchXvW6TCnmCYjIBmgjdj4y2StGuXTaSk8ll5TAlswjxIKSDT1zk0
v2JtwKtoVp723R0mIEO4z1WOsmJO37VU+E07HqgGTmppwwaTqveGOCBquvaRyzFzDbE8xkFNOBYN
98jOdXO9we2q4ynEeMQaQoakSbmKueiSp3Yi6mS2pVUdmiK+zINjdVROeEbuRy36McY8QOX4FaQg
O7g34BwhcdN21XxUDOmYRwKeOB0sBV+VKijHFaBaT9fL4W/VF9FiotLFZbuqnszepO43Fo7LTqjA
/0KwqS2YgWohtWeLQqTW5rs65YgVzbhDfNxKnqXVu1rMvbI138mKIg4oI7JQAjsqixSmUAv4NpPd
2yAteBUZmo1x+55PSetEyghvckyNlQYxP93pg0wLLQ87XeH+6CIZkUmR818z3DkxxJXPiOGnaZhW
xzFUjSZWOWC+xWVJHKEr+KaXrkYDPSIpi6Q59HQNceg4xNAU5zDxg4BWb1HSaxDp5Kr0zGp5G6XT
Pw2wM7H1pJyJEV00eL5JNi5tx0YR9DP5M+BdrZ+K81aANzHhlQcsOVCeF8CncU6iMAQ1GvkNO9l6
aat9k/nR3D8RN7iCbB44ThXpqxEhFCU+1piVQgCIuguYwk3I8BJRc2GtBLxAQWrAQKb+I+2xl9dV
Ew/FSHDaTtxjzIgYQMthQQI3zpClNf2i0w1tJe0yigzEkvmOScnaSrHKNSL8tfKQVGiNzS6bXjK+
aZKAYX4gQau1nnrZ9o64e9rhbBzbJ7UoLDKfFiJ01R5GrBatFH26DINE591QzARKAhRam0eCOyqI
L+FhCZ7FssTipC6FkNMeWOc5ftoW813ry2xIlpi7ZCcJwzkJ5QNffLFNkm5tYWzRsA/10RCTD5y1
yADFb87tcw6/soAlaKQvRK7V3qB0UEtmnq/4fO9k5TqKFOzkwMreRJ1wgkjodsnThN7MByaQc/aM
gxPw9deY9YnMXSYLbJpXqZJi5Gj4Bh6mJ87XVgJen1/9pOG126U7Ys9YHabKWKcJUflAaTVpK8JZ
YWj9tDwbFWMTJS8lZrZMNrrvSIRT0QAO1B1Nj8VcfVI7VzTQ9hcjT7cCnPGJRkvYXgy8sSDC9rpG
tTXPE+FDIA5W2ijwdOEj6rU+HqLS8CtLG59QBhpvGVJcLAc4pBLfhgxJLjZ9A7+uV5eCblt1RgU2
uRhU5qqH49I885JKVUdU1fybOXo1K5r3eZ+R0UpqEyRG2EejpQWuGgTjsU2j9TAsh0WUcSY34f1N
S7Wz+q51qyaAOxjEnpYEF8J8gEYXeYcP0Mhgi4NJzdu7nmHjJoquPr4tYShi6aTdB1WBzDW0hs2H
0m3eZ7RWBUyOiSRkHkjOklL0CKU6uNMzsepjLviKhq5hviuZjhRVXCYnqWBWEQNrh6z6cSlFfypI
HKULfoOaUYmN/L3UV8JiJe956hu8UASmThsf5ThGG6zElxJiRyXDMKxIPWjTzK0lIbiKDQoREn2Z
yXqZlL1luuIPy0Zp0VYISryjLLyAmCyQLcZVIcr/OCh/IvLhHKOguyv6UWIH5C5+9wIuhQrjNTnD
y9osPT22aGhN67UgqRk7JBaqwbBwpIc/yRw2iLOM7yWO4YRAfO9bkW5HH99RUHW8xKbZzxpfNoJR
XWMb5Qt1wpxD6KLLrH+Z4QsShwpMCoPS3vKMUf4QO4YpmMLZ6fwwRjoXgk0+CKNpncpvA/URlGhL
kWBtxQ6eBzZ1n50IKJTgGZCUiRvL+ALmCUPKtq4fbDkApkBCLyKq743Sj7akQDwV9UKG5i5+Kfp4
XRpmGp1+TJsSKkBrQueTIJCN6U9kxMV5gaovl4zKymcfizeoJFHDVWO4FxBOmCMQyJRJ+2CJzavW
MBAZGV7NgF+hEktHo5SwtEJG1Q5QNdMKf7pFEb/MSoq+6G1+tIAtLemvhaWBairtD/fbe66DvWhd
SJV1wtyxWQNnalM4+Th6vavkSSIR70cu1FhFzEvW/arnaNjnMFzwN5rMTibMLq9XWkgRY+DV0Cij
z9XFaEItt8aYmU4hDV+BnBBWCFO8DKhO5qAJUF0P6+hpDDiZHG/FLH1mgXUrsBt0lOzvsGL4FExH
EnffTanFiFDP2309qSbzLkFy9VgsIeTUn8Oorp5thlM2pHzPurrsLIsMtIS6BSfIwh+k4MBBl+zI
0FbtsCoAN0zptbJqesN8EqB6IorT+geXV3xJpw5nVtO6mqS0eMFC6mdbtzezKFx9rlV3KmtkqaVy
VTvOP1ICGjf7H3vnseQ4lmXbXynLcaMMWgxyQoAENekqXExgLujQWuPrewFRWZGZ3c/K3rwHgaBy
SuDi3nP2XtsvXEMQBReNqlxgfyLyMOU8R41nYOzLyKSAOkI4XFqp+yrP9K2B8gAgYut6ApNQEyen
4kHgY6KCH4FZkhjm+ORZ6nUBI4rZqETcAo0W/MKOs8jaKswt9n6ufoapYF3CqLhOIqbOXlaGjZWy
2ptMHC9pxkRe1dd6pJGOLm66saFnaWXNWfnoEZ5At9RsVoQl2t7YSY2aroP3rGTZ2pwURPod/Ywg
eq+K3LialKNZNYwrvTN+WIjvUqx+eF7Uca0VwjeAbbfXTZ2Vm3ABqfnlU3hb5xVaib5QJmJbVHqO
FOtLj2n3XLXPxTTfwEqPV33gGzPw+WwOA5xSgx4pgCwmciWTAwOS3soT0CCMMiOGRP2K+EsZKesg
2Ebbvvq+8CPKDc1JIME7QQGIepzSLWQ+QncI0Rh77IdKO4ssm8ZJR3z8Qs9AmksUm5X6WgkmKAYf
WqHhB9qmfmuFlqhw4uXkqcfUoVfwCuqWdLiABIpOwssjZlPtaER3Q9WlHDFwhrMjIHPbSBaNNSBn
Dd6N+Km3gBPrVHu1BDRWZlS8RfrwLjbCWa70I+faa88v+wNm5J50RwIvsxrFSs0xmCbqJspeBlbF
QO/gyAioGbJj3GPkj5C+pz2Df4MtixPJsGI9wvlZLz8TP2NCKpnIi0maIkbrf70YjNUdoc4YquDH
7gdLI2ljebhfGuZIo3peRHT96LDwz/Y/HzQ/8tfVtNRhIizXf15c/vx/vf/Xn09dxfv6dd0w6TD2
riT037xkgEdC4R3Pm+XSshHyLttXcwzEr6vLpeW25d5fD/7bbX+7ujzOgzZTdJ/SDPyMsQpbJG1D
1Sv4NOP8EX9eXG5drk/KwF1CCu1DtvKHJblg2bB3/RFQsVz/U2DFElOBjyZ8MdJJ28YTmcaCWIPM
p5S5T2JA+6EpNDvVg4cHd3brDQq0HNDVHO2lBlQx0PZT4JmOZTKlWa425fSvO+L5IYau0nkQlO2v
P1getlwVKAq5eh8clptCTSXRQjZxsrViTHaVArdnedxyz7LJ04oXZ9F5H4UKxm09w9AVzW9jubuR
NW2Xy5+jKmsIhq0Odys53MQjGeKBiQOUrZlWZJQ084k4J8e5oPurRs1DE9Gg6aqxsnVSSffLRh7m
YI4gryb0jRMKEagz5JN+DQJaC5iwVD9h0x9iTuBqRccsqGvahYJAJHEgbwlpzfbRDIoiE5LdZb66
bNK0R7rdGlW1rXyCxKUOe8NyT+dn0rT2iuyW9FTlf/1dUgecUMdWJ8wMWxzhIzzD8tyFL8zkEaE7
8HHgw/779X6+yvK0Px+z3DU0dFII2cIV+u83Rb7Mn9/ecsefnvv/efevZyjMqHZJaACr+cdT/ek1
89DchnF1SCQmwDCzGP7MFJCCRr5x4FsPvYpwUZbw2Rljc4wpPYOTgp7RmRnNMCGkdPkeq1K5NUpv
ztUOdgbAwh3Z0tVRaHu6SjF9fADfXdCtoybZCT66lTIH5QVixfEs4b2rxG9dDdJ9V9KIrxKm+hUz
F1acGqvsmRaq69TE6FnKpJ85VqYMEGBgEHVW7Xr0Pogopt7eVBTerEcmYPk57hnSrJI0Y0kU134T
e04BFxyzEs36LqsQfpqsRdQBqEENwyNLb50fCuuqQAPFXIAM+vHaUqJzsMujLtLzRxCI1IoCyCAS
Sgpg2jRME4N+d4NfMUxUf1cO0oNsZBemt7U9JCJChDDakjiTbztdgtdJoLotsS4TvRA5lYmfK2+v
iQQ7twy99jxINJZaOpiSQpuundXgiW/tu3wgYjfGtBUJaIm1qZg4tIDiGGiV4X6MCCXNQqiuOb1F
L7oE3gSMe7KQ0EgNoVqxCU+8NBzZIug86Fvkpx5idILufRMDiGhYzzGyyoY+iEOqOg6iFkUPqd/6
JLy3Lem7VVZ/iMYmThKSbQAH4oOKr3XJYpsEWDTUAX7dOY6IBEjvoGpvhqa8ywRvnbSaYpo6SltN
Rzse5AgD8ksXIzc0kvIZl0G6skw4JxUk2VVpUieV4hD0LDxQgByMD4KaD7vSYO3g04Mlxr46GL1w
pk9Qdc1jKTIvlliZNhkME/jrNs1gePvSsVdMDf0YYUyNmZ+ERik3veZdBFn9yMq5bsvbIbEV71ki
CyshakEGZhhjYi/7NgDYJx4s48wvhVOQUUPjdAZTKBT4ThL57EMZUURQ9lVNOaBEAjMWvmxnsfQi
NspNj4Vt5mOu4E9PlAM4YILpmgr6Q6dXw5Xao+wzWYs1FGC6ZlhbAx4NiTzSXlDFEddUHO+Ib+gJ
CBMOhvcQq512Rwzbtybj4g+TJ58JCo76DN2u+trVIriUZnoOtoIP/JWwlmhLngWSBr35pBk4L/x6
YW2WrPWaHBOf0s6plYxqSiqRP5EyZ1UyWtpIYOvMABM6WPI6j41Pv6uCHznlLc+zCifow03ZA27z
qOtuvNTbk5ixo5j5JJeqtyv5hgRLESh15tqTlDfHBDgzPy+DqJr22OpUbdspgbltCu9E/la1Vwmm
Ao6S7ikJnERMWEPdvZZJ9SYWvIO0QASbendFLl3rYGDpx/fdCetOYyqotOOXFOvCqQrxCcg1JTzg
tKhp0GHFITLwSPNeghBR9ZSJMHVge9spHuAm8E75RI65yPEBPUL4ZLmGokLcZRYGX789qCjseow9
dQVSieF8o/TQ+AqBuEEC+8qPVKdsUAMjdhQd+J6Kvk2itIf4Ja43xqT2D2lToTKMEMrw3SJgbgIy
P0QBgJ+E6HbMDo0R+lej5ZxMOAPfQuiT/SC9mZEloobJ0F/K8dOohq1bxyzDpcDQzl3gfTaU0FpJ
A4khI+8aWt5X2UbXsCnAB04K7lmv5egeug5ZzAi4nsqU5iOa6npvo02DvC6Mpn9s8562Zf9Y1rWI
tjS4yRDa7ZJiwabR0PwOkiwxh+dJ6RKjcWlnJ2JvkViGZzqp0wbeSSSvhe7CW5QdGZYtilFKH+pQ
l+5MRqaNjxJ2GPND5vcN6DzUpAg53EkQtHUfYaqABpTGKI110p53sgJYSBOCS54wEyUFh+Oe7t3G
i8xm1/jipZzQhdGseiKkDFNTd9fX9WTLJrWPsSARzhN9dd+b7WcEKZVCW/Y1RCAJe6JjmKWJPwSx
rPnWKzxIGvDMshkPomZibGuNTRe1lPBzhQKPYswY0AyzRTk8DI2MHlwNqRYLgKaL6dAgriFBPD3N
IjP2XCPvwmNcTOm6StMjddKLIC4C9FBd55FesuwwKrdt0P/3wxTvx4of2prqs+qHwGmKzqOMMLwa
MRqQZBguMXX7fV/QWElNbFxDpGAaJqBQHOJXWN6OMQyviU4zXdSjUzsJ6KNHrBa6jIVJrBTb15DC
j914bKso2ZebsU/vkkJiTM2sdxLcKeY3WHz16gfM5BDNTPGg09TKJvK5S50zcyoYX/p8qOoyLZw4
PVY9BxA1O2Z70/DhidDPxbEAmsOnj3C8SyKWbDPFglwGj4SYaRJSXYuglpAjBSECFFCeLt33OnA7
2szYoObbljsmEzZeaaiPed34ByvQXsIEsmFUie0ejj/Cq3kj9TFmCj97CoQg2AdpZe1HdXgJBEAV
daaMe4nZHvISNpWg+WstRU4QoYM6xGUm7UprDh2leujVsjvMawDRYF1Qso4061xyxRnyuWzkf19a
rv58i/Mf1GFIY2693NA1MtO5YX7nZi89kl8E5MfoSfvEW44u8jkdmkORjZnL9BHKfj/Gzd6UTS7S
SM9XuZ4pjmQJAEgqy81gIqbVq+Kj/ZcsdJ7LlH7ZqCa7gjxvlqsEVlJBZ8HmqGRf7GPvzVfbYfr5
ppSavPs1Sad3wbyHxyrngyaKiZ7kaGFxSVOzlEGX5PNmufS32zqY8nWrYzCqSMSxo3nlJAgFU1pf
aVFfxtrZb1sWdNn8W/7a1PMctQ013xbpONtqSbNzK81k1gXZ6pMZFzP6ugM5ooDF2UQGEYiM8lwM
ZyjrVFKNsRIF6nkXo6ufc9YWMmta3XeNKe10A2KROW+mBCGv0JQkRon9TKpakPQFrrMq104BnHp3
gZ0v8O7lUjUTvYtezylmUIr1Z0ZsqSjzXExjycG15T0sl3TWtwRbIOECbb8ww5sZk46OvQt0b6eV
0EzkGNGvXwSY4BM427tAuactku8zySzdIDKBstWvU888j7VeatM2ILLPzEXH8wUsO0at7AtZUva1
EhFnxDl01eioDwyZoXJGJ8O6tIwMWgDEm8SDplAgKC3o1o21KttKx1qGPua18LzQlVICYlEvCP26
CYXvfl5XLJt2viT1HmL6SaEw9Acm18hC06kSCiJVZWaHjDg9/Hec0KB6FRZC3ChE4cyG+uouJ2bT
HeY4gGneLN//clWhpJikFHN+xgIsv8GSAbBsrAGGiolWwJ7mAEcjYUEkBwqiUnJMWhQvJRNea6b1
/9oBl6tjhKc8HyfPaWvzQVH616LAU9dNs1YymqJ6E4jDh4I9nnHf2PVDcfivVO3qQG2E4SwDI5ys
HcUd4Js+Z15q1sAnYzeP1/GaEJ6t+DZ9BSwgIsqEa+TV8BzX1mP5ITwSpwwWDZEqSu15LghzOWJC
bONoMo7B0/QKXuxruNCx8J6CxxSth2uMEE7t9BuI4nxQDi5lTzqIBb4kWgHjSlHXNEGgW0eAI+mG
v2QzcAwEyYZBfXqAJ131gF43rehCdQy6rXg/XZrPnKsjskESTkgrW5X0AF9lDl+J8CeneeGldHpx
yL+qlXiPGY0mYYobHOGNfgw/gLIjXi4s/mhCzoDfWDjgnWoi0j6gvLs4QmR1E2ifiGGA1RSARh+l
1zsAVuvw2tKOW2EzRmjxSAoI5BNs59EMmjKP46d/lY+o0wAXrPHHQiQgX1T/KjidJbb+oH9pZ/lB
eFP23gP1eOZ6NXYsknX4xoIjcwaGFfk1eh4v3teAN/y5h4HduP5RCncqBv6WTAhMCSwkN2rpCHSx
kJMfgc9OBYvuVf7CfoADfqI7QdfomByiDxyXhZ15a0klLA1HAY5Y9BYYewE8tOQzh7SwbORxgKL6
KzMxxg0k8dbdEbWFO3z45Uq7v1nNphmRyh9HfN5myclwq5Zby3gQEvdPuPYrMxI/z/6Rtek1D7Om
/v032YTOzrxwvn339ftvCE9ETWQ6oRkm0lRJ03Tu/xMDvSiHPkoUCaOmuC/mwIV1/C0c8m38QXze
PZTTBN3CRvSuoeGMqUtZ0Tiap+mTPYR5LRq9ZGa7jKQCbCqPadNOIOiK/ct3A3PnZVeYnX0BQ9Uh
+02wSGs2mTe4MpK/F4gmKAN/TN/Q/TbpJn2FwnHCA7otfnR30X36WPxoqDjYslPdoj3E2pfkXcXg
4nbnZM+5Hx2myA6LsX6ruCMdCde4YzBDa7BFNoOdGvk0vn0FY9Poyr2tOhwdBOI4KEsnFXdU88M4
gWEeqGYf5/zodnOrui/9MT2C4w2+MSZgaDC+cUARdq0fWKU5ANNeow/EkOIXdWvkr/0DjYXHkh8d
qw2sYu7hqIbXICDrR0q2wzDrHTWSUADLrYJ7xGblMxIL85xvzhgl8OpSG074/vZIol6NkEn2NvlA
q78R7pQfUDA31tq/kYWFsVtxw8dk5jTKL6ayDo/tTtwGrnrGF6q+1US0bEBEhXZzBwYQwXP6nEMW
wfWCsmmN3BlzJMepgRvgI1rb4S7TwLWuOMLGy4wAeFRE+waYjDA6ZgdOY4fOFpglsE862AEGwkM7
Gy8O+BTAqa+le5qVUsBM50iJHLr4TG9gt0XGdx4dZhmk+W4hMuz4iP5GuUpfabort8M7S3DeKidw
V9uXr+PBemVd6TJz2zA335IJStEN0ML5VXtDSYhCdL2PXHP9H/b8Ge7/P3Z8XRYlVTd0y5LVv+74
gOxrFF1yf5bN7oxnKXDmMYbd68mwXuRZYboKoXW9YZtB2YTR6AlHUj0Tv2et8n94MwQh/I83I6kq
imdRJfvg70ehFjWDXlldfw5laoX8a8RdkK0J3YXmXOOw4fzh4LOLoGPQB7sUzcWngYvN8gn/SHhZ
3s7/5V38x7wLUzT/9Ms57837P25kLDbj+T29/f4b8qEwy8P6r5EXyx/9K/LCNP6pWrqiEF8h6jKx
Fv2tbn7/TbCkf2qiruncbOqWpIqMs38kXsjzXdyuSjq5qZTsfvtHTYZ58Ptviv5PSzcM0nMtXV6e
8f8n8UIzpb+N9szMZUOxGPEtlTIXU7a/7vShHqpRItUB4K+nOres3ejN0DNy6uyXUa2QzqWqTM+R
RSTLQ2LfkNNRnBHNjRqHX/pQfE9lI8ya4xIxJV4DH0RwH1rXse7SPQ0+iyUlEkqBlRAqlaMp17B+
wxaSnn8opEj7IdLnkz59pTcehlI7TsIcEUr05X1fT0iYUwZ4KhHeVWvJORyAsKZkdG50woiYHI50
kSdiOJQa8XTy0udFyYSL+U0nH4ckFtdZlbhSHz1bI9z/2PRh+CYF01hNLde+SC0WMTpjVojAotC0
Yx0lP8zRnw6isjOyTN4MtAIbGTYjEqCXXt8LLWfnMcuqq5xm9qgpFh61aZcSmoReOAEtoDB6+8RK
9Uk700tq5dpkpgdsBWAjgWi2NnaZ62MDja2oehYH7Ek5YVcrNHuiqxR0GltNYR0P12QySGdHmH1e
No0u71AXjetYRMYBJMhK5H4ztpweYmpX4AsiZZ1GnFYhsWLfDYV7FU3uWeP16qqYXE3qD0UFCyQc
Wf9Jk7cm+TRHd08eAN3RAm5Gi1YACsyYTdI2Vsdb1Y870VL6dVIzFTCT3NXz4aLOreIEvj0ym+Fa
JZ2xinqB7PCcJkgnsHKPcLPH6JCpClj7ifrOnOstA/cpivox7WdA5ADsJ6PRGLL83wQ65kKlz0kO
sC4sZeQqUwAj0dpNc2ooqqZvI+KW0cpMJr8gs2MtSp/JhL+YSdA5uV8AcTZeRLhIcV+rd0IPJoIJ
91yw85SrLjN4Z4b55mlBD0BbAMyTFODpjXBd5kw9l6AzxepB6ehFgh1UqE9xjvQGrZKTYfZphhBu
YNvAKBr05OeGj6aNQfLQhQmFFRbEdZVTty8uvpy90oMlzMKD1ygTGiGY9HV7r9impRluzZDGqBIw
98nkNr/mHRMBo0YSrEHdqXEJDXGMKVSU7g29wvQxNRcTCiL5vuEpRohX+4qElYK+QiNQGDNG/0yr
bifEMWAYJTc/YqZXdLOOaaHXkKup9yHY8jmPO0op7zAxRDfdDE6ZJ32oQY7iz2NKLuDiuZQVntYS
/RCFvdGZREgTDfVNu9VDzxEHxKK6tc/S8I4ucrQeWupGXSN9mqkPioWusxhrlCyHZCtYFoI7oeVM
bpF1MAGK8A9DbecqiW29l3SYaKCih90Ur6eGip4aVZt41LWjKcUNvsEA4i44hNEndjlAP2V1+57o
hmmSP7VqjlJsBJia4MSnSqR4VZjPEWlQ/JxebAequTOjAERTOTHlkTJYTcy+xyK/ij1QrUwBi5+H
YJNjihn5vFImQMpFZErPcF0iyJXCFJh8iIIunXOhhUug0/suxv6pywkwnSoswELNR9RDWOkEL+iy
AuJR6j9kJf8hU8hCRtZsNeSmpBfiP9WFYTZ0lvWZ9fVZAbFSJvsAlbGqwZHqY/S+dJlSOzA/quDV
UPVhc9NTGOW9/JWhBKJDt1KvTZNdkqHo7bguX0aC2UlfJoY+meJ8g1KlWHl5MKy6OmP5RDdByyjl
i1nyXfr9A4W9ElWEk5YsxkuWr6Y3gCxuB4pPLFpaJfhIkKDx5cUfVVLu/AIZgtz033QfQkeM888m
AYKKvAv5WzVQ9mI6pCAiJJQTJeUUZm5rGcg+Ugh3ZIOuokBCduI9pH7y3XUKf6WO1DIkEJBTXl2z
aXKFvrwm1mNApO4q0KZnSxWQDCce8n15W7K/kZ981ov6KUzKt2wIr3XioUXXBZ8iDG3LYiI6gMiz
txR1476AYmFq8kj5ARlfRxFjbcpALgw6XkNG9lEwiU7W7RtAtikrK8I/v7Jb0PvXJEiGvTyKZ73R
OJAH5RCl5kkm3CdI0QKrqCWjQJOB2XdYEAtcdoZIsVw3lWfZS96SxAvJ0xm/ilDcFf34OhbUt8tO
efHjAoB0GT4PIinMQau50ksh9jGAf5+EHBVbdhqiwyfwGQycXj+HYJe91utZaeIFKEWUiUo9PUxZ
943itkSObiued6dJIrJcGdmX/J1PQT6XvAlYaaL8YtW+QSbFRGElgG9pvsiJHh1zg54Vx7q1GQJg
UmhJSc49mw3Gb11GIywQCtIV1RcSxoGc1KhaN7zWqmnXoYzwsQvN9zAMT51EcVzy0LgztjwJVf0g
95xZvai5qVp1MKuIdpchbAbLv/ja3iup+xUZI3eE7e8QCNO2z0jQk2XTA2gnHtCpcR/HRxGngKNG
3mT4Hdbau9rO9YpQfSrlRiZioF6nVifv6pRGlvUSier96JfqqQ3AdHZjvh+F8IGhx6x59lovwZZw
3kCDfcis6Wk0cmAAOMfrUb9YvfmuCd0PXcSrpqg3kzMQkZ5wV6kN0vtBNTliG1cEp4jHyhFkaZfo
1ERrmh5MI/JdGz0bIatJMhr8dVYaMT5u+TX1uuLM24PmpIyOZXDiQCRwNBT8lQhS0JbMY3jfjk8q
B4aDOaDx0y8O1WknBD3nYjK7dX7iMZWZypSGa1U9aRTQOZgtHehvs/LvsluvJDurZHHbhh2yTl18
qT2NsCMUnH6hfpbDnVcqujPp+G/blAVByCzKr7Xg0BoU+ybdOBbt5K80wnuCyzipLC18UrwThaEr
km5tyqm0wLYFQ1WRgnUR0j5WW8MOyvRDtpJLoyknxJAfcqO9+fWPoUNNG0puBgkYZT/cavPRi7c0
w586THjrdqa96gYLfoDmYrOZQ0+nOD0ZFYKGvnqfRtyvJaH1iXovlf6JGuSXXOq7Gniq3FDUJK+i
1YpniaRiFNnVQSwRTJTClr1xU4hT4OII6Vw6LRkmePMja7+bACJbXrMuSvsKdFmSfw7efow/UUO5
QYxOX/KNlzqjr+drX5itQBR6xi2EiNd3Ark1HfjBiPpPolmv1Jc92qd8Y7STiqrQtr0m+HSxs+uY
NIYteMZbmBWHTKHXyATh5BcaHZrYMm2+pZwqqXwJsD3XTP3YYW25+5jABNPUuzMq/8Pvmic9EuYQ
UgAbpbKHSKlgq5DYrYlI3JQBK2vILXwmtHSYVqZIJh++FnY5IzhJ1fjqg02YvghFDGOtRaGIKdLc
5t3oSEBfPUxMQz8daG0/0IAHDeyLT4009zZShpYhFR/bsdqVpr6L+xkaMTxPKSQzJqekQeLOBWcm
05CkHjfpGrjbxnKp/sNls/oM7IbFr8pKADCOzvzWFBEMQOX0Auk5qQRk3B3UQkuFodC5jSq/WXFz
inzhwwjMe40kNnSEoNZ70k38CSnHDLIvMArVubmd4gc5JhhE0bVHqcoKuyf5xevqk1xHktsk/Pw0
qLeZCuY9ZqBTQ/hgIYpCwjULqGdRDwyKQkdU+y67TEgOxHySESPC+AQdkX7Zg6JYLmpmS4AKvgTU
P9xt+kL5r3uW62FZBo7ZYptaHr1sljtkvntYnvOz/dos9/y6ashEq0hjuP3b7X96+eXByxv722Pi
ODoocpu5tPkaab08jjMsronlIuM+3tJfL1Vq0tZU+oDJOslAefuQGxCGlydeNpIlwhqaP+GvDS21
P19tMb3sS9y/njdS/jLf0+U1lkepf33oz9vUvcg8lWUypftapUvRzpspbXHZhTPkxRMp7Cw3Lo9Z
NlpFS4X6RmrX+mMeTDCe//r3v652MQXRtkFoVCbMIwBI/vFCUq7Hbsk3tIjwFn1dUNKNkObewXKb
0Q2x3RPKbMdD6G1qek4/EyOWsIggHejuLBdbwb9m4EjS1i374CicavXM2WrSTqwnougJ84MOCmLl
rTlT7wFQDK/9nfJAIeqS2yXguAMzF9rsT6mbeXbxPD0zIwVAn3+iJ8NjZDOT3oePEnRubHXmEU9l
RMeBVZANEOgWXawzLMAJyPVQGHfJo3lVhmn1SZ2SIIFqPGKJTW066+KqgwXVb9obxy9rFfh2MqSS
N7RnJMbpsAG24XvPwJOuxdTViaHYA4bhYvOZEdMDUGXEcOjk3Rt0SQqhAacWR/moTx4cKrt2lWeG
EtwHG5KwkAStvB/FY3zAe0jEFqhF/HPU+Mn7wy3JKe2UuJibpEeEdgENGBw16lqndEZaxTW5mFfA
hWG5it2m3Yg4Z3wWs8El3ef3frPJ72ceHfAdJK/HDP8DDvSdLL9AEx7QmZgjVPcTW8lYmaDGbvin
J52eBE/TDTvWPfo+dFOX4n4tbCnbs2TFSwmNq4r3jKOE8KFqUYguyJnWtWQbcFa31UcPxsDjcB+J
T8L7FYEWmdrTVoP2f0ge0jcG6OQarqRtbick/5V3BB2uUBDj3zYdukgrmUnuik7Gu7V5MawLqB7w
Hx7URPiVmGVaB+ZhI5LbAZ5PRmkGIs9miengTIneoYdsq/X4ol6K9ScLU/9onUhaHl8ybKhvtPKP
wEy1u2egpxcgxUeKpwMVYEQ/quKwPFwlnn2FW1htTeeKcYmbVyr2Vj4jcRu2evW+zB1kfwfZLzhH
cwfN19Wv4Unf6V/ZB/+T4HSrnnH+foRP2BW9L6HdNM8qRuho5V39NQ2fFdMvvgBlC508fQuwxu7J
pNKdm3jNnkFYXDkr5oRP7IQ13nEWo0745r1+Wk/m1byiIJtFlutB3Xn+3sJLKIODvFJEIpXM2KAP
T1YubRSK5f46fyJK460R7I0YO4rzlp8v/v2LhqiYxp99MGB/XEjTS0iC0rY6kHVK1t6KiqwJu8oe
bPqvrnQ/4qR/opp+vin392G3E+xbA+70o4CIlzvRJYSiZQNYb58eIwesuXSYCJFczXORuyFwEwwL
TsqxlNlUc+oeFGYM6bMUbgRNXEaCGgvcAStiRZ56hHgHsg1Kl1i7gW8qPyXOQBLYBrpuQzHpDXXS
H7dS0Nj4e4AbHRyJ7J7MBxHRghI50JFW/n4Ccv/E80aX0i1veH3YlwlLQUqW9c5gFz/qIysUGUO3
S52FWg9Bjexsn6foOGwqp9tgKAmJa6kuaE0VhpDxYp4GiOfEfG0RoNnB5kZS8haWHVjhEAr0+uee
cott17IT1qgrY3Sq58/Yrbb0JR6p+XD+JkyAmJzUTqHqOSOkiJNwxu8jrGjnUbWbD2d+TPayA2Zy
n0gN4gNvO4m7+ye6l/S8skuRnTyiu6lx7P30IO61T1pWAxkj0x3mPm/bghvWt0O5C8/B1Yf/atj5
aVj5bxRJ6E080zhY0SF7C9fxHg1huGedk98xYeKby12Ehl16t0GLZHwgko3X4mnaBcFhk5PGBZ7u
/JYXV/mu/c5AKIyXStiQHFlu4YDr6F4svrXcssv3+hze037FxghXrnqTv2I6R9IPZrqUsspuHbrU
JydHKmCwwtAlIGc6whO11PfuS5sDj04lpjaik1ZvGNShNn+H4iVSVh/0FHV6l1CntXITPxEL8wyz
HPKxI8z+qmyHYZVKVLMKLoCniRkonPSWu5VgM7fCnHDLtN0E2ZVGubkK10BrT+wsucu3svZJTl+N
T8FLe9e7nXHh25kOAGvteM5cMB1jWrE2kjM4XxuUjzw/ezoeLrV7zU8SPxHE0Je4c4jZpgdGzWvP
UYgfAaTVdOQYCddidq9soc49SQ5aCdU8Nuim7iPqNQDh0ftjF0eD78JPGPjp+xteoBX4e2I6lA9O
lpwCS3s44MRicMDQnb8BooDX4a/5DkrXvyPQKNkMHyMzVXR7pOVw+sPePv/2lGry93Q/EdoCqkb8
UsCUsKOcgk23Ved9r6CB1f4grMSbf/aQKV4k31O4TB7fiMsEynS3JNte7nmL4g0m76qfP/SJoWfw
dmGw5XjbRXTPdmRb+g404i182+Wf35MdS1Pn4K839dMgzklLWK/X8Rndp+3dZVf42U8kmwbqFtkf
3wQpA31uQ80YdDf5FOF5m7dJvWhMdskD4B2gvUWwxwQc6C22TzzG5NwLLmzf/im9cWZgGHkG0TAT
cvAN0YS8sJ9zevP25UpcowHesltFX+a3DuQbAXLFOWrDLlRzrJQuJ6gNZ1I+4LAiioOsIxykMK4+
5Bt6JYbzxPo0UkJbbY/6HG3R6AG79qRdwv1O5US0QRxLgtWe7V4vXbJTV+A80ODAIyaeViS27G7a
hTethXpWF7T4zwVqM7RpwaOFgoB94Bw/svD+aJ7FJw7UW+CQR+DvlUP5RkiSzeDJmIGKH1fnh3Ho
odv6q41/aN/nGFYOgxf/3XsTDriED/4GcCbfoN1tOMXu8/oKUZ+qfHKV3/0DDdWBCgix1utlYHIY
nJzB2OAoS35cYYVgyFlhsKVZdubHqZ8g5/AVgv+cf0SY/nzeyCEalGPJ7agakVNhzmL7NaPj7AVZ
NQgZ3pFHT4x1JPVtyG2KMPrbiFcOKBVtFg3CTN9nOjTlbygumPDMuot0O6ZXtUsOZD84AlELiaN7
R1jNMkF0pOS0D4bpFv0DvhOYswghxJ3PT6tHO009RLR176FD2TfX1G1he3BEl24wNELLAmFN3uYa
HjIQJX5yBeXAqn2rLsEmsq7F1li73oZqluNtkCTa7OX3ihOiSVn3dwPpABe//CAELv0shccq8e3h
S2E1KSvWSUDuJe6RGQrk8Bn+VWoLVE3pGifRlJO3wL6ckvSAMRsxCDqMbWO8J+geme+R6CdhSJoe
1SJZizuU2JyuKFMNxgMlTs070jtW4U64QvYpP1ajDbQcqZ2MvNKc9b/eydtaHdksVBKQN+0ZdqQt
sQiXiNb7VvlgbON8wkRaAsrP0Mbh3/LLpXfYLitrw3SlfMLmWw4UxnZMVDnwLow8AS6qfXsDNP6E
2RwndMHAAdebwBKaQAwe97XqaPclvjzGbQ20PjPI9ed06DzaMXN0VB07kuZ2c6LJeiLWmEOb0xWZ
Jsy4G1IiQeHZ1cNUbIuNelNvQrEFuHvrXcVkGvFa/Dd759XbvLau11/EE/YSBOdCYhFVLMuyLNs3
hNvH3jt/fQa9drL3WSdIEOQ2wIKX5c+WyMlZ3jqeM+vcuKdO54sI8flETGQQP1zPsiG6ssmfJOA4
lIl2DkHiBl6b5KUNEejNRAg6pLWOvWKLDnHMLsaKh81HnQqVSdg7MiQMchFEgkjWF77MapWn/aSe
CaksGbXErvAUJA8hUoOn9N14DRDbVB+mwWX4hm9aBf8aD/Y+isD61FG5Zo8zoSp9Rjs7CzgeaJqh
uILpQvhRHP1apd2AgdtSF5QKDsu/T1/AFScu63mGEMG91Jtnddxp4VGjmmGrn+a96Aw9ii/HMn2c
DrSEIYqK3Eq9zzOacX4E9ZjETl7Y77G4FSRHxCxCNQpAxQa9Fs7nV+q6+ofmcb6BqhplVyyfBnS/
YCumNkEV8dbGOwgEPVegY6T5in5S2ussvATTmxlvS4jH2AwQYN87cYNFeO+IMGOC0wbZbmXqlWhN
sFwD6czawcCYvbA/Y6AuB6pXmPPamUCjgcrCKoKGnouNhk99CtbRYyqVt+wqpM8kdfZzDTzHR2aK
k2B8zFyEfUpkE3DCqMmubGk3VLsmv+jRfoJdGDxnCRgFXLhtYU8k3WD4s5uhL77q1ZSfa82xmNEf
4GbKYy+dMWdWwb9qz2aHsN8PUsJ0x6MInMyuZXi16qZQYrLyOQKOEgluhdpTsBUrR2VoziRpQ5BC
BnvbFrEGBYJDCkp4Z+SHOgSPa0/9H/wEiAnmlVgITeaEGikrIEcHDHfUCH7bRWKLFaxRN7AchILh
KU30+Bo2LP3zOv3QsAH9Ulge6Zg0t7WvKnpK/MLYSa5OsUpynAHnY4Rxjmg2mZ75EiKqGx0JR6PM
DT8jpa2c1kTYBU95CkUCh0QA7yEOW2xE/ksyGjGxtXkAyyfWIFJfOtownMt1+ohYDjJP0OQHGrvT
A/I/hvphGo8NVeriniNbkuEgfI7vKrGtz4ruM3yZH04lWdv+yOAEUc7rd+Ijehgkv47AuNi9Qh7V
nsg3+uiwEWjTSNxRcTmmSR1DVlHj3Yy9LNw0t8tdNN51qHn3RnLy6DugeOuHI4n6vdKPp2cumj2H
Gm+l2ofEQjiKMJjY65bsMgGmfeZ44HzadGfWjYnulV67Z2SvsF9r4uEudkd3BRrOjo4E/UP4kX50
x/fKLzfv1beCzNwXFWM6PZXb7rtS2cERxUNa7iNmY5pPPIS7gU3DFH0hLNBumkd82V18yi8J7E1i
7ERmce8+hCtS7dNVZ5A+FHs4T7qTfGF2IYbHMWYcnyt48zaNKvXN9JvP4c5eWthoczH3JCbx1Hgt
CuIO2SSyyFipfC3O+Sndc0Ob7qrt1uABzEZ3PXiJun8mgst2g6eXokFTVLvxafrumy0mTSwP6Avv
6LvXCEYwq2snb98nZmUFa9G1ZOIepjPR9cHMbNcBJSrBK6rlVD82jyn53EcIxuNpPUimK2uLT8Jz
9+ob21h56T0WHOyAM9gHkz3rWFxZvKzIzCVXTryAPX1iD9rImE/jDqVqkuC+dATQxiybf6je/6aT
gtofJM0Cm15QpJ1cYlF/xJt0YbnzKTlOw2NHB9Y3lUn5T3zJL8ah9AwH804//V5POJyTL9FZjkik
rW4zRn6F2OE56M9F8rYY+xZ9rxHfm/5DNDnM5KEkhIBZvCZM+5uCQWXdk1d8csNFiE/byT8EmITP
1AnyL6Oy+4vsYOmwQRbIGNs8h2J6ZGp1ZzxV6Y55qW+7NyBqdLwp7ln0eeKG15yJlfyqqS2xu6rb
YdEyOLRHx1vpi8BR3LbYogSryehnAY4Lvdumu3a6UZL0rr+16OCR4GP/o8DzhNGkWc8/BkRYR75N
o4vTPiigsmzALp5kU4ta+rgZYops/LnRz3H+B8DNnQ/vRtdiRnMc12tZSNI5a61p6IjPgltSn8ZR
rSFrEiKA+jSi7umiF9FEG6xZVXkEhCi+6cQ+9EfQZu0PE8gPPO5BhuqwZctChWfxBzv9aI6NvKme
AZMIX6scurLNKVwYHNocHtFKntVtQOSltsMjimD3+gsCyHF8jg7BvbmNHJg4nbDTaIg2N9FlC+vp
2hh3KqahBX9Me6ALhBM3uWuXsw30BjY50nU2h31Nd8JH8AdhN+tIf5hUQajdpPF1pJdYt1mJpf4c
W7YBxXg4VsPr+MF5xse8556GLdS93as/OVJ9GvEmfDZV+FO1JFW36Xt2fS6RQjm2F6yR/h3VuL7c
yvJhhTIj0VruqLggzNhhxxIdaH/mdhNRr7ahc20BhfijHDzrCdv8kDt4mORF7Z4YprxKubo8SDF9
CB/m0UdWaJYPlEUmy5FSEdnFmeB4Lq7YAvm7PHvPBtkwZipSEKtDhxG27tOoNBMHWYMdPwkMaxfR
nNOcevxUlA8Cc2jyBRIa7UlciDU7ybFNWyZ3btyqwBnVR/BB1Z2YbwU4hY0HO9RsD/mL2Z2n5omn
fhJJAPeHdOBWz1aDJZB9lhwENTG4JKyoGz7kxlGcX4nQFTq9FMegoLHok/+IyFiU4Kz/e1CCA8hY
2vVvlnGZ2oO+2qF6/AigZ4f42TONvmb0neX2IBz4jJ6Ivxf8Kc7M+i9iI5bqTTs0WExEWAKbDe2I
j7/GRyAG7AJgyGystHOiovZkBAf6/BS8K9r934jTYcJDSb5j8eItEbCs9ojXUVNPumdT34KO8Pm2
u3d3/rdG3Hba3Xqqiyd41Qd67fW3XtjheD0w79FcSb2B3hOnuw9sP0vlYIaxa5zxNMziQxzBh6FB
WHAD9pSd2FH5GMLXeG0s5ohdHfMXUv4ucVeaHH2r6DE43SfOJSWOlPD0Z+Tw1oCufECZETkwnM+7
8MAxVNpsqjoVJyR+MKKQHQp3OVEbT0YgBhLq4E67dUDeuaJ2ZCMlEUbn5+pFcyJSHQZEia7P3x0w
P7HdXvHVqyvk3l+Ry09Ga7hja7GtUS0MIG+dfWx62KXBW3+LvnBdsIuJ5bJB0mhTucZOTg44Focf
8HvBW6xeMTETgn7khFryj5/sbtNrLnkDv6NDkTpQ0o9cN315V4IaLK1VQSfz2/AEaaYfdxKn9F2i
p+5TIokNhpTQTCC5qefj2m+mmFoRT1RRFRWpKsYLO6SGtUme6eWLUyS7zy2KEw8MclyjPeOEKs0Q
Tn8ab6oz76FxYFe7LDLls7tSS3Yk4FETrcEANd+w7sGp8i3Rf1whTAqJmBU2AlJ86UuIr0hVh4Mx
Iik7KTn3q5wctPA/yBdiUaX6lpA73WajA7mn9jBLqIwAvDYQVfoZtTtNsVRahfvEfxWuxETZMrw0
2hNS4rJ4QEi/jD8h4Zw/K7W0pmy6dNFpwqxC544RpTAlxUVK9zhJwds8npR7cU4dzrY3hk1M7gF2
Fv63SYQmhVKBePXnhEpuDLDYZ2tYcUu36ZN3YluBIEZcihN+7M8Z1VPPOk7t1gQJUh6VT1U+yGxw
CPhSFTutMzB9QZYSxyY4JenZ0DzeLGuByD7IjAy+xVXZDdf8hUyyNh/Ren6BGP/O71fhEWJL9wmN
w7rCr2IRk2V3qLM7McGJNJkcPmVFRNFhQNi7EAwl2IOjvroj1G6MjmVuQH+iQCqmL1pzRy2VVBvJ
UPzX9JnfJbBTY1yAjtcgMno8jUEjueRMhIRwq5GeNB4havANfzfCEbWnHR0geBIjw9R4vJVV+Igj
ltqd7Aw639ZbKfzpqI6BxkmEKd4Ta5/098Jy9XBXqT6Wc6sccu0usPVzzQJqno03h7us8SZxXidP
vHoebNm41quGpT0yKwtyvw7PAaGs7rwMuG1OJEBssjnasyuGCdgN5bcGnavnWnlnvlEk5jPxdJ5u
TYC0XseG++2UGx/ITsZ4VGwp0zP/miMxotmF7BBN5HtcrvImTltVek4Q7FKh4aRI0m7L6LuavhnU
fnzjz/mc1V0BBrEBxYWdpRwYVu6I+6KJG2nUGbCUsuOSJPL1pMD454XymjWfYwyPnIWMOOOl0t5s
uQldb5Ts419BELQNKFQ9wR784oqnSIjyndnJewIs49yjnakUX7nrjGBjnb4Q9ucFl09kHVG4APK1
m8nErdkpOflwqSX4kGQzNQTkiGquXcfk5ei4zi+0+mM58lA55xlVGAICAQ2qylnxZLwpbYExSwcC
gA7ZYW7Rx2sFkOihHK6PiF2BqRRo7HAXob3S8uPV7xYaHS5aYy71CUO5E4U/KmH7kwmqkxja4BIn
IVTZm846aU1Hl16ZK7wk5Io812ol/H4yn0DXPZeArCcxDXXDnTEncU8qZVVHZa/mQrnXmYogWPgp
OvE+w8/Hc/AX6PDtGVb+nsz4+kCRJkULlrkcr1hcbodJrzhcFYuIf+FXeByjN0Wkhtfb5m5RiubS
ABgydAwB1wgngftfQLiFq942f8T1MgnWhwRKqUfiLiKFxAPEB0V0ck3fiHN7DPY4G6BZ2Yy4TaaD
2dvzaXzng4crWQIBj8nlc7kd/lvaK2+oE+bRHng8xIVTvGZVRQL5zKrQVJ8lnyuHTvN7sgIaVGCS
wKJN/RsPkTdbF0a8ZaHWGjJ3JOuejYOK/2O6PFgWCJ/BL/LYuUNuc4UA2YPu1ZdQRkuA6JCzIING
meSaP6AMFOvXBryJ5rRk7fJquwTuRFbXsqVnPTsQPBFSgglX5jwfHlD1LFDK6czGY9JtUZgDVMT9
jEwl7MGdsRx5DPwu/aTrXKQwhfAzqBKcU0pfibhj7jBXKeu8jT9aAwRqVRzmKvg9HoNkQkChARyC
7KZZ9cVdS7nxB5F4HK0j+TrmB49yojsj92rJ45PIuUcZBvcetWLeJ3esw7iuPgO3j6vispcjiQ2W
RVptu/7AJOse+ycSpGGDwKMNGr17pnGSqEfVgSfFbKFKxyPFBssaJd7CVqIPmom5OtaxFjlYjlPv
0pwiWtsql2hi8Z8Wy2Y7sfrL0L0llIm19LDSJ6yeKGkTZRdKUyufILJGi0vTayn6pMaRgaNiLJWc
UHNF7c4z5jKH4Jm1Z7RXXnK7awUX+j7xDrs8kHbGsGkEWxqYt6S51oGlI5gSHdnBeaLCcUFNfB3+
DfLuhQPXmjlp1jd18v8aYQq2hW5HTSXjA5QeXzhttiPwqZfJp9aNO5uRCyUaDPVahYroseCKNeu0
bR6RhTOhANsQJ8p0J8k2s5CaAoDRsuAwYGi2ow7Io2OgVsYw7T+Lm1HwycCyA/G60ZzVkSqciutO
KBOHrLVnTCECspT/WpAt9MGNS0zum/vjuTItA/J26hqfHLOD9VlfAu4Jx4nJGO8ZWNw8Lon7XwuC
DIqLtpHuBATzN2G5+qbUR8YwwPLbshz4+HUSDIQyt4CJTNjUNFQFnkqUE69sQ+ZCRtfJoi2ZkNqm
H+bNaNVbj91zC8E5hx45PsX6K4vROkRfVKnmT+t8hTqKk2r6oN+T4n2Fj3LkpbgZGxWvrRyfU4um
/6M4AT8V7iI1nr/LzlRdfVhHGsYLOxlRPhrRGw/TQmkphbMr5lgBjtYDF4BKyzrgOoyIbYUI/UuE
78BeTnkXGUaqp+yZRTEfBuVCSX/9TJyNSg7LBGGJckJBhOhiZIHHMljXj4p6KPWFdkX53SOd0mV/
5Ac86ro+NLAHB9sicU4Ny0PwwoiK8onKroTIvWyzAkr2EIRY252u0f+wa8zPdV4rF54lgVaRhChp
z5rmLwL1QJsEFIk6p29dCi6J5LIDFYRJKefKrXXc5tncsw/LssXuj4sPWpP6flgdFhKAdj7sNNXL
OzsNHbbnUt0zDbkLwJQ40AKGOgu0cZCnQVoaizTxreihCykAd0ORxeN0iUcrBSuNikwz8cvxQ/ii
YoVtTP2pwaJChH3KS6dlTDFvrFdI2VVrU4O4ziQAfKghr+1NW/EEz75leJaDEj6Q2QvrwxAd5gI+
8yuMlTXrRSghciIkgVmhzZ69Sibk1K0HDWsRmRX1gzCCRZrGq+odE5NHwZSl4p+QVBGjnskK1Ij1
YWQZQGrhR9w4jGCdMdtJ4o3mgX9ia19tDrRaLsInr80IBDOstGedW6igCm05yQuR034vpE8ZObN5
vQt+s0R5kJe6XSGFQGEkxCqKrQ1k6CGtbNd1L1D7+UZEhI83WpuVxzuTceLczjhOt6XMbCTpP68b
yHpmZ0TSfHYSCpQXBMyQMycYpF1YlhSnB+1LzUaPlNewl3krmu9j6ENfTHhyIIFyYel26IXRrrA4
AEonbohiB1YF2LeltnX44d2e3pLNMvDAqIHpD4q2C8edMLsiofPQrmhMJBEDp2U4AHcmkMNwC8Ul
wOJiY/ndjFis1WP2xpxhSXFl7EQLPFWu4Hc7ZzNi5+ARhXQWZz4PjZ0np2hFBxFDeolCLbv9oCCE
DYrzTtB8fh30Hn4z9jIAIWrW8m0pndnG+vjUmNQZY5sDBd1iNvBhfCpnH8EyXjKGGGesFnHCR30k
g6NZhO3XJAOPlb/KQxpzqBk/WRKHHS05yQQoUn2BzEM+c7X3eCtMkNRjC8kWqPIrNCFJiQ4PzP5w
hCbns2aIp2XKxxM1AaRksMS4e+OLTf6R2CjOOv7qenxTeUL4k8oieKBrmUHXUvXnU2lBMJnDuSHC
BPx5QQFekEzXnAAdbltoNFDt2Tw0C8m3sKZPXam7icFcXwtNQbZo0PSEt2eDreul3fdNLVMlnGAh
6ePDYmY0URadsddgv4RKgqpLSiUngjCxV+kqsgKTsgfwpOytVfVCTCiiKtTcp2HtPeloo8i7Wd6n
AMZBbaS+OEYkugWaWmK9Qbi6ScGyo3OwD/sgBOssI4RWjIq4HcCbMNkJnDW6NMIZQf0p1gVXWngi
0K1uoz5m2zBoDRorphU3pyqADZ5r1cSRWkEM5hLA2Fy07yYPP8aAQ6ZSOJ2jJfd6w0mwa8LQhE1A
0fRm7CzgRYZ0nUykVNFC+sefB7o+u0Fqnn9/1KRKjpEjXn/fOkcwYzcRuSnipN8X8tTt8xaQ21jH
DFk/HGOZIsr0f36Rw4VCzN/XXWRQDCpXYHZqFm6jVvU+TKP/8UVpPU0rOUrGucbcEJ/++QuJnnyZ
s96j91WQBFq/NMNMT/E/X/9+N4DQhP6R+/MvmOKXUfH7bSaWFDTCCU6g2iwHoaayU0ibGUWcqaH7
yWCNxNT7212A9tPv1ZoCFaFNnXZI9a3f/v7wrz9c/5rKTv7lnz+s0sAfGnywDurttkGtB9oDpZy/
XwA0gyv8vZzfb39/qFX13RLJJE4K3UphLoIqUznpgL//48u4vvzbz37/9fdnMqrSSqLHnmKAX0ch
xS2GsKbUpUYIHfibEYUCO0D90ohyC8ovMoCJ0F4QtqMtDpq2lXWqzK1jn5g68tBG6bUgJZGSFBeK
xTRzDW8nRAaK6Q+QpAbPL/gEvZFhEdT7MrA6Z6w1EiMLNW0JIbTEAGZQDUV4LlZ5RkVdcP3WRrqo
JeYJug6TvKWzaRVmAvcFYbdfuTfjY9VxIA+ihmB6VlHTPOMSZYifrt2EpprCrkVkwprMz7y9NhoB
Qa2RimeRVAjMeLCoOQrfZp2gDlaRCCFIojb6ZZalR3hepaeoFL7WY7DpJsyTmZpDT2ugZ8C40HEJ
iM+Vs6tEYH1jlSOtHPqnlrrKiqiVmaLyV+W9D2lejCWFJFxT28HUkzU08bUg0O/abCQOVamORXOf
k0+MdDjT5g1XtAFAZDfGMQ2Bxs9p/T31Agc0qH4Q4CNa7iTTEyElW88hRO+hsSWrECEBh1eItgR5
bKTTgfIwqINpjwPxUUtE2WqkIiSX8DAger+UYudTTx/r4N/LBP+5NIzYlxZqkEqizCYBQn2EmYcK
y/tQMmhNPapEXl8UC9+hmLA2ReBeNCvaQ05H2/ROfyBwD2Og4l/ZREr0Ws+AJKI+CmGrlqqXlZAb
iABpUqrtJgXpuirDeIwKEjA9wSo9IB+1ENsRY9Rjez0JaWnqi1Ney1dEGmydVgjfJIRIqRcdtAaV
RxZcDjB/zSAYnhiNb2XPFQtCSlGgYB77btIeRM4uo0dcfEJLT40p9qyi9M3osEZF7dNKLO0Y9hxw
uUajaRWHd0nHM6SOGRFVGbXXaJjQICyKg6UMNEog5jUYWmln0mreS2XghGORnWgHG8txgNIwKKdC
ri7L2FMhRaKXFpTlIBnaay0rlBIMglf1MRycEVUlE43HMLyMxblVdOseryFEzbEg1x3yCaB4XHYo
GWsg6aryoAnNyTC0cZcinaCHmuSOY02tCot3WwvGpZdizr0Y3essNON1EuHnxMZANMf4LqplhOtP
b1uiqt81yHkhBA3W6dgjwlAUKFUZFDMgtAS5STxEBop3kJ/sZEHTpDRQ3JaS/g1NE7JAS5e6icT5
O6vfRmiMu7GhsY+2jwdlSOW9Apk0LDOs/zn40BQEEYV0RFA9hEX9nNeGO6iSdWyq+kg/TXegbwXU
nvRHmVsaaCoCZxwB5BooSEIPSNOkxBOSAdg/nUe5VO/F5anTaZ5tobPtC4ojaPPzzcGgik2ecZKq
ZJXr0ds9HVLoiwbaN2zg3MtL3QukjJOgaW9jU7yPekZLWy95i5I9rDOdTl1LdDQhk49GNH+aaYXw
Uhw5ZkTL20iLSi213oT9rVo7QZF2YwwQTNRptSksaj2aZYSfwzlidUNsLwHN3kjAwn3TaspAjJoO
2FozfKHH3tJkGOpyaOxzFHDo8glmO+0jlMLD1pdEYfFHpZgvahTtkko7MEXyzyyQTyb6UHJXTjdE
ETyjp81NH8msjS1hw6h5U9tpp5qdcFhiyjTAJtIANi1AIcz2NovZ5Cuicqx5NIQcqf4OI/Sce+VH
G/Fv6LgC9WFhFUnS/DCR3x0BvMHq0pazpir3xpJaIh9L7DcgugktEogC0Y9PSBOWXkHtEpph8ksJ
tZkyIosMQQY6t10qtOmItX6d6X/dz6E6enEAoHeWi2K/YMjoWblqfCmXvk6eA8mqXTbj1JeTmx6W
4kMXVEcrXJSDTD5LT2P5uZsHkjqUYrUNABCE1KbZ+gZNBM1sjP/MEQptshLdSjuk5dQvzXchXoaj
VZWnoJ4zDwZETPeA+AFGDW8+IJ9lVs1RrNAcSaUIXa4BP49MxpxJJ0lY2DbNYXSF1IgcKa9emKXb
qhYquIQd7vkA+UuwtMyJW4EsYKhdVRRQskXTHVpKf5IpOCatrFBOm2fbpcLsLMcYLiLebpaSdqlV
0kBmKumHPhieOzQi/ZAOHRIPa4iE3uGwSeJTnNauauR/WkOiP0BC5ge4TRiM4yoAkgLPke9dHo5O
pGqTNw4VcHBj8Gtt5qhVZd3VRtwjAznKXMxepEGhRqOdL4IRkhRTUBnO0byzyrKg8RG9PXkCBViz
tfTqILujKPdHNEQe4c+9TWV3bvKWGEE6KSDnhiOE4tDr4mggBj0iRz2358TYMnilJ8g54kBdaNiG
riH7mM6UuAhIXgVy4MvTkOFaCM2+02hIanWCCnUnZ8+0/5zHeTqCA3sQEh26/pLTBYFBX1eAqTSa
JRHOIoKSCMV3gYBklmgO9rv6EYj0PjPZnwpVIlRumH6Mhb5Db2PVT+yPcL+fJNqQw6JBy080Cwq4
bTSdkl01tDdrxbMO0EHRx8TZWkLzK16wNkuzp1RGJ07VyKGvi4Q008LQfPT7ZstNJ5xDaaDUpIuo
NC07YnNmzZoRpd5TjZIq82Q40fU4pcUfGvehCuvaR7W81s1gbsMYjH4xcP86HS/LYsWnOTqbWk5t
Q/8G5Y5i1hlvQD7MS3Lo6mY6NsDAqRv+DjUdwzxsupdIeBpRjbRTq63hJQ7fMXDXq0VmSSzjHpyA
aZ7CcPgKWyPwBF/Rqh2SBnC5uokwwFL6dY5Jn0r5IWoQRtLS9kvqBq+RMTdqkyB4Yy6vKCauohr4
ffPMMn432tZRw6VzNGkg3SwFHEFL+iBNp1mJo2NfkUI1E8UdJYsEoYGTgxsOPRGHdwXNQsKDORQZ
b01s+aPcv3HgPOnAgBEtgSiBaC/r1IFzph0r9CYnaenoNl9jTGJ5nay49BPq4OZs4iZlGnw1AvSK
pZIebBX6n3XorvVRQwXxDFi1PgEmIKwPjtwiQmBGA7IyU3VWJMBZqUXqdaIRJ43AvozJErA3pZ9m
GSTHJuipDkpST9c1Qq6TBuFhFNEpNuxItvGRtIM0AYQ1ZukOCfS89KN+krLmhbZ1zkmT6s2EhnRZ
ZsuZZoJ7c2E9pjqPElAEVU2yAsonIs8pjpWtSxciZl2WQ5rp0OdZxOJUqG1CBLwjVqdXmpOF7T4Z
hvqlpWzRrcivQ3d40vWG8IVa8cgyDLpBJEtfSwgRLQ1Kh3EGajzpcYcBNKJ/pPkAO2VftSzovSAg
ewA9q/FN5Mxoh2dc08pracOmHJiXuZmhtZVq7zMkHzSPm8NIkzFBS+m9UetzvjIz+2Xptuvi0dMZ
DGbI4Gq6utbkYpIKuVvo0+wCLdTox8aMENiZMkQaxpI4SJCo7yW2r6Pk4k/ewJScxBGsJtjOQwxP
2mKRVnLINqYwwVeRnGzsJT8YcmQrS4DzOttkMdJpoZj0ygbtM6pj5gnFUGSX5XJXxmsbAgWfhaRJ
hylYHkRxkHYycIgd/rQyLqtVQOl6GiJqoi6UM1IQhkO9l9ImvfSxlXhRT3IdwYVmV5YGkDF9Vo5i
kALgG3SiZnGAPPvk6yPtR6bR4/RBQ9hn2RBxXqXEpIAoqtKiYJ54ppLNtH7P4YsJwXa7pGC+k1J6
DV8zgxb8BKPe1o0lPbYwc2mCKzjzZDF4mI107RcgfRJo2U0UiYvoqiQ9VibNsCqmDcLyKB5NrUmn
vAILQjVClzLAxKuCBZnJrjzQx/hTz0a8t5YyJnKCNIFe+YsA4znvstFdSmkfNFRuW0YLJp8wWhFy
s6IZnjuFh7sKBNXigmOogf0aTZEyspnaDCFBULUs2ldBAIGnyIOFzZI0fjNTjo4XQcgppuq/W7r9
Qv9L2z0I8hCeTDE5y+ooPOPuKpydX0vT1lu1PQx6TMTGJNfYC09lYUA3w1EwerKaYsDxnXVk0Qvj
AWfILlLla0wjnbpmdA8TNS9IO4Bnz7vXIZheCDtouE8mu5zW7kqjqWmgsKpj0CsjCYnMT3Hu90bV
sLfU0b4l0y80YuCldTrQE8njpKXZE5a82CDft3qh4oBbrlA4GZIz7DGdi4zKUEmh+0Qac9/IO+VR
HQd/IDwyoIJ2imaB0na0QR6Yn2ynibKAJUbWCjsNc1sXvmU6Cw6mFL9OMceqGLEamS0saEzYVYqs
cBupdFvKXluJbXTWEcysQtXkF5q3UhkVsJ/NuzhqYMHimCVaVWRyllcpFm9RQqpwGUjLmxb4Xzkj
1R/MKBkKRf0exUC3lSkkSUmteVtR/h/VZD+iaMDtytOHKVaugjEOnmjNBnkPVKI+x5Dy6zmqKNUQ
gHF3CvobTXTJlvllWWZayCwCwH2ZPxRte1uiYidkYXjNtHs7DF9TYlFEG+FKVoQ5wJKiKCYTu5Vb
cd9OOd0hVJCA/6dewdwPZnqKmqMiie/NApIhV6yDAW0A9TbdpPZ2eGqtfLik4vijjLSRmIjmAVSw
tE1rpOkVnbtXfXypylL7XtRrEaeXfGrA0hYLaaBkWpPOZIJai3Brqp4mDiSYtt2fobaGXWeRy4Nb
M3DSL5YHQQk0mURFI/yWD2EhsyCB5h7QqrYFavgcKb2zYQ1unyCeSpgoOVRD/BWX2XdlhDVR3fqx
kYL+WFBLOXCqGov5bbWihIqUSj6yW14+elOaHsReQEWCQYJbUXq1ElAH4MDClx+lZtgZaY5PM3Zu
wQ6+7aXpOAwowsmhgsEfnZYcupw1GKQuqmU3QdfYTvNM20EPOCLW/VxeYy5rY+LYEMSYu4qAeF+D
nFswpuTqTI8vqQt0jqidVV8Ly/pRcqF0k779LHSeuBwHlTcv+lnJJCLSieG2AlaRgW9XmbTSqALd
gH1R06JPwfikQgKx6NviqbN81MhuJ4Naj1QjVDBEMhs2rQJCOgcPg1V9x6Qpuy7/owXAIHudHlSk
BQV2msASP4ScciIphAA5Z+SRY5Jxggqcsm0+C4kuKIQJ5rYu/UYt2V5VXLlgiO59275Ow7KcM+3R
yuk0hkafeTA/CmoXgSoJAhZzSyzd4j2ErL10aYPS59j2m/8PevvFtf2fQG+WqcID/C///t++pv8a
/pT/CfR2+oiLn/9AefvrL/5BedPhsgEiUHVFZk0rmgU88B+gN0P6N5iapmRKID90C9XGf4LeYMNp
HPamYaGgp8gidLZ/gN5U5d9EjRAJQsy05auyZfzfgN6kFdr5L2xD1TQMote8kWUqeAf639iGnZGI
QjdBXwH5qq3J3QSqGmpzVD5/SfvmvX8WfJrikg2hlPCvOfXXQD3+Z6So9DeWIR9uSrqmmZJlcTea
9LcPLwutrAFtLzsUb4mNbJfukI0PqCDpnUezNxucqf9I4//rx8Le+1eQaa8G2oDNvuya1549ND/3
guf0GTYzTQgHrXI5Ff5lSvwv7hQ04N9G+T/e6N/QqaluNYE58ImkifrlQvN63ALE2xDn6pKX//1n
qYbynz7OlCRThb8howooSX8HVraZUCXhUDe7sBuDfQRkxVCV89RZ1GkXZn2KEelzwIFxOFugbmcl
TU6IFqPwYlAihtT4ycgx2xKBTYmZa22LGX7tiIzAdmlymqVNBYZqK/buYoj3wEDgApaW6M55i96y
+s0BtJl48Jj2RoGGRKrYjZJ3XooIMgIgAdnE8RwINS0hyXhSdRhj8YKcrja1aIrVJjrQA+x/wJYd
tRhqKT/1SHttF5KK0zQDjFs0Khb0/CHAad8HJWppanPHd0SaKJ5uilmx787GdSKlfj31sbxyW+Md
zr/oBIYY2iGtQVLUSju9+UDYipmnfEQzFin6zTcNQZWx6Lutmmkw/wdU55T2ZNDXie7PviCmOsrd
l1JaD3KAQQkz7EfL+1Nc1e+Yjrdxruy2bU+CNt7nVRHP6BjZJZGI9ugBBSXNth+RTtWRN98u2uBk
+mcfg2TFJqdxd6BYyOxHOhqSinppzKKQ3oKI8p0iFlwET+FClQYdBJOJkVHu6vQLKZYfReDvRuja
tDXEK3OMWwYxtTWxHPGjLiWxjGrEcm96kEIM206oIQwIaBCldBR2i2731VbKaeUo0EClFQy4nlq+
G9T2JoRniNT9AM+/Rbpio8WwjZvphnYNvZYcqAPuESTn5UdR8lsIOitvP5CFzOzZJJ4AEl6AhUIZ
XpIjM1i9BzQ9CQb5h4JcsqIPNxQdf4hJOCShMnt9n1yZbuKsnefyUa/RbkhbVcJ638aVZtqoRm9M
PXoKNbarqpnsBQya/d95Oq/mRpUtCv8iqghNelVAWZacxy+UPR4DTW4yv/5++FTdhzM14diWEHT3
3nutb6UcfoSJP552xNrNs2HTaRWKDYcBSGZZzDAbrppXUfM6+k9j8h4PUGzQ4pR491zPZJi9KGaQ
jqfaLTQHJugy+WlS3kFO+CHDd2KDOMpxiqOQNzP1TkoDyvey+fZLj/la7I6Y6dJjnvJ/03T7B2SG
lESsnaE5L3lk8LEMZvy1xwuphROu52JGvNGDwdWlecl8d18DqFrHC62ECobIe/UoZm6TzDDOpfQj
UI6cyi2d0MVMiw9tBsfSBCA91Nw/TOvwICN1LSecyqHuACaqmb1MfEFfw2fkg/YpZqY6/PR878b3
4ojessaHXIzBVLtKEzo/vSWqYwBXZN6ptf67fQt6aquwLv8akgJ/9LJ7NGEc6iMG1K3wHlMVZkQF
8e5CDQd2OSPYt2zKUJdsyOW+GafimUCp62TC0rKy9sOoOTU3Wr8tSwxrwvWBZdCNXfUmFo/RhZJs
d/8ybYlVjPV93+VMCuaTa7oA6XTmAJXlEK2jbkkxGjvS6C5e1b5oBRW67Lh8v3eejk2PdRc1eVR9
mCaPYZbU+U7KcJuoEGD38sSVrs4Ns9PrOPB7nYPdxDNbC9JneqhITGy3KZ0naN8zT2fKoVpplPlG
C99MkmDCsF7wpBrLL5ZNW7kBWdgJhZXTgQnoco0bW32QZgn1EAWaovpBIUxONbE8Kx7nad2/hj2K
4s4eQIi0aPwiQh3XrJ9rIwI2QAPnsNxOXqmRXk8jZhUtsowqecmsVyb3ItC9Cth+7tztUgukwwMZ
oxaZyum1rSqOnzqfPGlKwVyw5P8uR4hdpoaUnSlvL52NL4xQb+Zq4QJtwyTt8ENkJP61DQtVP/GJ
ZB6L/zgg4QsfvYpLIflQxWz+UxlSC8v397PlPMYWSWu8sHbkLwu/vCciuat+2HWqeNFMLC+K2Q4d
efX79ePcBrZbvvnm8FL304vycyY54YPucDvrCdazSI4vXR4BuEqeyBrYsqgi3x7EP7PkdXbDssYo
ODeJ/VLjiYwqhifK+kd4/YtpczeylpE7Yt0Hkd0NPb/nfv3jE0reY52PzOU5FnyixLJQciGkFD3z
Bt2DhmPXi1XYnXZCIwUPK0qncylIx6vI0Tw3MZd1XBb3UWMNIuGbyxoz+knx1EHCBNzB/rNW03hR
mcau6WPUNpX5L3E11k4Jm7t96FHszu3rlO7HftEA+7y1iIwzCDcognz1sVySqWaLMQVRQRFPU55m
2IL7+fcNGlpGO4qp4O8Nb1ftR93IY+G7FEUkR/Mz15PBPpogK3Cb9g87MvIWE6Gf5AP3wwlqUYMn
TTQXtvaP2Ire4WUtkiex+23gTGzjHXMjg7STnQ8UadOa1rZT2ddsONikllUNjBMSQmPp9iuoXTB3
8bQP5GAy0SyHIb17g5r2ZdU0KKxDxkluc5dTQafdxy3pKWdnxDaDNDBeRow5nBbEHawkkJNxuJHC
du1C5FeFra0WKFe27Hxxm10s2d6FVnZbu4yf2KNPfISodfvyqBbXgTe80AvIA2GbmJgkQ4F29H/a
qNjlih0gzvWKNBkYQR5voY0ToOV2tdVmhswaT+zRS8geddoJ4w/gXoJVt6yyDD2rHNIjcNlNMoWU
ayc1PM8RTCU3fWjNRcPm1ExCRu9d1S5t8iUSIyZEoXb7bW70pKdMmJHaqMEob/Ot2FS/GyJaq1zc
pDQNNsDxnPJf2QLpm8J2X5m9+UZO94Z++i5DE6kxyj7RWO5OJPNwl9pBX+QmcGQnQ7kOUStJBLIF
+4/jcivXJdorfTQ/BvQ0zZK8GmNiIGqwO/T0l0taSQ+zGu/xHGusseJzDBEBpsRmrvuhCaFv4fTw
LN5UXHhczszJIQ2kz/2M58ZEIAPbIPvSyhT3sEMJ7pJMuYo7LFxTjOG3FiQol+ggmeAJvIy8on5o
D7IuLCRzeFUiJr5O+CUmbKVpq31oLd3zWJu4GlO/T1ws3DXOTujrhJ2ajySdHZSPUEWaNpYvhsqF
Ngau5ADHW4GYApUYs+7s7TWhzuZcP1jEi51o+71GCF6CfkQLazE/rsR6tHt97/lGHjho9KsCA84I
kpFjWQhIw2DqY8x2su+9AUtkBZLQIqaiB+TR29j42/7ZazFCeKZG1hwEvzbWMf/R85ks9nRFV3A7
N9+sdsPJ6cdzZM3Gth2XzurQPUs61Guwl59lzQb034tIatKkJnsvJvxjGELH5IMJacLYHpemsLKB
5wM/RFxiXbcSH5MBKUxS09+0iK4r2Vl7Gm36fq5acjp0MkZGPFGmbNWupAjF8y6emWo8WrGbb9y2
j47KFAVKRYMGmh8WeBU5/lS9hSdk9K4CvWuRWEfF3ivrEB+zjKsto9+xdL9CT2AT0HITK8fGmMfv
3uWhAu1XXRIJhFJZHArasA28NkmQAVb6vjXLxyJDeYaG6G/Do4mL5jvJuSHiPv4rTOI2p5ngaUkg
GcrFmUh71ClyasNFn5fa4zdzOmM7FtA2tLhk3YYOnCxLbq2hsM4sXvzvHcVCkbgoBzyQn0npyI0/
BqFLHwaHeRZBTBsqprvdIhYQZrHnSqDSdXJjFRsEgUj6nedRC2+Z/R1lfNiNUy6w3OJip3O2JawI
QS/g0rG0k+3khfXWSpKvtO2z7ZgnVCCSzqfv0AGz535FccvJxltaOUXL0Kh2VOBGDTu90QAGMfWX
xNJgDTGozqi+1v4C96TT/5nn/YbD1mH2VH/Lk4llAA2jHaEPZgsPZENb1Rran1GxERPY9kVVhDjf
RMVa1YKzcI4bxkIjW1UROzppjdzGctMSPUPpYwekkL/apglolJijjUJpQWLp1U1SDGwx8vUkRIGJ
wuSx0jEGSUTvadnFO9+oEaZ2HFtMOlUkjrEeIUv345RVMe8lYdsWs9T0Ky7QWNbzoXNNAA6Z2a9H
Ia4ObcyOgnXt1pm/UyCtYZix6QsXK7VJYDLZYsrmaFuVEiaLyefqiIbWpVMfHJs8hUaXEpdwR8R6
/+hWkM+MElmvHcaHyANAkZlhe1dkL/SuwRzZlVct6n5sxcjNruhJl5N8YbQSB5rJ1Jkz6tUuMjrK
DtOqRQNomH19ajhatEag6cyOxzGV9JkVQsaKJAdJKuNmBqsVO122oVIInClpdpEbBpYaF9W/996m
BJUpgWWuch/NCmFsquXNLrNm0tMYaIi44tQMMKVW8O6rqSL5U8I/sZOLZYdP4YX4RvuxSUtkqGEa
L1BiKcVa6IS2hbT0+0jO1ByuvbHnFh+YnL9ckvkYSTkBJGyxjfyWfugkWW165F9vZOa2n2PmPznW
1B44WYFOGx2cSuTH48ZZxkKDfeYgjPZk5Ln2B/9hmIkTTWgZxN0wrZ1GMfi2PC9odfPZNsUDMV5f
QmUTWGuauFl0RUk3HEDsbcLMGTDFjV8e8ZosijxnRgNOdwgLancPgRdXl9udwXMppbNxReQzhc6p
6IQCgeCMVHFNex7b5XGTatg7HczaHMyfOc0QF0JK+8RPIS1GKhhcW8OGuNxpmUD2YcPJp9vMzw6G
mIpRGT5cJVZLVAvkeieadezGnoERZ/249qaAjyouEcM4xr4g/mbtuPQeGvoN0MO1HgmZhg6gLXQU
eF56Kofq0mYZ7XsHu2PImS+p0BiLWW30OKjGUUftbv0pDEBzRp8e+5x0Fi3+GOQ2Tf4qfT4KTjWr
yq4/S6FRF4zGMTUEWM3w3Jn5dvaWhKPapUeS3/UZDN40HRANFGsfzOkqlvrE+r+43HVr7zTFH30i
nrMkH24qq3uZaJ9VhHGdczZeCL1mOxFkzTBvdDjmoE7wH1vGxpsHAJmI/pT6BjeNQ7oiMdssDGJY
kjqYU7cGujT6yGMeO5tKNmwZc5tl+iUtqFp6gV98EhW2ATN9KgSdw3Se9mG47T1PYCqyjHPoeidF
YFpvv2qjW+zgwy6o05z8FFpgCalIcdhmgF9IMgDzUXbJHIiq+5c31WOfx09uEb4WEn29k+E19eLC
AdXLouqChdJtbZMzw0XoXr5VLcL2jFDbIERxRT8KqSOteUioa5V686ma4RNEvAKu7nlU1r1JxMUi
v3yt9BKXamUEwFtHyFe8mszx9sIWZ3+2530ZyYsW0klBxsWUe7ZulZbxKiMc4wLUoZo0AQRkRBaS
kkeU1S96Qf9kRLAQjhhr0qYXCMrzm9MIVma6Sduporxre4AnHQd7dIksgmGlbZ26v7XWiBfSYRHv
dOfV4ZAUGAXzIoUFyBWdc7IYiiY39B5Ix+MWtpfsfpzYqTdy5xaQ64qKy2U2EWcktyMIYfYiUtPk
juIIgVBtgKEMcQh34SbL02LvMAUmd9J9qabED5b6LrVrGJT1m0kHA2pmTPY6y5uUmDl0ZNMi5h3U
1RUVIiljE+yWTHL8mYR2LHXzMRuad7dgGCXQeKz7fLqmLsmAPdmeHFacHbPfOYhtsekMvC6kn02b
CSe5HeNfSBEIYEdKGb2P/WVsRzyFSYydnJYgIK2JJAvmaajV8G1Z/KnMKuutk+65qwdGvgjad0LM
5alMx60jZ9Ii9Eo79LZ8dCMtJ6fbvlvk5Z2wuabhstSnunvUoYgQG9fwzElOrG5orJuJzq+FTA0V
SGTvoXM3m2m2vuJGPQ9N9WC6aIgtEkHX/jQRMz2owHRdwePsX4Z8VoduyA6IaB6yGk3FiNNKRPWw
q3J213zS0XfGNJzqEwsOhf2yVzudTwwgZZqMqZp8nw3bbmKOuiEe8RSO/GaY67cS8Xre4QvwYlb2
caaEN1RHEJqD4Ml1w5tvlZt8IBYzR3OKuzI7K8Th5ThPD+MwvIUSw5Nj6t46m+Jj5Wscll0LsjNh
LKyL8qVfXrxv0Cl2MBYRVRHthhBaWW/mDEZRY63qxWo8W5gyw7Vy1HeVa3+ylPusScfsOKfsChCx
0RdyAU1bHYyGY4VRekEFkCpKAUYOfkJQpIv3rmftNWKG2k3hoyBoAKkKrmmRIsaxvTTIPcBGozhm
kzo5dn6PNbqGDco9DjolJ5Z0Q0Kuy5UpgsFxeXygFRgTGoXSb+Ce6hphCoCRpp7Ma7HcX21nJVjw
vQlxfJ0hDnfPmYbgZWr+OqGgXWebr35E/zYjPDhKYsAcEaXRH0cZwxlRRTaNu1GpQ5kb+rEdaD4y
HOVZMbKfwnH6NZqbLkC7D4mOQBsSn7jnubnHEx3fb7uraQpmvDKliUtmaQ89aRbOOJ6LwkBzhEjx
JioNlAJwgZRsa7369JXeM+RX2Z6tyDhGH472Y84Vakm0MytEb8CDytjf2TJCJ9gzVABWQgrJLpum
+GKofF823HO8FU5Z3XBPrOKsCQoIfzYwfPnpdzGyvk8+0oripZxHwvWqcN3bzDxrt4ZxNXJiS0MP
Mak9wnrvydV087Ptx7TnbO4/T3OutgsmT5qF9uwWCLQTa7DXrR5j3iHVYuUqBAfKoRPkk7usY3yh
S4voYfnOQHifGw9Z3wiAKjXTvwMWxNSf8nsyfRLbIHd0US6ORppGjPJq2UUTDbeXX8BAa2ZjlXdE
d5vu0gSc6Y2XQ/2Aogfx/OC063woYbKA34gU44DQYJcwuuVsjYRQGc7DoNGAbvVD5mPE7vNn7Ruk
9WmeW7h42exi3LLv9YSpu7JA6moisPs4qKvq0In6s7YPuFKgfNWU5I0dfjkhyifpXTlcQapRBDja
eJATYlIix3uzRuvkZNDfXBQHgLrPmkMbG4hhThCeP/AuvFJ9osmL6QiynNIbBZG0LVX/7ZMKvEoM
VL1pjPsJYyfsvWlbPo7O2XImjRb/qG1bO+eIiLVi1aoQHGlzjiqsRF5HqGtFeqDXRJt+KTIAFW50
O75HRXywVWnQGSAaQk+ttzBF3FHXn55J8DUafRS71WcFKXLqpjcZeWfmBPcGDb85aLgzgD3Opvoc
0wmvJewSAqBmkhnLTxqDb8loPc+aeB5QdpFZjSkRaVVq+dkqqmSFfin/ZFb9JLTij1D8Raqpk990
+mYidoEGGLF2WvWYkU0KzQ0v6Gxr22k0cNMZ721NdF2V+Oece2FVWuVfi5hi3jfrmbL4ZXolGPuj
njwuiwBP2rLfkXVKw7NkJe+wRtWkrtqFctGWsC6Q0XBUSHBRm+/1ULCL1DgovRzpVjTGl94nmpGy
NmM+tMkzN1rb4rF0hP9khe0qSigCNb5LEdZ4Lhov3SnsoK3NmMWRCsRAayJfP0w8ktj2QwQouvKQ
HOXuupJyuJc9yjB3/DAlNIbEemjoLyFr98S6csYbhSTZzPa+CHN6TaZzSZtyvkyN+4Yo9113EGeb
OUenOAaMJ4pr3A4ArGMFD4WIxpUedRw6KwRWKdtM7HQkYi1FXhbRRRA9RzpdBrGWfKl0Gq+NzbKf
aGhXc5J7pKD2m6e62bSuS2yMXz4htvWQVNLRm6JRbki8qg6mWdWBE7b+fch3ev5v6P2vwrNumslj
bvv1H/QRE58O1Y73rKmRnyfVgh8Fw2dH5IdwMJrpTGceoWDc9ZaEI/hb2LbW3g5JZzB4rIibXFy/
dxR8fISSBZKMkqOXYtf3O44lruE+90b0qOqOBmpPMt9U4S3jX+qaFpExAOG0tXtTSOI6avc2yqI8
D0wc7o5+IHjmlVjnJGjILjvaY/Imuzo6akbWkDdkBVqpx6eSWd1KV86LjXNkn4kbbYFkp0IHNhBn
F1xc8FAqc6/y9LF3+/rqeB3BsxgzZnKQdsLYSW/WiIyynuNp/G40QIqog6cThz11si1I4mPubwqN
EUxINU8cMrtJAw2sjvggzBAq93LNPLf0aQCqZ2W/5FoC6VLY0V57qwkvMlpaBco7hhX9q3o5p/7u
hZHGN5DmIwoAdoPRuUY2W7bXpVdLowGc01TdZvaltjwUcHaB4bhyn9HJg4gbodPZvh8kpESwSTFG
1Pnwfhd6FAuwQobw3tpEx5JC8fV764LxocTXM4AIab2cQGPafoP2Q8QwByHC0PQcDrhB/FSe9tcE
RX+NBJtxYEgCUgX+c3SvXq/TUFiec+qVH0vxuZvySyUGfeW6+ukifAwh39ZvYrmWVQk+aYrxKXE3
9GQF+ctrLJfjVp3Om9ajdVGXy4mIPmItCaYsC0SGeBGbsoUMXy0CRFtg5yv5lhW7WSxxFqNuCzrD
c9aJYZtHU/qf5FloxyQU2yrzpr1MOQFIN49XuoGytrRksQkF/Y6sD++deLJoLB7dcqZBh0eBWnab
ZPD16A7H6M+2/syuPDcdo281ULJrP7IfiP+eAO6jukI5CQ1fWgBSJyzPDnljtLoGwDAark5iwPfU
XpwcdQ25uP6TAKLGYua7x949Gq3zPTexDycy0oEeCmsTu+14/f1d1/TGhhvVYKAPlcgPE9R/i/Iy
4yiQ6GwRbdQPe2EBUh84Ha8ry4MtMVUvdpumByPdu+Pd1HhmZZuTioWtDZbcEq/jsVpHxhvKqhPz
yuxo9BpPckybwvR146HSLYDPA/4eeg2bWEZUPeyPezTgN2x2Lg2LPHlo9exfJthlCH/oaCl4EHPN
7B2tIS5Xf2dl4k+ZxuN9RmschMktpjNDfrH8LnSXManpMbXBqSG68MPGR8W43/LWVf4xDVFHKxvc
mnQvRQxsovNhR7by6vu48OoZ4XeU1G9FGtKNopjSjjo+tE1syPeJV84z2cmTrajtqghiekrRyqZ9
Ji4JLGtt4ZuvqwSAnfN3YABvmxnPbAW2yoaBUJCX+8ct69uwbGhAli28E2x4eMJiXLVbxmDFykim
n67tYdvhlEYXceupI5BBNn+Kot7R+v8Oq+SitbjpMkun9RYDoMp95hpJhPPXjcK3qNW0D8TjLvpi
KqDnsu67RQn9z2cuT/garU76vVXrEult0WoRsueAzGh1I2TiBK1rf5jIzI8kecFbSyj3C1rnRlKf
qwLf25T3zaGu0mte1eYO/V/HgaQJSoxHOyPsP7WhIPy3oxXrp9mOvtZLQZ7aYUiARnBiXROtYaFa
Z/6ZoEkOURvz8fRXN53k3rYiAEkRzSHPHzFiVCKGqrUtKhG+mJRnVU8EmxbGz4ZAp8vG53EMnIgR
4L9SFVem40eijoBOudI/RoV3mQxURHA/PrO2o4OXZQY6/FhCo+EsF6ZIa0u3B9wEWWISRXq20unH
ZCCygSZBVj29pZ1Ii/ciZtjpm4B4eSTGIB6DPnSGk1n7sL/KcOfYLacj09yNi+1QnxfHtlNmTGxh
Dkmt01GbJATpRot2woAb49IonYrhqcKWiQuQLZSDDc5HZn0ertVHV2zjrnYQnvq3waTR6cwjRbjn
7AvNSoNW9g+pGKCpzsjG6bhuC+xZ+4R6KKptLzAy9wGhpkHZgeX0+PtLyS5+tIwiNrcoDf7/W1Pn
BjMaAQyvqoQT1EUDxHv5UuaH/NPv/1u3arbef79Doj/L0MSxOC+VBfz3VvTJSvE50o/n28q8TQJL
hi+I9oHUF5dnglbUQzZYEUO2iCTiKM3XYW/6KFBm/+7zBKytyphWY1z5ewMDikYUyiijBz9W2uej
Qwjcqmn8RTPOzVKYX5jR/6X3KdKMQ4K7IAB19VA1wymN/fnGe0iOetVxX9tb10twjOm9/6CbqIiR
oG+nyEzuRcL0OOtiOErdPxsTJh0y4SJsS5nv8/OeDDb02dOegM1ZaeaftUEcCrtFO1pVf9I4bekk
DH8kQJl8DPuL7sQ9wAeRow5Acpr51iVSog2mjM/QSuYXsvi6gLk+1P0ugaOYjzs/4YrkVU7xktv9
pS6hmuClhyVIrWdyZMolXgffOimcKpys08c8LxW2rfJlNBFmyBAOProv1uaRTzDv3toyPDtpBf1H
Y0xrtjdHoRHFJo/mpMHoWeCZ6Oa+J++st4+kwrHEGKk4WOj+1rY+LhUWCBgEvKlb/tBa5JBuZ29+
SeRN4gaDHVZ8vEcVwYVCeV4a8qTny5MukOf51pg8FlZ57QfXXcV0DuHMNP6RKf4B8zGkRpBwrfIp
fTAnyBwce6Q7SPomdmEfKdiQDF7gulZz7WZOUBG6eks3QcjPvlraaP6uYaxG98HuIP8KuIDzFMSJ
WR1oACYPse7v4QG0VKTHUpv+TYWXviGoWHmFcezjCKpOg/YjiZk21wWoqsleiEp9228d3+yCtOBm
R621IkCoPnUNzKYRE+DWCR2T8CSe/7SqvufYcoOKVKqqGuhMVExx8eTdhFxkSH1s420Z7SDLlXOc
TCffJM3wY8oB3iapUT6zO3cuf6Rlv2JR/Is/EllRIs62a5+YvW1oDNGMNEidpLP0hiwv3kZd8cxN
bF/FZODbVpkiMw35NxRTLemwc+ASMOFZ5bohUZnPGPjKEFqoMbiHIncYYOc54Y/CPCr0qDwqvXsJ
fTyLtpvRNKMg36s2906SdtEhbjT/2Pehf6itJj6iwHfwvmb5ISK6+FTqZUMN4ptQo8J5N6amdZFh
5QWp1dvXMmTCLuNLU4vwih4Kmbcp9ZtrhLCNaqvYz0x7ULgowAJlEz0a9CE3tmH3j3RgwdlptvZo
4SDuNQ5wXpSPT61gtK60NgHpsLh7Va0/d349rSOMgy9IdoADuyUH4BjfK4lhIFNDCirBE7Z2ilC9
DpQx61ym6tVXijvcTqrXKORsOupd8drWDJEqUlpfDc+DUDgwF9aXvE7al/K1Wb6pOan4lV4oojkj
jV7DiflSyyH1ZSwQEWTS915YmGjIN5X7gryqXBu9ULcw9bfJVJp0uJFHeQpF4u8fSRo1CYwq9e2Y
vHeZg+1hYLYe+hqjxVq7xXLxMjkNHJ9I9Ne2TYbrUFTWuYuZYy5/39YYcCtcAsypXPvSGO1JSZjO
neO9tqn3gip9kZF9ZeOQgBpexguakWKGjP7IubXXWYyxSmCb26DTN7hKcgxwb6pt0xEv4/V8ENpY
Ghu0bn+ZVxKUphTJBz3mp7pkNqp0Y7qYnEtojKQWHpj8U5vms64b5Q0wxbCbq+swWOUuq1P3NvOK
8Tuei0gefWxjj7nNcswEGOBk6LOe9QW6KF5/mCqXQF4TF0LDRFBUKCVEYS+CHZwyZaxogGtblcRL
vJbbX2zRMz0ZQu+IaMfaFKp7bCPchKqcd3VDaqZmpzeVYAVTGJfGRfMVzizyfc88ebSyc1h6A7RS
cidd8FNpwsmO4xSbQPtR6OW8Z8hGkOQE1yqUNNwgRS6rdpRVmIVynF5dQYxtpWxmo0tdy5SE/FUU
WtZyWiv65lwrtgYnrpn6Obs5QoiFEKxCIAA3yYstf4uKErhNSUabT74ld5U3ny3bcS6SwyZFkx94
1tSdDDGQw0ELmJAjeWbydWqUIgQlhHZZeeB8WBDAylYuZLb8QetHQmzUHAx9QvOcwF++FuSIcGdO
aVls7zsHjrcYi40+cQ6J557KQTJYFPKlcYz6Fk0jPgaaYizb884qYWJSCplRghmmnx8j2ghnl0zS
TWHp5CLGQ7y2iNjAZu6DBaZXX1rAauOMpQRgW9rV7mYa6QnwJudDFrfzzZ0N6MozdikjvTaeE0xD
J85Z0nPOI9H8KLBLEVqJ6TnTp10faUtdZj4wFUSoallvmqz+TZl6iREyc2dND07FsHy0Deuizay4
Mb4csjDSbJ9FNk3Lkl5tpyT+toamgMRPD1/hAaHF6LIcE8aeH9n7w+3kkHehTxBkR+YjEw6hddIV
ivmOGE4ipPQw3YdWdFAyYgY2XWXmRy3uyVrDhzsiLzt4Uz+spFfWgFmNa0SKd9BxvzFaT9eWHpfP
lHUGaiPnpEZ/PMLgUPTu+2ZXCTz8E/lnVCbZ0XaxWw8TSrwy+qPpEM08WsZA7evbNOZsDcoQe/bQ
d9OkDIotb2n+7JWrrr6pQa1ajFVF7WW7MAX955NlVrZOdOw88qvrSt0biwq450BAjh0AJ62Irc08
jsxiQ/3MyWbiZuxJK2+DYcwUaHHn4bdw5EquVE4mXVzPe5eUPdoFKAigZ6JJde6aA8iqxtS27Xg/
cC/di+0ix82K3iGKnDq61k2U4Vp0nUGznZuZ8kKzYDHkjqCtEwIQR4Xvrocc3Xgv5asVhdkxnQsc
yqZz8p32PEkbGrKUN7uc6JJkABusWnQHNxmohdoIF09UdnCZe+aD1bL5//7d7y/98q/h7CNLs9VE
szqHhJg7rrVXTrOPbFc/IWPziNUA7i9CcrKtcdJPyfIPv78zC8b8hW8vHXEC4byLpwJx71tYK+s5
2qBUIGwOBhXD6ztwbuTuz9GG/KqNcSvevY/+r382GBfGb4YWaDR+txyrQEWBh7rX3AhiO9y96RJ+
WqTpDncgcj5aQuArC04XjhOIlZXxJ+qDaif3+j7bFVvnL3/xUD45fCkyeoN6A7T8q3lPmuv8xwVq
lEKSW9s3QtMV7esX9wzS8qLpgbZ/xTFVwmfmgP+Qy7X/zIhQ/3IP5hXeufWUfjluIEoYhSt9By0E
S+o3IX802uqLWz308ca5R6+CHIL6q68uLAigLiC7NYwyi5PRYGvCObnpooDAjQ6wIt3EFW1rbjPf
A+1NxQBb/4z9ESmM+Vh/lfqq2+fZxXOxy//lrSPOC6yXtMVSCldvNXzXB4QlLaPIT2BD4xWje6XW
1bHa1elz/sSpm4TPydjqyBVZO+54SLpD8SpftQ+kBLSSsD1sy11nb61X8ZWZ4BdW1rie43/txXrx
j5Jbdd/laI/3EcPEVX+qz+jboLnLj/4zh/J9J93zxpub1gSV7oa3ajz27/Fz92oEylojtb3gjKww
Ez6xqyEh2lFxGlvkIv0Vmk4FwgMVxqp40csNahLtWRKYRoZ7T/rbJmyv8wMwInkm8oWcQ9w1OF0y
IjfkujnOTwNRaGtSzvk6kiLX5cklEaJaTcfinL8aD/YzaarCuXfmnhSn8CKOBCP13RGbsv+k391n
YjtMbhwNlOWB4+V7d8QbMNMblmvtnJ+8C41jCslnecjG5Q6IqDimffTGwK4Pin/qUv/R7uMxQ6G/
yw/zVpxeEE5u40vOm3lLSIXEY0wcQMOR91Nt6P1dje+Rdv/Kxsy2AeTPHveBHeKNBTi3DmW1NZLd
IHYoMVo21at/iBFfg+Q9TPlKtw6kaQJQp5Idjy5NZh7VTfdcB8WVOhwtwYST7hi/ZouuesMnQrx3
pDbN2VzJY/Q0vpCcebV3ycF9UcXNTg5OBIN482bczVt44GyaAqZ9Ayme/lMnMLXQGmiW0FsNInDG
KEH/gLl7VyeIQbjuAmLZHpMldYGvgMgZB6hJ4uv4mR3Vxb1Vu88xXjdnOIHQWgkGgPPyln5gCHly
72hcyncg5/Sio61IA6KgSaxvf+RPhkd3WMNZRoR41a1buzdOCx7vg6XM+mLOtwjqUYDv6H5nyPII
g0fNeOj3xZP/BQGv/ihftDUjk2onntuTBwwcAPlX8wEvl0Grv9Uu9UHvQNWsfIIQvff64D0Z8Xr4
CwFio3bdQ/60OHqQ4s4rfZ8+ZcNee6ZXRH4uLTAI1s8iMP/+j7Tz2HGc27L0u9S4CdCbQU9kKRsh
E3ZChKX3nk9fH6MK6EylEMJFD24ib+afIYo8PGbvtb5VPgdvDm2qubHUDgOg1yewL+aJc+Lwjcu2
iux4K56Ug3XwoDkS/bQicFjYc4c4rAfrECTvu6DOqiXbDZzv01Zfe+v0Tn9uF8arsy02wEjt7Ltc
eM40eCf6tK/Bgm4Muif88EmG6VIkrt6mT0c09THCmTsh0leYRA/U7Z9FUlvvCCvV2DThtIEoTQGZ
OXzRfrviTkWvCy+Crs8nOs6+xwCzb5HWKNAuJ8UZz0LOWsOgkZGDTTIy4qEjsvckgVBZcecn2aP3
Jhh4jablByfWDmsyDtoJzVhCHOalLd17qI8hnM/AnWz9gofNYEoA7LM0jdqHiXmXHXCWkybtsGT5
G6FdGtoUATTyOn1erp0HNZuqgByKI4LIbrgXTjJ9x2PwgJ5boBQ8iWJ47HNp19sY71Sbnmk1Zdb9
cOGQZ8GsmYkEUAqn7t7aDncCTVR2DDtr6xJL+0XKa7AVFpwS8WEoZ1ZEib3bs3Y27o0X98SS8GKs
lE9hCw+WOi2HegoGMX60qWcXj8UaMZCPUnQq3llzzAxT70X/djfIxF2arxP5RaLQ3+KNnTT0SG1p
P4bpLGnkWmvilIEVIQAWFeCgc/NUxLPiW3Tnwjp4xTDtHKWVdJfXb8E2fnIY2uzB0SsD+p9yakMm
A2q95XLuIqayHt8w86HYLtVVCR9oFfeL4NuqHkmnxXbdsmTieOZaRtvIzNVmvFkq6tpZ/RKvysym
pYSmguRDcSXsaMGisu5nCmIZGiD2cPBgQMI8mruzigiuuYE0+6D0Ewgoj9ZOEpfZBhOkZpAM1231
Jayks3QnPBPmZbN1l+/9L3cXpDPzU2xWOnPqfS9N0C7UMyNeohNmE6R+JHa1occJpM0ndIaAxnaM
YOw2yHxBtO6TF+uZPbq0zYWJYUxpAwpv1PmR4zqf2j5sJ/J9SHwj2XscU6p3S0Snh8B4VzhMCzPh
oJ/c5kC6wUCsYrmE04gBaJkTktC8J0/yuX+OaaO8U/rx1uYm2ccENr14jxlJ9x+8ciQWVBvlXThy
dxdAE7wZN8xo77gRQw6JbeafQ8+2rANcX1gVMm00wt4IC+HnQVx/Ev21bs67FTn20qSxAVAh0niu
bEBAILnhYOqfDpC7jrQnXdw44szYNd+VaJMEKsvUgpbJY4lgcNo8CC8gFXDBQXCL78yNr9Bvmif9
MdpEyYZkOM7+k3zr2eq7ah2ImqDF0/VTIHMfzgpupwUt/RhottAuygfCB/AvVj8xEjE3b4NBscfz
TfvZbu+0equT8IKNb2t8p4xtf6JpE2NHT1471Cz3wqlnv+FPtcfi0CKTfycbmcx0nB730GqR1KCs
NVAmk0g558VMltnStOPKLrBnw967j7OVlMw8cUrDCvlDvYkqsEiTPlmTNUb7bAwbgW48749dszHC
xaithKuBZxJCi7dQyOjR1pzZff3ATiFIH3QVKPWsNM8cJIUajPsk+yqOlQUMxXbYhr4G8Uo6MEEh
f5L9B4qCybG88+8SPJUwKefuqX4K82VI40VjjsI4NDNWhAovsg/RmIKwcR+1O0BJRb/gVIwyQLfd
dJ8TxySPJGBUSD5xU+arvGOSiL6CQ/NqULuzm7nymm7zlbeuN9WLesyiZU9HGE3pSUk9wlMmeKC8
wfbiWTbPDdt6rWIioZkcN6kCQOYuITsMHffUdO7c4ZR+Zq+Zh3NjwtHPN9maf7kazIAJtCFpGatf
eMv6Z7yL2LAi0qVQgGpYGKfsGauFcVfAVVtTJj0nS7/elCe6nc6TIEyG3fCdbvVT+hyYUzLrzy7b
r3XyiAd1qlTTDm/eLtNmGQ8L6wgkVl5WnhKD7ZBL0wIFyjR6YB9XJW+ELqWURncddb0nrhNzKOYB
lq91OMKAJuaRjpuTPWnNQbiPTzhlQAewHad7HSAVfUfsOXyxsOUYIzYuW4mJ6WzEJ3Qrp5JTx1oA
okOvfW/aJYJp6orQWg/aDh198AiMlD3qOwNfWDfRmn0rhh+i16bJq5/Piq96W84kXhmWJ1R1CPIf
E6bqtWOzb5nFh3CjFDPoJuRQw5LamdsML5jJLngKv/2OnYP7yjsTbZp0DR8BVSMZTtlJH9ZZMEJ8
CUoHcF9YZ2JlUNNJ2houPoQbotd66hTknuLgyxYhbwQpayfav+QdM2GxoyK5gnl2EwIIfHSk2ZB+
vgivWfcqpocGjtwzVWdXWDkLdlD+EokCQmq2Z11x7tR8aR5ror4IYjhAKPPZ+4gT65OHwaoaso3n
QLOSJ8IuPncP0BSbV8uYFWvVm1Bl/+y1iXbG0EJ3UlJnw31By2+RP4k2j9E5OkiKWta7jcfGT15Q
CDZl23vgBR3jmRbqOj6Al/cWJvPnOlpF2/StMSfuJjq7+4wjlMVeCVRk8EUh4Ki+05/hIMqG1Zxj
k7G2KJaJHUQsvvbvkyOXLd2Lr+JBOVPM4GNxR3FGeMHr06BIRs6+SWc8XGETvVK746AQfZXOBgHJ
2GU/u5/MxrGwRlFV7c0nDLvvwXdhB2PWMvl+H86WPGa4VQSpWBAwd9YRLyN1vWzbAqadErY39z6B
HnHcFkGCTFDJPBfrAH7ghPFSP1MqYL2unyl9VPm0wNgyg+1/px6Fl3ghfoj9IiNwilf1PmQ+RPjJ
La/eAupLH8U3qxbkvmoMqZy1K6+ZKXPnw9mUT26xCRDzruStMDPWMTY3b5Y3k9pciYv8Bd5m0vGG
crO/kdALUErgm08MtBLQRRfa0joUh+oBMeeT2YOenlH15U3nWBYu+q33xq46+Gb2k4jNAxP53lPg
cydfTYbKcsG2CX02q3z1VB88ZRt9as+MzqP/BsvKBlDe+TMYLHsJf+EnvQVEF9bw6FHAnBsKUviJ
+ipsRTvHKD+3+ok/G7FmG1onM2/HsALyFKzKtYcF/l46jZPNKBLjDGespPtsPMRCmEmW1POIx3qQ
np9zibb8jLIPTVs85yyM+SvwZnnaLdQ9A4eH5B3kjfeF/dU8RlBTvoNz88EiIJxA2r4k554sStaJ
g7PsVsaJOYqXwvik67ZVtv06wCj8EoJuAMx34od1L7Ad62GlAnuBWB9MvRU7YucL5TjHdbS3wZfK
EYOdkYpycuLtsFeJR2Z5l6yiCbVIPDDndJ++IUe3tmN9U6DrM3eO7snjfZo4T9EXY7h5Zgvdr9Fj
igcfzBtc3YmA5WxCu6t8AmX2Uj4xPXpHcYOR4D5ftE+cXdVdspUWxmYVHsS58TzmlRNUWaSQ4MfJ
Unthb/3QvLY23Zin7AGBmjDr0ZGuG7bSi/6ZA7vjT8pthk4yn5ULkZYfzb5Ha81oei8OuUBZZhoi
Cktm7dl87ruNNSP896PtnoKS1KOlJi5TlbPlBFW/bexDSv8jOHbODAhTFcu3+DK+QN0+bzfZt7PQ
ZHsAOMgOoF6IQHCW/IfpUtv0++yOWRDNITxILhYW91Fbd0vugLhV5gA0owc8xt4kpB6UPEKkSqkL
sVCO+cjj9hkv4XvCtsybd3PxE4ZqWM6ZwJ8EJvJRuDDJbGOXvZXP2ClkDp7SQXiA1u9qVcOrVKtL
AxF0a0XOWqA1s/75XdjpRACGmUXgghjMjIJXGvE+hiYybBwenhK2A4UGX/I3eGU9MSS2fvzzEBEW
bJmcoWKFm1JqSDQpWMfxPDkzP8AwpQzRsxApUOKqEUGsl4K8FrWE37omWYEqtbM8wF3is/dCpYxC
tK3vQzHISV7ieryswerc8zJAt5bWAbKbaU1nA4/3QCiJUW5VqWO71KX/+0tnFrtazfRlqHvRumuJ
m6pUNpRREeVr68v6SksLHqZQmzWk35QiLPqEeZwJnFR+ftGHh8gQ3CXNBYqYCIwJGihA00ae+YTI
srC9jI05ukcsiBSeVbynKDko0fbDp6gFZyG8d6lYtJlrIhogx68r9lAoP+UQvG8ScJjTzYPD9137
Oe2/PCbdJ+fM5Qicvy3c3bnbfwHQ2zmVQ5qG6taYx54DXSZIwRXxH/MgalW20SuTVdMOLI8EDJV1
uBywWlCZoXHmZI9q+dSrqFfH3/tmB0nRLz+FIDhbUXYquvJYASxkjlQJa4/e4OtRQu2f+kxQlpUq
2lTWFxJRMCHZS5kg7xUOnlbjHBNJPRkOhyNDhsur95xYCsWWI+fg0NyZt5X5mNWDtghd1EBONzy0
g3zH42ADk6oOdaLs0xxj642GYFSx+zBlTVhbjoejz7MdpdiWSVcSDsjB2FCjaAUpi0mrs1ux9/aF
gOkEM0ZPcHO9hPTnT3117GKWxs6MrG7TJGwyrYZiYB5TDhIGdWlZ8kdP0XhuysQa+IgzZq7k4B99
GmrtW20RPgoOb104MhIjtgu1WK8xsO+D3OM0LJnT//p/iJ8rPBcJBNDfQBcT8ZKh6ZaKO5MPvQC6
6F0kg7w0C7tV4UOkFpiChvVCdvxVGUOVi/NloQZETEDLyor+4feP/5fvMn66JSmiqdMhUi+4OUan
gRWGBWeLYfvtdOpMLF1KB8DjCMtFoOQUOtUuEa/0758rgR3652tLsgKyUKO5pcrjhX28Hf3ELf/v
f0n/Ryz1rJM7qaDTEjuTAqdYoS99o73vdbzwg4iaPi522PB2uoWek3YyJ9tUgdTYrm9cyvgd/wIX
8QQk2ZAVFcwjV3TxBMBviz3y0MJ2RLAIQS6AhRC+vJRUKeHOu3Mz+pMjEIbh29E9ax40h8QAi51w
4/Y3hoNx5VpkCS2qYqqabF1ei+Y7kiykPr3yHPpjErDAj1iBqM/ePLxojmCqN56Ecm0Aylg8DCwm
oq7qF08ipGM3ZJlQ2HpCuc9o4wdD0dBJstOqhzG2gttvSNVrljkAY5JliRM179jaIwfAZRKtlYig
RYUimoiVFpQ/e31V4x85cLF7ItrdoniEp73IepSpVczjzWpa4DnkCA5EiMPmvlkdfn+o156prCgG
FllzpF5djGvIyhmrkkt4UsxCqIOHmcCUvfHy/AzSy5EDPlk0NRH+lmHIfw/iDqdzX1lyYTeFdoZN
c2hiAwYzxe+KNyajBGu0yWHIGnAMFr9pzVUXaDv8H6SntxF5IIyoqMzu262jmlue/TIz1S+rGpkl
2WuUF7uhB6CR6flSLJ17sfa+0yIuFr/fLPkfehZvgCLrmixapmRJ6jhE/ngZLU3tJFdWOA5YbE1d
I4VWALG5ptXSxzzTofBjOzaUVQftSRzLyuYiKaJHV2oROIYQRvTuy7XkLzMsHsqRuaC40AqG1r13
YmB4v1/u1blDUWncjcwxWf/5+z8uVyktHfQol8vImkL+Q1hIv38YsVNQSB9CWuqjp/+10zaBQu3S
RQBHTQbErFjdupZrb4/CxC2qKOoRhl4MARdhiSSYfWGHGt0TIw/72Ugb6T1qQrmcL12N96lqaLG7
tDFaL/78/WZcfX0VS5NVEc6bzkC8eHb4Tf5nDHYIimaFJFNkbnxEov2DWQfBRFbSSTm+efiyQoAg
48Np5FNgUlcacTIdNjls7N2XMwJRBsT+0yqQviojpODq7rIog90TccomqEKx+nPjOe9wIjbYKCmY
Bg15HMNXNWKofv9iVxdGxTJ1g9VYVs1/5iU0qAwgsbBLYP81JXZdwRWIam3RgZqpArTEg2StIgrn
AeSX3z/92rrICBuJZyLAPeViTVA7R63VmDWhHzk9AqWJFoMbL22whIL6EGgJBZK2uvGdr81aqggx
SYXvA8nuAicXdnXS9FFb2EPHs0Rw86qb6evv3+zWZ1x8M1+rZHyiDFhEfrtBL5aqGd+YfK+OSV4G
icfHqDT+GZNWAKtFrngpcmmhtLQAemYRi2wCWtzJofvBBKn+XMvrHX6ZA6YmmvHoh6NoGzn5xi+a
XSPiDzVladb2EV0qMgioSnmv8NUXVYkCuFEYybXQP3gA8qkxguhxjWPmO+8jcIy8ju7Gw5HGV/nv
2V4RRc1UTOYeC8n+xZqialmtCMCCbHJIaF6xjE/UKJ7LiKCmQcxrZpTRA+5uWg7gblwhp2uSsfXN
rGT2+zO0rl2JYVpsVjVZMi4nnVw3RLPPlNzOk2/BpdnugYS1DAKaVb0/dEXlbBSAFZ6y+f1z/92d
oJo0EdYZwMcV8+cO/THxWq5UDUUY5fYweCTE8U6W3GzSxhr8aEy6hXNrPzSO+It7zvczNQPjvKao
l7tjq/T9gdg43GGqCT8CZTZb2eesCB5//2ZXP0eVRYkHzGyujt/8j2+mc4ZTrMJIbZPazeDIUNMx
M+TOjb2m+e+2V5GMPz7nYrMlKJHuIBxJbZAUlWCpMzTfnPL1idAhC5BSlb7iMQLoDoe/Y97OXtRg
ZZAFwden1tDUzUKwRs2VEs8V9FgSAOFFwE5oMniE7PlJb/J3kA9aFGykKdDFcqkZqVaH/T4j3BJ+
KElJmoiiF7pPbZmIKhz35Mb4wGSHY36grLS8dBfk9KaxF29blQ6d1BhE07kqAviUFI90+MBnLqxa
DpR4JlvkkfTys/qjMUXkBaHnciDGLwZQ5A06PMdTWm1uV6FXM18kA6UE2McMc1NbzdIVMiTpjI9x
bbreSxvrIsJV6Dpapx7czPsWYeIBO6eDbWgmNcxBMhaFpj0TGRIM9xya86VDhTW1aIA3OnabIEQ8
YHbeoz8MZ9e/+32kSFcWJjaUhsZkIKIM0y53S1E0CArHNFKbyWCiptKemig5KK18MgvrnWoEsfd9
eMDO8wQm/r60PPDvWovVf5v62rpP1BPm9WdNyueSlz0MQvQq6UrESl2RRR3Jy6H3KOzk+swX3cei
0UkT95x6iilx2TniZ1HirzbCA7Y2ulSq95g2tE7H3DjFeo/a9qRV1n6o6pNMlmjZOAs1SGiIxNa+
yL25io2wUvkHQeRPla6GeIyXMzjEsrrFS3KQq+aEZc4tPoM+WSmK9Nm70tIRjD08mHCiFPIbeUzL
rKP16HPbHYculg+lnG5AXgyIK/AsTMfrBGhO6JRRnzxd+vz5d42+LdPygPqWqBAIFTJyviqy1h1s
Z422YF2Ib2VApD30bVVSnxWZhDV3WEd+shs8+d7V1Ds3hA3hFQ/CkO5wu8Dc8bwHrw1fCi8bthX4
c9lxhWOVlDu1Nj7hY1PNN4unFDvifdhYeLeSe6xx6ZEzKGPKwXB1Y4RcWShkC1oqxScNVaZxMZk4
MdRSuRjjt8CQpW7RryvIpVPdog4ZF9rCj61PHwE7kowCOYvIYw/Ljiaoo7T2jWsZl/OLCVSRDRXc
hAXLw7o8olBlaZo2i4mDpXBG+kIImH40qsVzE71crUvNGuG9OBWy9q0zqg8pFU9lgbLG80x1njYZ
3URTcEk/6m4sYtK/pw6FE5qo67JkQsW8nNsLmPWCV+uJ7WIZoN6VmUhlabwgLnc3Tle8ODFpIpwA
Irs04Gx5Qruqa9G5saiNcOTLWwTflvXMNDX+d3lWrGDit05fg5c1HyACxEv8f7Ew/+GGjHmLXdD1
myRCnKgA1R5pGtXoOVcbC1lxFOBo1D80UpuwE1CW7+7h/Q271CEqtsFYIqvhVLZQzjpFNRt04V5p
CEL3fKJ82QsRspYOC6fWJ1g2ov/8cKJwPlJAMmjUNmT54mxQhlUWhXiqILTW+0q2aL0XbzCoJk1U
nMlTOEd1j/RHGYDFpG+/j7x/d9DquJpKBkhow9K0i31m2GS4m6QAO4pJuwm/0gz++plqHaFp+baV
4+MgIB76/UOvjCl27eCuDYONkSLqF984K9O0dps6IugeySdawiws3wa9BvoR3GkOOukEj1z3FgfG
ARX15+8f/7MF/PttU0WFry1LqqTr2uXGzPWjLFEjMrcHjWAGYKmMDl1GeidOKa3eBZF+aDAH0N4m
ujcRQFu0VCfyRp10ovlU1Mq5Hv/a9MO7vsTLn3UmFZP0re+PSr0D47cOUiz6RnHraf07TXDhHDrY
tGsalz9OaX/sf3KNurVex1w4pntPwQ0MlD/AhA+C8sbp4NrAUCj66dwmdkLaxUd5SIUds7JCOwzh
Ghg4PIiViLV6Z6DzxjLGibKynn5/MP9umPl6ENMVIOfjZHO57VIzwJqCGaIE4sdb2VvaS2eQDDMx
kx5+bnnoxHNVNm6Mx3+3lSoJmwyJcbPOB1+8BFpJEaNyjNAW6nrdR42tquGdr4vb37+edO2eaiLl
LnIz2KJflnHZdnW+z8+23UQjN4czfMqLRsGNpTJ9yQVlG6ryYswmMWELqCWzbKHgtKr7lY8oEEiV
BgduMJ4E59bIurJd4h5IIvt3UxZ1ToR/D61OkLskCLD9FviAiGY4KVrHHOBsK7/a1M2L5ASIfAIY
UdKtoaaNK+3l+zhOfYYGJIyV5uKzWUAqC8pRaFsacAkVox8VEFgLopEyr6ftqoLpNsGgCa4BEkmi
uKzSJqri2L3zMMFP2obsYOCDux/grSlhBDR5qRUJ73EXhxBrWAlIhuG1p2AmyQUZ6YgRlaxOFk6Z
HCMVE3k3EmR+oGNVpmKgx02CTywaHW3nH5aBQMyf1gIv+vnPAeJZsJOAPmEip9QKDq5tX6tSWxcN
SIYhJXQ98tyFZyr5FPYxSA7/nboeyrcOuJ+QNjYgLsKnpfwNwPMiG48BNwbc+JL+c2NNayzNSKal
Xg64IYDh6qlMdH0rvBJbRMdRm+v9mtCiF8zl6dTRyBpPIJFgmvrEnTNXsvL+94u4+nIROUD7wpLh
/19MJLGas3kgv8/G04mkiq8thtLZNKobh7Yr9UZGsKVz7mVS16n1/T2CcbspSZYnkd0qNJ3QJpo1
yA7m6TJv1myhzjAP0IPzbCpFO3i1TFRWs23N4daF/LtTGSv0Em0ik+Ind//vCxkCERsxaFZbKuFe
kOiBMKZYlu5bGPfP2mjlLMvovci1/WiEj833//yGcxdUFnTVFMXLihyvgd6EHrNZHzqf4/0u0JfF
hXNjspb/PSRTBGNmpM9A+V6+fGu7MkwkApiQkYe0GCw4/5Moi1BnGYewl6A8MGcFSmX7jW5N2opR
DpB80qAxkQso4iGGB04O9mCx5R3bd75qPcUwc2SHsIEOeWApIXC6PQ1fm21IZ1A54VtXyjKmXpgg
/JoQZWe9FtpqLWTZG7eStDd524s3Z/2r90lWYN2BvTD/6dxE3CRDp/pl992dQGbstA2zt5qyKUhI
E2VN5L/X0bsK+KUVwFW17Ej1fO0nCGB+HxjG+AZcTgc8KJq8qqQQTnKxzlm1DODJzUMbkzEuHUD/
JuAHCJQ51Eof7RcmqbQq7z12E2wJDpZZLkXzxTDVc4y2Jv3qCAef+MSZl2yXAhZIUNOkfA/80lgS
yvZO22mWs+sr+Wx2FDMyBoOoZG9qFT5aSnWKs/TN6sRtBqh+UqKcVIuXwtTmuSugrmW/RKmaEqR1
HqT8qEBryix/BA9/+SnNds+MlXkq61s8xsdGAQGTGcXGqxXwFuQLZvHMMQyAp/pT4nPMZdiLKE47
EaylvPUYDpNQ82HtvP783tDj+c9dznIqKl76Hoi3VlX16rM3qLAy/+Htu9zaF045lhRiVra8WCfA
lsywWbc0OWfjC1G0Lfogr7c1qS44wLzr3OnAks5BkbwFbvFRe+VqENWz4LPLrFom7LzIT7A47ge1
IJaO6hfxPx/Bu2SBHKk9RAl6f4/Dy05hkYUjZ8qIdJTRgv7ZMLjMTCunjYLucZyLFYO/EiHgg5fK
cOs0OAlS91iV9LMM4cYycG2DIYkqx0gM3gRqXW7uIqPuAh+AiC1U0kTqkqPbOWsxmEtu/pAW/ZuY
odVxooOV9jfOOPKVJUhiMhw3zTRrlcv9vizxVpNdltqDI32Ca3sG9v9oSN48t5JTkL3WkmIrdv+l
j8YyDeGO9yymxjZ1lDezqU5JDlDPzOj6ZWOlall2CChkJ1lQ78FSZVUnr4hWv7+r12ZXalqSzn6f
/dg/x+4G2mpXuCm5jQGKNiNZ5aT+OnF7KsJkNWThWmyNheLh0EKl2SdcHDqSSSvWp6hCHWF4WGe8
u8gYPoJOfY5N8XOABReYD1Lcv4WleONMdfXxErNrjb0YznSXq68qWIFfmGVqY6fb53pLsmL56FYZ
4dP+wWWzlUTdvA+IUza1m7lCVzbWfPZYeZYlzWKu/nvFZcprq1LNGVuEp0xlRrPUqVvemiWh15oQ
nHDWr71B/Mwi8ZM69QJi2zJpnb0m1yes+ZOwMpExA59WxGT3+5O8dtjl4jjOKOzBOLldzLqxU6gA
53mSQ5U+gxtb9IP2HGhMl65nTDifbsWE2pKraXvdtdZq5z7euIIr5yqejGgpps4By7zcBmaG6ldx
QnUp75vT+Hxa3bJdoueq6lm1mpMoho9prG+70Nz7+MnQeaSB8hyUw2dluAchUZ/HJFRBxTVrSDfe
zivLsaSgqrEUlTXpn+58A98yGahDo4SuOVenX5qWn6OSAeS7+cGsk1vN4GuDRSFmS9YkGUnJ5UTE
yHBSuSRhkurAonBRw8MzmUBenWW6dwq8nj/sbrzO4zO+WHnp14uaotCBVmVrnKH+OLhnQ9sR0kjx
Csfy04COscMbblQ7N01uFb6Na0/7z8+6GG+WEITEpY+FMgs+Vuk7GEwlSF2ccCT/Le9SAGwmskZV
WXpivh+y1MCEY27M3uKl1WdY1s8j0Zew+oVLP6/I+pWYqk+A6mM6+aSTgFuKhmUm1T4YHnFVCtkZ
S6wHQl+pKNZCkdgYm6wuzj/kYySaMe1H2HzZl5pIdq+wL9QasCvBsCo9aUUy5jxJm7ve/3RlY26V
CUo6Y23iwabkInepXaX9UsytTVY0eysG+iL0y2Io90Kbn0MAPmTkcWzmBNbs4qZfKTUutbz+DoLq
3JRcpZvsuwSCSewMJy2iUyJbRBqlmLSnvgHCJuqGSfZurryQ41mqWjBfHPGZKJuXsNRtEnUnQq/0
U0DaVjdrREJyFIg0ixw/2g/h0uKrLFRUkrjx1LWOJsgI3HwRdyilxfgtQ5pFZbEkB6vaDG4fwUJN
WEf0nCSflBEIXmCpKoMMFMn117zBOEFptSwDt0W4WbWw6QBFtX1AQEQdHuuYTSLJwYBBIjHiR4zU
fWSJsBK0vdcZHvGv6HxNKtgTQhienRyddWApy4RYIFPIDmD08Ogw6gczOYA6nykZ+zFD7FZlwlKo
QY0L8Qs3ZAdZ4ZeFPcjwy7PpmBvNLL4aPz24RXIQygothYPmScXSnn6UpvQkR/gWkzB9DLoVLMOJ
oYO7pXHwZABHcjJM3kCKLc/2NH5W6OxEQq1qwAGKpy0qcp4ZEp2eHwjv3Jh6j4mUixznASDpS/St
SyWEe+h429avn1OiwGdJ3S9/ny6vvj+SYUhMDgqylYsDq56XedXrTEhy6cwKnRnZa+/7jMQLVEJq
r8/rwdrwFW/Mg9c2KdQ/OL0ipkCrdPGxmtfDUHF7XGS0fyTR2idhTD0/uTETXV2ONHaYdDgpOQO+
+XsqUhEHAa+3ErvtLbtuazxRkOBj3LpUU1LkdEA3vYNVyDufWJxcur1TuDbjs6gaOveYKuzlwdHK
4jzOWo2OAh6OKEdxWqN/bwV9yx/vEQpw6DMnjjscmfznno/iFSTiViwAJJsUH2sCeaqquA9lIrVM
fePEMh0sDViyQxBNCzlzEksJr2Dp2G6UfKZudaw9dw1XfGORwCuDv4V+W+BQSKjmuwSFuBiI47ae
9al+VmowcCHTZd2PPcJImMoFtFKvH51OYv+mJIOdDATueMZUsox97IkI+T/lMkSY02DAJ9drYij+
Mc8OhUkyrKNiGhCr4W18milkMPxfXTgzA/2Ro1QY60AbevBZwaGAtwS5l53IqyO0CBfGjp3HvKHA
0ZtJrk+hpgl2JptUsgoCcApUocrYqGZy0LhUGcA4SiCEI8dfEvlBCgEC9SrKvjBSASYVYXOTD4vY
Gg6SqxJpUKnnrGvzRY/m38gq4puZOqFswqGg92g0+roUMVFGhTupOzy2TfA4hBn0jXgUieP59B0+
YMQK/v4OXlsvdYUjuoXejaE6vqN/rJe+WGpxEjYJ9EN6TPJDrBOc3orLUCKu5v/roy6PaE0GbzgF
+Wh7BiTFBL5wQo0dTOK0rYQbX+vqLlnnXIUuBTkax7m/v5eYy1maqwXfK7RLjzQ9N5l7XboY9+2B
1L9ILvFiONnBDd/4mtd2PVRpKEmx1eIcdrFF1gtkBUnE9NLR9oWAHsdYXqpqb3jWRsp4vvz/32/s
9U/UqOSPwab/VBuAU6NugWNoF0GBAaw4Q5V5k5z+iRDor4o1BKrT/PeP/Jk6LvdZoz6WWidqZeNS
/DOUGVR/EhTsoIu8qUrIYYPGEbOlRdCoWEyGSj+VsJnIgmujk2me8xCKY9GzRyjasdWHOSKrDgIL
VYnZFZ9pXLEj9Yel1SNt0IQU6gTJI0asbUJEbxS6HExxw0rPDH06FMPSdTKSv03etxZXGlkD1LY3
DRzdGe/KxvfhS9G8LaeScyoijHEVTLjYUuw0lh86K79PhKSfOFRiETTPvMqDJmwRsC6Tn0BttsV1
PLrPc2K3UwSAhISlU06fpAPX4UtgQp3QgOP9flevjlrGrEIriNY0GtS/R23bOWSleVZst3n2FfWP
FrSR0BlW4Ov2sjqv6lmA33G4Vci8NoDgAVHIpKCr/nMyKBuB0G5Zj20I1V/BwOOzhvKtj6q3eNRg
dEV2gPtz/v3LXlv96TyheBfHX35213/MPKJVhAiSIR+GLCEpuJqphU5rXPqLVFsHpnQXpfl53J/8
/rnXZrw/Pvfy/BwMatSkmhhjbO6WZsQYC8xy38rSU5E2+98/y7pSoSaFWEckxrGUWeGiVF61JoEe
hDLZShIcu65pZz6ydZdqrFxEFTEu2bdGmBvdp2HZix5edhNmBnVDiQftOKUx0UpbcT+jFPqRrnd3
gascYFV2sQPgVIkQ+QnSp6vjxSpVYHmO9hKgkZzLMrK8jti9EsagFwDO0YaHqgZpMoQn5kbYvZCn
Fl6yYk+LLRq3SYlbm+S2px9ziW4GIrFP2O6sfZjiRsrHQHcJ/PWEkxcF45S9vpCcidkosYRQd3ak
pdtoZNxVJWl6BEMipZonWvvSDGpLCBzHHqnSlsi99o7uQnJugV+SacISXMGYCKeuDEM4VLqDGnnr
cd+cF8qTyY74vxk7s+XGsSzL/kpavCML89BWmQ8EQHCmREqipBeYXC5hnmd8fS/Is9MjvKIzyizM
gxRn4OLec8/ZZ+2xYWxgqeAG4XhTgxkbrPYhLroTdg+layTCfkw0dwA/GwnhpzDXk6uF7Q6P2fak
Yby+cBgooYZ/scT82UVjLQbUFB64Wn8VdaZp2aC7LMmrl+yuCuXWg6NoRfWmldqegu+txaLsL2Z6
+c8Gr4Umg24Ig1Lxr+OJ/WWAbyEThJ4aJxngPbJbX3akxq4g4UaLO5S0lOCayNrofoylYeafxiiO
N0GcXeuOsmYpU/bNcO2Q48/cL5/R22Nu1c8LWiLZw+KFl9ABVAeb5aY9LcCSBg3iP18Xf9IpoNJj
gc5DZrohV/nLdREIU4qmMoV55Gdr9FN0uItkvMdaOqkZvwr/rXIV0dQnTPDXEyHEbM+yEGZPBRny
gEZEwWq9vmMWbvMrrnrot2h18nAtoBMXfjuWHulTr6x9XQEeX0K8bAUMKFJxsYYW8X2N+nDzn3/U
/3T8Bv2IaEBagimT9M8yYn43o1n6ZGatrKSbUY7diqQ6KDXzoS2wsqjlcS1ZfukUGejwTJYeQvgK
7OFz2nsDvEHaPPGihG0A1EozNP9iHvozIQaibUpHS5Rg/I/EbDBqc+n3TLalGR66KH0T0uo+LGiM
1lQakVs8Tmo43o02PgB/PIdje9Qofa16n51n2xhPwzoL84824URBqUfmln1MuBUYA2/R5eYe0xrU
Pqrw+RfHVPyTGRRtBFIBBG4Udn6taoqxH+ikjTL02TVGSgn9ft3EtOGLO5yf0YhwdMe5iLZDuLMG
0ANFnMxHS4TdMITfxamSzxTQqG6nEIMUf/Hn7CpUb9L0FsxcLlP6DX/I3B3y9gwdFe4JzopWSY4j
17latKgXnBiuKr6dXGwT1HHNjC5MVgAq88LYpIml4rabs5cylV0h45CjhOSFl8oX3JRwB0ANSF9K
gqLvF66p/0Gf4uXWVEqI1tASXLEqUZ4KysXUoluODGmldKq0GkpiJVMwD4n1bgxMwXrcfQ800fE1
opm83yBkcyr9FWLpR+AHuzGA/RTEmhMoxf2ynvTGIzaYr0tQ2KbKranrB6nrvsvU+qib3/pIlqj+
88aK2D6ExPzD0G+tsqVAHu6h1vdOEA2fR19UTharQaDGiUe2kJb0usIyxTLusUNm+wgRkCm2h/lV
tps5Xbijk/iaF9P7X4yFPxsKCNIUEdEKm9pfq2oTxYS0aZVsM8ZFChZSWYH3vWRBM3rs5zg+kXXf
qwImnsv8RZ9Nkkl/oSz5k6CFBkETnbm2rOi/Jnixu66qbAnQrILTN6Tlk26AGO6timODnHRjTZU7
00e6imAt/9VV/CezP6kSajqkcYkQf82+59TYuyGL8k3SYSJZ5vFGLWCYGYDuHaWivaqgGelgaleN
a2Cd+SHw0GbjlwW+z2FrenIen/yukrfKtFgA9hYQQny5RG3bd6N/hJbpYJj0EJkYhxJbeEQ1xIR1
/WMV+6/38f8EH8Xdj21C88//5v57UWK8GoTtL3f/ecSWrWiKz/a/l5f9+2l/fNE/H4qM//7jU7yP
4vSWfTS/PukPb8un/+vbOW/t2x/uuDm6mum++6iny0fTpe3XV+B3LM/83z74t4+vd3mYyo9//Pb2
nVMAjZi25/f2t389tP1OG6dqmkT0//X7T/jXw8tP+Mdv2/x79JaTzvrxdr97zcdb0/7jN7oZ/25Q
3CarZC2tJPTy/fa34ePHQ+bfF2WhisrQpIH066G8qNvwH7+p0t8NijWiiApQUnUas377W1N0y0OK
8XeDB2ispGLOqDbM3/7ft/vDefx5Xv+Wd9ldEeUtfalkPpd99R/2hWxe2PfqFmK/r13wH9fATmaz
PYdo4aFUz2rnpWzSaYuKsjOOEjiRQVvCD9s4IeePMBUb0eIT8mqTlN2naiw7yoj7W4o6MhSjRcSd
6zs4sOCvdOB99RvBJfiZRP6mG+XkkOS+rwkxdn1Cvp1K3Jo675JXNtv9InzEko3SdZwVAai0UDw0
QuTOhUCvZd4023Z8bjswS2JCir1TevIewS4y0SwlWeWvELMT7GbFwUpzTA2n/tCTo12LBQUTOuco
v+syVqM5BJUq/jbJMAEEdYTeN7JRhcVvl213EeqlmVcloYM4w/EzTSLZZaGLwUTBlzt6eEIfjx7j
tRDGcD1lEiqnOt1XtI/xlMorgsHDhhZxSy8VR/SbdQ1NJlbz7yzPL3Ga2QaOy3DWy8/+xvZurcEs
3XdFjG+UmlgOngYA7DLDm5iTbF0g+QwPmUM86tCyJG0z4BWdWgOAEY3VqSizrdi/hZ31kdCFXsnG
IUsTr8+lsxigxK/0GVP2oXrSqtwpy2TD9RQeMblvT2rcHeqOynYUhXdZje+fXIBfUcP2HKo6vRqJ
XmH+J16FaxZKwTpqVADuGeXwNu92Zii5k5xbJ8sfxfulotCeEfAGt2GES0MnY+Ig7X3viCZ3A0kj
pWoh0lgRzAcoKNlsXKaoxB0sU/Vzld4n8dIcwnSmJ+mAYbcR3DVpa2yzVrgICki5qki+6xWi037G
CNDSIMPGwhDQcZ1dih6eSChJUJaiGMxQ5YMBMpR7rL8w9dBj0enL9N0vrHQXG6Wn55AupGGQncYQ
mk1kwpPIfRdXBuU+DNOOUwc+JZqCfN/rfOm8IqP5VIyFDvxrurQK9iFKMTRb35CQxenlQRprajO4
hAlKRQELtqqs4XY8iUNwylkf3A55ttuK+nVIivIG2mRqyHKmQecQZ+DFINK43COrs/MWUNYc0gxq
AFw1VcBC2O5geRI9JWVxbWags/4YDFu5geKRGo2NGkXf0GIu21KSV2tAG2ip6bzG2GYXZirVn3A+
6dqrMajjQ8eSY/nQT+dAnrYxjCmzE/CckgVEWFCysqI6s4gSoOWlSS62qm1ECwepSNY0SkPpydLB
GcQsPJCHfItm/dY1+PkJgDoNq3sl1XqOJ8VH/8uCinj7IpiBdiByNQYsjJI4BLAYpzTR9VA5eowM
gijeDovF79zLnqQaeAG3wTcB5lDSYGhjzdm7kCQnBL2Tl4/1RuZ8uzIpa5yDJnq2aw23E7ZRtG0v
yVdTkij/SLHujpOKg8wwLa2X+t2Ui+GmUAtt1cMDXtPvNgCdhu/WPsdTtSf8CDcpdrCdOb/nAOOd
qNOP8J4xpBrLcj0E7X2ndR+JGFiYfbbq4pTlGBoG9r7RgVkjcZ3qhnqpjgqHS8WLYNXnCFdmBVZV
e5Dl5hRIIqSqCYo56Wjkqmsxwy/U8E2HbiSMMUomIHyMTFcy5w25r6OgyPCl9TJkU9ftJHQaq1Iq
BNBTAMu64UAT2LQd83ETB7Q5C4EOQDVnj5Abk92zU1vBkULUpBzVlKkdLwV8beLQ6SXlIpbGi+Z3
/irIsv0g3FII3+usS26CKmNZFYW9PQ1TDn1WvResiu2GMgXPCa3w1ljCk20JvUO9eMB24DlE2eTm
Ul86s9yb3lhXb0Eln/ooHNyeahd9fsam6fEqDXHbrIfoA5uFAeeLfMlCmg9ZL9DgI7RQNUEeBlE2
QN6m7XruLmOUzfQ+45kr1e3AZgFScJdXTjLGgDFp7bfMz0CKfIL47rFsM/Veiz5MzM48HU4NdZTK
jYVR82J4I3OWrZpZf7bK+FiI6UUYxUsrVt9VE8ZY1GfQ0wYa2FOWvGjq2h2KNEls1qYklrugpEMb
6UTvmiY14rDzAvgOS9eaU4qnoYnKcycZj3koQfaWoADPZShgv/uSi2qE96GAs4olAAab38YqLr1Z
Cj+UuRgPsfEpzcGCXt3mAl6wpq5sJ2yM8ljq7g0lRdQ0nxU/ni+qzxwqJ77bjZ3MUYgnUHvkGqsm
Krxo0M5fje+aAbVATOnjnhGcuA0Y5kAlqT0a12AASyeI4hk5N1JPDX4f7fEkDlCEhOJcHRpzfqOV
FYxbmRAji8PJKrVtUFK61sqxvGRjtAjeU09VmQ10X6SICmWzrvL7QYZNnzUiG0sLLFheo6dqxPKD
vlHxUCcys38E3l7Wuzcdz8zdpNFVkMnxsfLhvPqm3Hlahx98Csktbv1mTeFjIg1sFZjcDt9mRTvB
zxGeFB0yjWp966luum1lap4Ry+VayxY/jCK/EzR9R99XsSM3+T3pu2/xBB6oUWNK3m0+7ZmUIKEo
rONZiAeqdp1iitaCL5aO2rFUdLM0OFNbPYgJIY6Q6b2rKbNbShG4qxAzYDmfH6DrCG7Xpndlxloo
TI2+lgvRB8LygIXL4mzDdNaWY3ysKcjEuqBvxzrDGxn5hE0zBx4FcZs5o/Qpk6b1zFI/GtAgg87Q
nUliGzq35SrJWKCrDS6V0yZRsKrLS53oCymdFxMmIo/BCjFtzTM58dmWpuemDjKnBWMV4zBz1ADv
ZsRP+8kQodpj0y3PvXrCm33aGr385tMfyf64M45Bj8hNbQTJ04zEskW1/S4F2nioMjwUtJTKB7mk
IxysyirJztffR6Mr1oW0ABmr17ZEsJA0LCMBCha3hQBVtOk1QmblMBuaElvLUshuYUQ53+jBaU9p
uQ57fPFGcWTOLjFulIX5W9TQWSaRMyeTrLO60wgsReqT3EpQ6cqI+G3dW/VTeSf6gleY1AUxvGeR
LyV1bVJkW8XYzncBhFAMDN7DAaStTKS3SqEoxXQROiUuZRt6W3YD+kqvnERM32bpReha3E8xLFlZ
SUAFIU1heaHnsSI4Y+3STSoxr0mIQAuBloSuF8/pWK3TQjFXLBEAibVowEkCOG4nQoASiEGKOX4y
lUo8x9kxFKxrlCzV+whalS5NrloNcEWbfYYX3q6doh4frt7JRnSi1vQ0M9GPQNRHqxjWZooDtyRB
NxRieV0XsbA2C6JAY6y2bc2msGUHWGTlKVHF1zAqi91ElA/2E+1jjBHQtPdDDWorsOjEyK+yga/7
mJsR8sa6LXbG5Bc7eu5K0S3LnNJPBh9PADGmpzWQp85/iNTwIfIpi0593TtpkARwvtS6cLHBXrCN
UbfD9LPbaYXe7rCJr/91/+uPxNjSNqkvymDBWa9Vs9wBTCl3vDZ2A4PfCyZGAe6ojqgvhxEnneXh
PGrFtdaJwHHVcscqUu2+bv3Z3T/729gDELaSyADKy2uhZMFJz6Ai/3/f5et5fiXJs62PHcm8TsAk
Z/n0r380fM7wufn3/ZYY3glNQMy/e+R3N7+e+fWegQ60sqKi7Px8tYDx0CoIChkDPIKpH+/7v/2V
UhCy8yoH3eYSeKW/VnJ/ftqPX/D1VglKGDjjwIB/PoxDmL6ikce0GzXhvGvsqdoCf8mvoVArMF2/
HiiWEfB1q0mrzAl8lrOfD9Q10w3CFYA+KihOqV1KAdLMkAKXBguRrGmx+/rHj/N9QTAPm5Czukx1
v/vn62+WAg8/yElQZnk8ey09b3Jq5rtOqPJdko7QxmkyJEZHUQUCEq/kNEsfqcLUdpgxQtsG/y0r
GzPwa1r249YvfwN5shFjvNkmg7gFxzINa1Mr36kTGoZBK0E99gEDfrl2ZC0BiiR+dRXlMu2jWWH3
EZYtchH09tfn/PxnWj6xGKR/fezXA4VurRGVah727vmOJpZ8h22lsPaH5ECmMd/9/HvfjxbCApTX
i49VZ5TsuDM+8+tFVqhfQjKVa6g2FtydoAIN/fWIYnSOIveAjpYvXC7H+uvWL3flaQL2q+4Z0RgV
R7iA8g3Iw0WeUNGknshxvfu6ZXLJ/rgLlQ6F1VJ20pupogBl8I9aVthgc/fH3xh3DnIvL9neTet5
R8phdRcDgM1oE1DXN9FaeelAkBVecPBYJwdkJscbkNlVsJ3WMAodzetBLhubobNjbX03727D2qNk
saJ3dMJREkbjYXGanbf+1evhZx2A8XkUg13tHuHH+oCZgN05EMCnlTfvGkdf1e7L8mEHJueqWN0l
tXMDcHsY7WR7A6x7M4W1fp7e+UPn8IHpyr9qpDmK71LmCsmVC9vLDjf/2qakD5BTdfbCg91FW6Lg
e76b5BEC3Hu8N2P7s4HUWznSjuKW04JSQYvgYG9UWlcYQ9SaoXgoNr9ueI6qo5qfOSwYljfzXaG9
c3imRHRnimHaM25Y4+s4nXNrcOcIOK28qxoXjW0xrcXFLQc8MMzNczXf6caWivw4b2k3Icg58dn+
MW3xHyFSR/hG6+1Kwl9MQcF8SOncgEj5CTeRnIWROhDvRckxQU5mXnLoTI+vASeyhquOzmWtsyhs
44GfNdNzoEBTgHLgcoO7lrqmTEY7PHh/RHQt3YXnBRU+IBSycU7kJBAS6NYR7mD3rmgsuGuyQLK+
kV573+WvII3KYXEeqJPr0NK8rQCj30Xp2shPBP/Lh+HIia0IvU/PsCWZP5LO5tOLxhVgByy+BfDw
ldQRzzPr2rELXAsx0oFwo7Pzib5T5icMiBvXvJpnCP/mOfXvWLFc/qfeKKp6zHfyPUATDQVU6syt
lzxNkx09KWcwsKXt2zBx1Et+lCW7P4Y7gV9Ks/1qeGCHKeFrZH4D/dptNI616YXfxDuMCzhg/UeF
M+QrRyebnvwLs+LKkk9p+Na58zp8wEMYUOG3TfMgrt2lqelQbKP62AqulX0gXpCFbWYrl8ROIREd
Y8xPs+QJx0/UtbgfHcULLgBO5MD5/fTfCRY1ztdsn8pjKO/bU/6Ylgdh+wkRDFTnS78dIQPLGwPc
xVZjxsDA3LBHRnQPG7DCzDNTFNR6gFF3yuf4ic8u5ftD/MYQ6DRhLRpbVZqd2O2u/Sn7XmIH/STF
W7P1MsUGks55ip/08t7CSykpH6TMQ3TY5C+8fNFm4x8wOOr5hwcFZ11ij5254/gqpA7aLcYjp6yz
b3hqvns82D2TK3mV4k2P0IzNig3uk4GUohz7tIBF23NzAUmb5Wc+O54YkE76yekvgflx3QAWk+7V
8sjgCijHGM4y0Diz5jWfj+ETP4635IIIObFGc2kntwL3jk8CsG1hzcCf52OO7zP9HbwpFlx0uKt4
0iQAzz+Fnr1898ZIbuot5B5LOITBkUGZGuhAbQ1LCMnpJpwR8j1Oe+nXUcoTfB4eq/LBKt875XtY
2Z61kCQw5UTzCvODbuc1bxlBX6y/gb5QeQPNvCr1OpMPPcF9DzIdIoU0TJiZvSn+XQ+Lh0s+q2gX
q2zmiip/EUF/pcWdXB7N6yztKlpFBM7IACiX61tCGhPH2569eCh5vEVYfL9hk1s8NY0b1ARiDtce
uUANNY8D2A6jTmMLmpyS17spraZ1Um+7+c56Nc+cYYhwHNfefsON7tyuTlF40bzpnSsYzQHTE5cJ
0wKcJ/iOxiYDfqi6b8o9JiCAjGym8gS7LmZPbnE6DK/fYfTCHMwc+8JQ4jM8ade9M6+ObIomlxfN
u/xT447LVznkT+SZ6IYjGgN3ipbHeitDW74KHzWJulcuFehk07u4Lt1y1dQbKoVpcZrW6lU/w/L+
mpqibvEfYKJXdgxCvsm4m57bVXjiGJB3I4vhzepzR4dx4PrnaT3gyfjAzBkdOHEQBjhaRvfIV1B5
soZrlAvf49kc19MarvL0zuzDVDpyrXUOYO9k62+kneQtK4caOL0b2TDZMzd/YrLsHDb3SKXZn8H3
4DcYnhkd9DNGCfOOUS88qq0HCum1YHEX1v2Ok0UaRz7rkqMGbra1DOLSVRa/vqhX4fgx+q74zqHr
HL4FTdJcSVyOy9vHNzIpTLuoNmefK9/mUabqr49XqM4bdnFA4/lmvGJqtxIejXs8L57NlfUKT4Cl
S+WrcYDCt+GdG97g4CzDKpJE6D7X7QqU/5qFHVeIr5VQdZgdpJ3w2AOwXzE2lPyObht8P2LDYTGb
72fOKEOL74r9pJ0d2NgzHOqVyelQOFyEksl2+cm2+P7GyGO5MGy8HnfVgfXLPHOWsEklH8pK3Kxn
OzkYdGxuwQhr3s14ZRt2QHdgh4PD05kUFE88C0fhEaUnk+a0usVPo/2+9JFfR8z/HA6TduSIc5Pf
z89i8LOE4lPNdartSzeEa7CS7lleNN3Riqf0Sb5yGosDy7N/NY6ty4hWmKM8K2bK4lgZR1Y/Dd03
SxNvG79Bepc5f7aM38e04RNnj6UMLwjg1N5gMWYYLOxJeSVTJXlW9EWr5vmFFxOjZAxpPGCYKoMt
etrowIln8kmfmAalHVce9ZIDv4w54JnFXTu+8CuUV34NbdysoRxZzGPcRljzUcbrS90cIhbUV/4h
44kLTOAEDwz7bAs+3LjvBAZ0iQUbJ0jBaOst1/YN6+QWQIjDLMlgpebDFzAQu+LU7Sj3zP+8alwG
qT6uGWbpJ1+LxZ+PYCs+4zy4Kf275p3L2sc5hzl73rJkTwlhg8tHW8feFRAAOK1w4JWTvhnN6zJK
QZZLnsxAPygiTNwtSeORYIFegLv0k1y8SbQXXAzUxN40j1fyByGJ1+6RdRNhiVm91gIOZ9pwt2Cm
D9Edeppm8DoEHNt+hZ8pNhrddsnpM+pby1FlziQ9IHZm1FjvHIULHBfoMhxiDXthqzmQ/OjJlYRN
w/NqzJB6fZ+G0WZW2MJv24UJ6lSYBzd39H+0+kNJ+SCVgUZLtnZ8M69s0leltmJqoMULT00JO6Jh
PAXG491UPeeZR5dr9Ion7CySDUAbpqwSbDngWydtuzXgfSwHHyuNJURbR8P1hiGOUq0Jm0qXZdXs
9/JVljDrOjNFASJbDe/jDk8oK1qSACWclviF5ZQmG2jXaCXiflWzqo2V668L61gWTxqA2l3JSaQg
Qh+dv87zkzVCh1mGgVkcy3rJDduPQYNplnkK6/U03RGZi+C4i2PIcCUiVvegKOhA/aIoEYPglnjU
ClfJ9mH2QQOZ8MTSCnaQHeXSteAqXKeBQ+mHmGYZYAeAc3z49Z0xy3JOnM3YRTdgOcNdra6bF0yv
IPS3GpI2L4Uy/Tx1WxHHBE50121imIrqmjUwz/docVru3o/mSfpyigGZpCuu53lMcm19ER7res1I
K56ZrxgBowgEdiWO6846ZoRDgROVRxU2vpt4xYDm+GtameyZBJi8pSjIDoNoZYSab0aeIrqC+DD0
e74wOw7Glhciy2G/w/JK7LaCqWM+5FiJsTUgAO5YPrEKSmvYSauUOIVAeGCBspXjOG1kTJEPzfvY
fGY5xb97qntQ0+ZLSwPLg/SKxYCrGh7AKnDtYb1HJmcSGjMhqzsFKINPlj0VAfiQkW59dWN8s2qJ
DX/4UskAfN7QumOfkEbWNY13WvuUeLwwYIsK0ekyY3dIUnebveJYPho7VXPi2g3xLG3tzI7S/Qz5
415wiS1djcG1IbCtXQZgi2Y+iw4iAYlybF4W9iumNqZN1Npe9A0li1RHLmND3D1hiPXOJQdnnos4
NlZUlzMbknzM9UiZgUAOn6h8S+YL3ueNfNNEPj6Axrqq3ttPliljb+Uu1ljCkclksQHCpSM5FrET
CJuU5qTjcCT5SLGzuRcjkKqvFHerHZUWqifhWiSBSOiSLXT8ldi7MC9Ce6pdnZLYQLpW307CqhtW
ApBzCrUnU7kToY+sGEIjlzI9+t13E9ebuwonSGj4OK3xh/AOPE7ePQ1UuhHCYo7EsKnp7TkKFV2z
u4md9xNkdu00AdVQHJWZv1lF4/OIe6Lc2nRCdW5jfeg6s9BLp9kSbnXFDpcYIAltbIPiEOl46O7b
8GyJbxTU+Sl65CFlDIiedccoXF1cJ7b5cLFszMROX4EJZj9sjrBi48IxLpbmZR/B43THgocPtRnt
VRwJyOyC5U6CDVQZUGa7TMB/ND/ECmGIJ9jT94Ak/aVTnWSfswyu8pvQrS0cwh78DZtuvAC6UCmc
Qk93Ymxg59YOFHvutUtDYhg4YOVlLVdSiwK1esVom6RxD0mzhTudhci0FiMtq7a1i3+PXFX5nip2
9uS/qgJTBrw5cxVfgyP5Xe1i4bVNI1pJYW1bVt5AMfIq4QjVO0xjEmZq1qXFq4Z2vYRhSR9dTBvd
K6dZ7beRZ8oHfDL867hj/mEo4J5CqApRV9lUxgHdaU2hvd5P/X2k3QXDA5B/tXeLcPLC8EXhC5DR
xbxqBbNjpWB1aR6kxsbY/R0VZnefvwyvVcpW3mEFZpbcjyv2rwc8aHxcEZoDqzJ+V327qr/xf3qP
z/Jje0chpqFLHfcvZBb92erRx9q+uth3od8MYjzsMtmJWnexYEZ48MaMgcw9Flc6zCtStA1cBhdr
k0O51b1px7EbULn7r/N6PGiHkNkNb7RAYibsnZzw4M30jsFmfkjcBIaEhSNdwBHptzgiB/or6gWn
AmVt7DYx7o4T+z2scd4awbwTDa6pcgta/9VaS2vmTBZzt3oKTJxA9UeSLK5Malg8qho7jJ3MqL21
/drHtoNKO4k76qjWWsQgkv3VJlxLxCi+owurOj1GCcl97IUJ6K2zsN9P2ZYyhn4f7GEPP8rdpoqd
xEtihz7J8Mxsqr4kx3GPu46yyRKXnjwnu1go4MNDyHTmoCsT9tpZcsh4MysA/NuMhyKn1vmmrCAl
9LldP+fbnOKP47+ApcYCTPUKEJa4aaqHbouvX3V3pQHaCQ/GWSClsDLOhVvsxWk1XqNNJ7ghUah8
yD5HtnfnanTGh8hN1/pgB/Oz/hK8do+t6IjhLnaqR5UjvuEbN3aMVzR6BPzrMHs8ljfpQrt3cZyS
UyHvC5yFmisnmuZEZo9VZuO4mEegD1dYodUFSgyCLa84DthHMCdCs2TOP5XtSt4abvMc35hFxRcq
ZIEncZSVbYQ2rN7j8YGep+qxdHgtowdsYriKpUul0re3kozVrG5N6ZOoC4A/MYJYb+PIzom6Mxxz
yYaKqxe2TkSHRAjA5YlFswLRRz3aAiXh5f+Fhi8nQZETH0w3381ugJ/YtrbrhDlzH46A2HcC3wXf
Ol1hO7+acf6yu8PwbCBBIKY1b9khAqBl2l1E8+ptkcVhF5naPQ5KbinsKWaxq6KkQ6nNRBi0mvAJ
u1dNZzrK1uL2VmBbAYwwd8d2m3cbgOO14Q0SV2v8SLjJDn16TmQHAzRCfRTo1t0s3ZPqF7f5smdH
SYJBicM+jfWfbIZwnNZvjAJclQh7M4+yzRS/QptObZruTuFm+E7pj11TvkoM6iar4DHFLelquO3N
0ndILFbRU0eLcL5Rj4ABX5bZO3gEPcF8tR6fk8/o1n3DSbEg/e5I7xrZE8eiYwYHHtunpbg5JNNr
85mWAHhRTDCPW0dcc7MK85vgU8dTBN8tUnQrTGQq1J0rClBycyAdIJNGAd6wSreUmdAHkT5AAUSE
wCyPoqNEGvtcXsPEbryBCsbG3BLkX+dq19jZJWJkxGu6VpGjgscoEePs0T+RHLJO4Vkd6DbYpDfY
Qc1gmxq83pX/Pc4lN9kCFDo00NlsDiPmmeMuesFMnUyRsuxewqde8jrZ0WY7vmB1RvfyZFUv5RMp
1fc2vifSEvA2u+taB58KC6sqeLIjNiWYkTN1JDurh66IoeR2OEk386UTVl7lsb0/cEkq6/7a3vQX
aPkrSuJregxsViVtREB/l3So1/BoZuf+wRFgF/iZneSlkZ5jqh6Uy0g88WjQgd0fkzeZfW/gzgyR
YiWt6Ym2/dqlSFBQXr6V38pvxbt11HY1O3vyGmfkAqgFlOqackF3o037oEuo8hHTOk37d3RnnZQ9
oyPaYElketjLlfcB+YVduxOlT/Bh36LH8la6S1R29h9oLw7ac1DhvgmjAU9N/6NqVK6WZTJgSUqj
dS4/mnhmfbQ0iNvzJsB5LDNcGsMFF1srtujLaWHL6PXf2hWO71w+vGtI0W0/4oE2okWAbmr3G2aS
4J7w9midqmr1UK6LU2I8z6TR1iI2YXm/QrxxvVin4JV6Vbh4R76IV3JsT28UgPRltn0Kb4RQMWeZ
jzUwwn0077CQLYgBAgw3Vv3NOIGYIC9+VpjJUXGT/FzFa5l9vJcdtdv4XSbx+6pcikd/C2fLuEW7
8YGR+FHFd30OGSx+UoOdcXlQBX7bO16Mj9LKOPmoGxpbOCU74dSxIjMU/LsU8y2n8uhbLezgNUOy
uDrj2tjLriw+z3vd1ncEZ2Q3Evm+HfxNAjnNejAK4dAKwV2w1FOCbGTv/3VzUJZaUD0RQwLvWgdD
AQG87RNqRtR9pk7AdUmDxpMNVIC+/mZV0b5Ex+NhIJTvwmnOKY0uqi65JiUZzwONHf9+JFtu/byr
Bj26B/GhFfMMsi3Vua/Xf/3z9dRWjXmnKdFC1JYV88AfX5/ItbQNhl0kUtiBZ1P9+CdY7n79zS8H
QvTQ1N6AMJE2ZztsdOHvnvrLK7/eQyuoFf18t6L2i3WaNFdk1oj/6tClULvxK8pDX/8E1fIZXzc1
Cvb4ZC0PmUbS0D5Lf6XXjOH+59P7f3/Nn3+zII7/6y2+/vj1nIx+rw1Lzfrn877+/vPuj1shvcb2
L48kaqigkGFp+vmAqbR8yNf9YiAuA4hnOV9v8buP//rZKEID9soTlxV2rqbMNZ2VFpaVAytnteRw
gVWv+xITtxrTp7ivQAAb4ZrKvujJSnUMMmpeeEbR/6c8SIlAPIrHoURrecn2L1HUrdC3mgOhYVXr
OEG3LO16aF6iQPhmJu2xUWW8/FoPhM1714qk0QQLXa1yo0t9sBVKFvR7LX0L5H8mAUorWt7cFi2A
C1Fsen0mSWSMe3Xd99JGrJEVJL5hwTBAJhsmN7qqR1tvtG071WjwxIfyS+uT9PAE1fGRJl1mwSK+
DsO8z3zCM7Fyofs7sbSRY8sdVWLLKrmLs+cgIE4hyzGweYNOvhWakVAxzsjKLR7VNOyVYXQOm2xN
WzNzlxLczW90TO2MDptkLcbUL6sfy0h4E/UZnkGy9oNvQ69QC8rZNzPhWPJ5rmmlRqOCZ2ehya7+
f6k7r+XKkSzLfhHKoMXr1YKaQTKCL7AggwQcDuHQgH/9LI/qnu7qsTHrfmyzqptVzGAmeQVwfJ+9
1x6H22h0EEA1ok4avS/YRbdLXD9gNcsAWKiAwxHuSE4AbF+5iwTJryzDrKd8BJ1mnqzbvLyb0+hr
HRZ3J5X7ByfJrZ1FPzOJhdUd9XGRn45zyebys54pop5rzRCQ9/hXx++8jj9YI9fX0famY2Nr0BJC
HJR10i3WxCDgOE22aJ8O9VtE+5wzOJeuXS+YSc5VxZ5FpzeLcJ/6bnpYV5fy3w53VH1ZJRuhjh50
ezhUg9x2c8gsxuWeJiOedPdlTI5T/CP0TUtj5O7HQB+JU18zNM8heOdp+ugx/TlJee+4xQdBXwLb
BLG0k+1dfzsrVI+K58yjI0MV40efkbBaNMQMm3t8h8mFZ2wNo5shcrqN1QX5NdeERgbH58vs6pLW
C3dqeWwz5X9q0ltdGjxVAy27qkMHTUbUVK/EZ1R/ORm8j3wk4NE3O0DB5CDa6LiQptoEI2cq3+yp
GSyLwlrPeVv8aaj3dCN7l1XzC8EnLnpDoDb1ROJ4ksXNgh/IRJ52vdWpTWWX6k709i9NQm7XurFF
pJnzZOW+LqPT0D6l32WouaS4Dl6ZvtthA7B2eAN/cdZn+5RtnRLnpeiKAwieL95Je8cZXtM5/g3m
4j5lK60jrBraXl6Igl6nUuy7sMW5O4Gkc+zbNcqeo7y+VI43oFghfwBRf1peuwpBp0wm91ywy1Tu
QO+Z8F+8MV42beD+bj9tL/luZTWdZcPTtUBTyKP1CpcnPczgl3fJunLzmtLrQJ5pY7WL3ufBxcmt
O22nBxy+VB/zDkuK4QvUmUsxZP9cqvAFN3mHERP37dpmt3oKfkOYxM7bMEezEdNV0u4tesq20dr8
KdZqv4IUvJd2E2+lvsP8fO+09Lg63Zoc/Cz9Buhd3Mzjz8DhMtfayyUoQwPtZ7udr06MGz2pt2X1
3UXpdkhm7uJxDB69Z8ioGcinb7/Xz7idCZ9mHAvTVCy0YBXXMOzfxMjponJn+sFx9LKxZtlRxq3c
q9fSqYLjEOg7ZVmvOZ9Nnt3gpwgTRQkaioywz3G2sqsMYVGMxfs6O28EtTS32yE72hYnZpEHhBNW
2t8kwPi0n89eH94GsXMNhQsrdrXBU5RMqnT8NF9Tp/6kA3uegAVkdfEgYu1aX9AMHGXbyE0BjUf9
3oWTz5bANSMhG5d0FZckHt8bzfYzoNZgY3HtOXVlimK2iIe8bN8D1b+09XzHc36nO/fUMtAuY8HW
1LLfshjRC5xMOrcPlQZirdSD8KkBsGpuDF2kadGrxLe/0CW8ALjwQsIRTf7g+p7EGlyiyNtyCxYP
ZjwO060VTDi6QpuMoKSWdyo/rYZ+hFQP336IvNWW7Tnz5Yfk4r0dvPwj7nRxxhq8XKOUIz/X77Il
6K+kjxkRK1w0PAMJ+h6Euz44A+9+neFWp8IMCYK7ILaH5lDFtPWIciz2Rd/+lIuat4Qj770HMn/a
UjhYqq+gct3tn9BnXdDmv8rhg+IoPuq2O9M0S82kU+k9Rv2LWz1aaXeXLW1/h7vauEoR1J2GBmY3
pd9sLtnWDNUr2PUPOBKKDg+z6jJanU+jSlWW27mpLW7P8wt5rp7pNLnH9glIBeOcYu+pVgzs7t4q
1cVaougIvok1sLToTkQxVwMiSIy3d6EzzavZfWHFpXExnd/sxZSg+vG5a1I4Povb46kO3uzOZmK3
a96144AQ0skftnY/G1Ns3o8XQsxLhlirAqYnGhcBiEgcBCtoM69ASR84feYoYvumKvAbpeV0rv3G
2c791vMu1nhDFSvrJps1Q5YmeE2W8kTfW3qbITkmFabPyFs/kxJ1yu6RjKoKiRaqKCvpu2ps0l0+
jQk/LXuSul5WJh0HoV3VTyNR5MPk2xoYHRJATIllCo7KEcuyEynBxI52e4E5bN+P6tOR4T+zt/+j
SBlJMf7zX3Ng/5Iu+++lzv43RcpIc5Gd/v9Hyq5EycZPuf5Lpuyf3/TvmTLnHwnIYJeEGJWHLrSk
f0+UJf8gaGYQKgA1wXx45DH/LVHmJf9wfKKItm3TquICSfqPRFn4D58oGRVchvluO4Du/yeJMkO8
+Jc8mQuTAnwCMEku2O5/Dbx7IWHaWBNvBQxfQGrFC9AqXBMhEbPGtIAm2SWIdHcpI9ipCj8NpK38
ZC+PwiKfA+PhDPNvQhUuuNFF+HvKpFlQdhCtYSfiVvYqH4N1xcl+ITwhi2dpDeAElgqjUDjsytRG
zE9EeqbY5atzD8IZNRG+//uS/FuO7j/n5ijR+n9/T56pAJcmqXjfgdn/r7k5Qj5rIN04PKedRnYO
hsMiZMWJiGNTCisDjRgsypBAckqMzy5z+FrWxP42Ii4/SQ322bFf69S76MBWR4aniqBcQWCgSzZ5
mO67xBsvY+K8hEMEFWVsnmvL/vAJ9Tz8fcCdTcoZZuw+TYhQsGJe3PksrAobomqpJizqPR72qgGr
KOerVTbnVVvjSeiq3TMKofalLnauXmb87P5vCeoMr9aasNHqfsRW7lxC85AMVnsBeMX5lCWleYBu
ZjOoNtFZW4//8eUkIlisK8A9xeDt+gQxCuO/vvx9yAUMpdRJsOKMNNf+fZjE2F68NH2kz8M5pMEg
WL2HVXGAL/qrOanI/ZoaxKrVRz8gOjlcgCn8bGzQEkXuDpd85Dmrkwj3fWjbF+pus2MdJneikXRE
LGMcXLyxNV3Bpf50/GpFUnos5QL2fM5jll7lU1hO6UU1Fbac0FP7QDbs/83/1YOd/KeHv1+zVLTr
/TU6qarOj8LrHxbzp3refsSnjPCYI7CV9Ag3pce50WW1FDn84U1D7ywmHKwNI7ptW07B5e//WjU7
/f5NWu10GBxEpDBIB4TDcov99qQyHWOLnPPpkoLnuvR8HEAh48iOhQi3cPHAeEDLdeXo7O024xlx
vP5C2v7RHviStt1DRcrsJiH0vHHzSe3/PqgQs7qXNeI6WYEgfdgvtHyNNObypb8PWbbwNytt4UL1
HrWdW5jpx9G6/H1Q8bfTEHMoa2iCmf+uJPetZr4JA95UTInRjuai4EKfDbajOXBYMOEP7PRVeMm4
n1rv2jWdsaQ2W4ax9zj8ZY+93C85Te+rNfYXy+bXUIIDSOOxOrNwwGI/Lc7g51E/BA4TVaNq6gKi
/HU2aksWaXwRU8zevU9ek7CoDmld8FZl/h8qHZ77YiD0sWbhwUvEj6zoPJTBknDMw1g5AlFP3pZj
JY5tku1Yj8cnUJXzhs/GKSqYKKxywdxqJ/yrRYizWi7DerQG6t5siw5HC2uU1a3zuU7fR390cEXE
jAuIRMcxa7qLhzHhstgsNJ2WFRBhQkNSwsRLVhX8fUiJRvPG90dnXi73osOl2HTBuOzztkS6W5mG
88C/FAkf0WpitWM3nCXd9kBFon+gHWubhv1Vtg0tWGp47cTwm5OPdVnG06Jj55zGCxvKaLqOc15y
UG2fM+pPrwFrnclXB2uuX9pKk9ZQTAT94IO7ZJfiV2D9M1byYal+eXPuHVyszVEb9Ph0cnzYlofc
xlPEuzhB83C44jlt/VoPYXVYZKnPU/bZcJi8tOahZEU32+tZwrbYJgAWtn8vlNww25NfTUhGxBX0
Uj32RFN2lS3JGvuYPqv6R1f2LUdvPA4AL+GLxAq7xbIE+DSwWHvA1a3eo4Wd1rdzkr3kavEui6yv
4SC/k4x97IqxXKYW+t/0VTT2YdZZcYjd4qZ35pwkJUG2yMdb6Dg4AMpX8p30es0Kw0zKRAihY7MG
eXqJhcUhowjJNXto8ORfLnlruduilT/mjFV/673UbnnRa2xhaW/vmrFFWo/TrzV69rP6nem13SuM
reZtvpY11VBdfwzx89cA6/dtSVtUlmBQ7OoIT1PW8xbuwp9WqPkp0U6LyB94P6BjTD1HiTF3setn
G9gt/SHr3ddUUITLdeIp8l57p8OIVlr9IWlQrHlDPE2SQl4Xo5N2WQ3ww+whcOb7wSV+Zdk1pB7M
FLm06VSzo51ux+DOQVijSdIhXWg3uxWLJi/OHMjgJBQqKbnIfWl54bZOtItmyhEn6oazP/L2qr2n
cvEhUYb2LZj0X7RXF8WEd099hdRf+7FFfLovwl1HpCVx6uA2xCy0VmPLEYJ0mown1hZ8h7cO0Z3j
WfneEwRkU6k16EGi2vDC9ihh6hAzzFPYS2GpvSYf8CYOwpLpo846QN5IHLskmO4VvUyeLc8tpyUg
7eU+0GRgZG4QuxCeOkyAg1pPRcUqCPgLq7+SSnHRvrlOzrYkIcwJiGHTCcaXfOo+og5vhJd5rLEX
Cz+OVQx7QQnMWVqhiWWecm9e97ENHrHOR+fUpPp26QyavMWQiSe59+gH8FS/gKBIuB7p8pjCf8Pv
iA23TCimS0b0O01+rFkx6wkaC3VtWY9hb/5+Ed4BR7tAh9rG2G2t8DNNM/6qkBN7198FIX/eGeDF
RJNYT1Gr9qNc6n0ZuKAM2buPUcyJCXepsJnM5ifOKgTDGg/oe5w+zKHbPoeqvPUj0stlmWw74j/7
zsP8xaXs4A3N/QKF7KXGtu3KtzBJmPbCedoINwj3U9c96IZYYyMhTLPMqyWShCp2c4TRTy8j6npX
Hq1RNddxeg+G4FWURGY4oULRErwtHV9aO3twOD8lmmg9JnUxzoD4efkVUW806HA8tDVDoY3E1ZKq
vmmZ2N7K5j7In1Ik1fs5i39BD6CwTVfjHtlWEq0CTvmzhJyy9WuLTGHv+Ud3jTF8xtHPAgIue0LW
h3kVgnvsS/ehyuej36Q/c1HFsM7nH+1cFDtv8r/LiMlkFWzsYnoMyW4QImj/0jIJ6DnBig+oDs+F
QtPpvy05+NfRoI+G9DjEAbL96O3rumo3WvjN76bHsYo2ZWAkRXJaGgeejUxZn5S93FYWI/CYqkuX
ZcNNlLTcQn74buWeaH8kg97exi5PjCjaBBP1OZ4dXGcJp3E7m99XlvNzvL7GmMTjZTRoOgtTOAzf
ItC7CUjfNWIJgmz4p4+xX0OB/ukH7N0UBoXQb26HEgGwtvoam0OMOUV66z6J8vB3hPyNoUVnpwaw
Q00wfdPJlsRFs96oKJVHxj/2Y2jtVcCDpbrqFidIO4Cp7aoPwOB4R5ndi/4PL/pz402PbDqIw5XV
g/GBlGVVH3oXoM2U+NWWvqP+75yXFVgrHUq5wGADQf3QxljiyPxYB96hbdNtmPmPkUY5riPnVNW2
s5WSPQrlivdZWrOM9fZQVAoODDGO+XqKKXWsv9g7Om0WPuolDndj7d5a8Xwbh5BQm6GLAcAlBzcd
kZtjZin5k0DjxoqK3+HAUjT3vfNkDdTAVvVOhpQUsQN4cBrQb+6cBahbeIsI3I3UEbKoTlsweq5g
cMjhJpYjLMOueRvWP2tNdjurwzt6WDtgDpQVFGP74rrLK1nen7VKnxuXqGIysOgLregQ6ao7Jcur
qnFpLqSevDU9itza1gXKGsHjbdSdSVixmaQJZuM61c7roZaaPddmpgRww6Av+DgNh2CFhTU7iw3G
bbibVAaLNg8PdVzWB4mikrUGZ4CzMAj6q6fL17ZVd5Hn79OM/antZHrvT+LGrzOkj9qtrw5YgzyJ
v5rx99y7L9xvjl5ShbswGL+VO51bvfB+Faz1e63x0GrrG/bBfMgqROqZILdFyCRpsqslHzVj9lPP
ONZ4XbirhX5yXPFUdFW6Ce1s2OXBp65/ocRUiBiMQZOL84zBNAvUU46hwirtlyqVNjyQmkRNyQZT
FW+tjVs0nBC1slifa9OzsaasOAeKykfUnA070jXPeG0dfeW+rx5TeecE5zZDkw6V9zE78qkjnXus
So+TXCBu0zVeD4EMH9zBn2kuabkOt57LJaW+2HqmWjujSb2miDZMxsMcWRycWrkcWwX/RAaIwqkD
/yOCNEgK7uxK7IVrib8pxYi082yn2YlsYpWX0AGSFTzVNoNkFhcvLehML5jnc+c8zJJ5vON3Doi1
Hf06wriBoSRsgqvFvkO30zbNzKkqgDCA5IVKJjDR9GyVSFgvi6d3Hsyuvcr7n1GT3S+sb1PYBm3F
ENPl/NJL5QNY4Vo42LqkHTV59z3l3vYGeomhHq+IxnJ9Xy/tK5VU2YblzLLtsoArOdIAd8yv0QJ7
nsidqtMEp+60qRXpXzitCyc76ylP7e6wtGt8tJKuOugIgmLX+T9ka55SroUh/VR9qrD8L8MuqlFi
pcSuatXhfWN5kN1LZuKx7+7ikeTgMrKNcoX7O6unZe857n2tuXrF0gHhErwAv7m1u/gzzebHqFDR
Niy5SvilW+6l/CycKNhNIvgV+Oy47bySDFaYdh2CeDXzLpUqIoCeP0JZzWjiahWWp9IPmwNnM9bi
/nTHxVFnTI6Zg3VKDHdl7TEKrmprLd/jKn7NAk9j5jqvSYcGsvaXMZ8/FZziM05ylhTimMxBupEk
5fdDIZprOpuhxPF9zJDl59jnN0mVfDZYRL2RI2JTNtmuGc/jDKIjIfXH05Tc01Jxjcbi7DTfc9mv
P6jUbDaU6mHgPnsZ4bKqolcbCOsnPX/zXtKcYoU2MHY72Ds9K5Y8MB5kHR7DRQfI9wvuaVfsVKoh
Y47CxzWO7iwKcfZcXMe5zVIxTRy5QbRatrFkhI8qHOteIAUsHHkchhw64LKwAU26RyvMXmpPxEjb
6I9SPqlafXkhHg7OIuwK3b198KP1fVp6jIVFxId+fi/H+Fl0EPAseecW4PFJimJpb5J0a4XvVK9s
7NnjFrZEKKepBUZRn3qfg0MZ1ZTttM/8gxmbCi5gfSx/2v1suheTLXCXZWfHDHlDI/PDMCzhtRl+
iXKuz1XGQm+13D0f45qjLjN0dhPKCGp/ukYMRdndyFluW8CG29QlFcM527WiCLerjS+gAYrDwgu9
f+JwGRr8vgXXfmszYQeJmnA8xcWuWeDKaa1+2NTcHsLKJeJTYHLJR2bAVN+Z/1YwJESCCwXSdl4r
eRiCXyiIvF0XQV4SI9GIAL6O+pzb+c8GwMomsZor65aY3KdppyK5uTQUcy18HBgLaMYpBTGZKuLj
b55IljBv8c0EHHVnRyEuSMi6gZv2W1tioA/6hUuARw104r77msRdCiccUV2B7WBxrMrkG7bGs2JD
mpdfFloAVP5iU3guGrUfPAS0JLPoG0iRBJp1RmXTK9u/Fk0E1Cx9geu57pcEJzVD5NbrUqgVTfrI
ogdLBHo8/dsDCZmSyGT8J7WEvdVPyZRsx8K5pGvDuDHX4dY2hcO17NONMNwEv6T3aDjZ7tRse4RH
bo6fAp7IrnHxzPkRLJ9eupzluU9ky7Kc0pDnLZ1tPmwszGgtSLfz6q/obrgybHDhm6UNg4MePWPc
8yL8Inl2TPtkrzzsdEmoPmAkgevMxVNqPpEUrBL0VMWVemTvuKY58onLDal4VZn/Wk6OPEI+vlGz
9TnPPffY4V3kGoN6dALgd9sF/laut1xDptF6ZkfHEldUP9bsXoU+xrSBjduU8Mfmkzumd92SItgR
GZWx924ATdOB+r/5m9Eit9qnoMBiGweL3qathpKx2ETy44Rlq8c55NrN+rB6PIFM+S+LU5MS14YC
0KHI8LkqQl47OkNw4nAR1SlXOsFJoDR8z5i2yt2cfjNXTQCR1qd2SDNAjCkh34SUutVdxq4/9Ulz
4/pM87gWllPi6BevXZ6xHtwPsW/v8jD/UqCwwqanzmcNnoKyffVz/7FgWRKMr/Dj73s7BFtUbRZm
imgpr34knwePT8vE1J9X7hMBFlwQzb6uUnwfGfavhVOrJm+Izc4t018ppxtrFEhVmEypyhU5K9Zu
5tRi11xpq/PYjKfEGu5t81nzmq+2q98aCPFbvXDimoZPgGUONmCM3ZzKH4axV/spGX50uLdS59kK
fTzJjfXdD+ttnIFrFdbob3n3wGOsKu683fIJHuwUAcHaTg4Wlc76DcRhwDRuAVStvA8GNvi6mGnH
PvvZhuIMpZvCABgUm2ESDz2uiCL8did5FzXY5JWT/c695CHlxCkadR/W/rdlVc+N+Z2teXgJ8c9X
IxfymCYQJwLu2vNKbaMC4L5bNpe2jnFa4krLZ3ZGIEL85VzyLN4p+3bJBHjCQp0lY+q27uL00MG8
OkQ20BzOwYdSifmwdAhn6PucQErDuliBXvSGflEaDsbKJGm4GAFOS1dAysgNMyMz8AzOCoalgdT3
aqXQNUpGDmrVHA4d2NrDihgI6Fmcjb06ZLa077OaBoMIQkjqU3BkGB4xMI8FqEdk6B6x4XwshvhB
tUJ/KIGAsIGEvmW4IBJACOzk/CQMM2Sx+2uKKWDDiI2EqefPasCMN41yHzdYKtXM2Tys4g6JoGB6
tTnT3c1++yoPjmGW4PhwD7bwX2PDM7EmO9wuqrxrJStzD+hJaegnK2+jjTBEFMewUWIgKcLQUhIt
3/qii3dW/9SmpYdtIS+fF/vChYiiTsNcMerTiXXtezNULwk0WJh3zR+fWXdrPZZhfusoiknXuhPQ
0qflBtfWnyGHYOUL3zk2KzvB1pPRbcqQz6wFnKhKqCYpSv/O17wR2nhlK+3ra0I+CT5BcQtAjswv
S0d35R7CFbQCQZMbFo00VJrI8GkaBamm9LJ5m2roNd2pNCwbYag22sGtZDg3MdYxe/ZvIbMrABFE
kptqlww1XK0VoXJgtOT39hBtWVqPhqWTGqpOon2X/e4P1x7TnfbLEDOAYAs9FQ+rBTkgzZYfM+iC
XWOIPajj+9QwfLjGxZu25vvUTJ6xTgFbhfCqFkP/qcAAJYYHJAjo5ACClCEFMSVz+fpLD4q6D1Et
f2hbAZlSB5dIlQ9ljct80pM6qNSGQhSG8z4too8O4lQfxelrHXt3UTZ+LGg/VzrSVrb1Xn9YZmuT
9MYn505AKVIAynHXw0FiRgphZFxQ4n8XktTA5GKx5+Co4TJVX8UalPsUtOHGjTkR+Ck2T0uVj3B7
/NtQmq5AIQ+ycMojv8ppWEr1NHd8uBeAUmJq5zvbyl/T2hKXWC2/h6Jtb7qaBEScKdhHhgYVGSyU
4UPlgKJWgFG+IUfZJDoHNt22m8+bsmOK8wqypvQX3Is2qo8gqXE+ONFyGiPs0oBW9/4M76ko/PVp
be6tCa5PYavxUdT23u4wxIRDuwvsc177wbnuvrvMmm948f7MLWSsAkSWcTKws7NuInsS1yj+CdI7
PUIEXjeR1erbsQ9eZtdr7hNF36278zk4E0k5EpCmnT6T035uWDXFea8uy9TxCb1v43K4pCVURhan
N0izPZ3wcL96AGDRuD5la/Gk1vx2ABBmc/eQAMOkIYe1M69oxBk0+UsVE1+toYwpcGMcl9NLGn9P
eItLwyPD9dgyANM+YsuZUNXY7FfDL7MAmfkAzZCO5iOXQowiJHRrQz0LwJ+lhoMGm3h+7EGjCRBp
A2ck/D/c4oEFvs6Go9bwkXSS/nctvZh0LrwqYahrwk7wxDQ/HMNjSw2ZrQTRNhpWW5Zy4rCl/6gN
x41T3cQSDGJEKsSbYktwyNa3TMvrkCGianBwFP099eDhcsOJ8wwxbjbsOCaI0bDkMkOVE+DlCohc
nIEIcjvRdHINg26ab6IBHbPEybdVMSagPCX+KmW+71y8N9QJ3i5k2wNDt4sN504Y4l1p2HcYP2g6
Dw5qaOFElDNYf81nsr0LLpafkKZJW/KPhqdnOITqVhrKXg9uL4mQwENzmszlstN40fA+RzGpov7L
t/g58wJX81QQM7H9285BDZ2A+1VA/qSh/Xlpc62T9qc/m8xkir5ShYfGkgHXxD4/+UADA0MPZL7T
O9cQBSPDFiwMZTAHNxgDycjgCUYgBSobo1RD0jxiZ+eM/opeJ+9S2IUcrvIjSK4DzJzfiwIYR8uJ
i5RoeiFAH0bdVzlPmKgFMRjbTTBHWj6+6fShqzw4v239ROcCKEUDVeSjdx9DWcxIB0092MXVit/a
avrd5HN+I9l275KCbSdthweDIZwMvnE1IEdrgI6NtnQvOTbv2z49xnlo7zxydJM3rGfcKYCuyV3w
4i0/ouBdwowUBh7J+m28OAYoya3ENYDJyKAmPQOdzCrW0p7hUBog5WDQlCWMyhFWpYJZmRh4JcJi
uZsUF4EKeaYYjW6vSS+UPfE5mbKuD5da7n6B/Wre8snnu/tx39lTshdjld3BSp2vw0CSrDOu1Zn2
IwWnMpXNTeVQeq1F0+McbJ2dK+anWQLTkz+GUup90VJuMhNAJRS5HAY7hxPhWO4jzLd9uCYvsvT7
0yI6l/xubgNya46ua7O5scUnY4PeDYYe6oIRlYYnKgxZVBjGqDK00QLsKI5ehntDIp01TFLWYhh5
wZRmUG4BeVpPsDwjnhdYppGhmsaGb1piHOvKR1354b0WEFBrHT0FIFEBPMNG/UtJBfU3GW4qnY4Y
TxnUF8NUTQ1dVQ733fidGuaqdqGv9pbG4p8O/NiEPSRWqtEdebs9NhGmsWltT0OKLDdnXn8/2s5H
ta7lXkjrvh+nccvEf2MZFuxkqLCQ7U6Ue+1sH15sR2zEMQTZGZRsDVK2c6ObcqLS1qBmwQNEpD5s
Pk3Kbz0aWex91PinDBTgdnRm/wgbljBjbDH8G5qtkwOmMHzbwZBufcO8jYHfjm8FINy6GxmRh3Jb
dt6vJGjqP15YXYIKbnzX3BZ5RAbKG48RILYjnfebXEHc1aB3lQWDVwPjFUB56c0joLXEEF+4XFQ4
aLaWtqm5aWIUaUHWb56fmpTLz0AmFMhdv117fBLCyz4w6EpYULhLVaFvpdUjwxt2sAAiHIRZfiiW
6mYcJU1nHBxYbyyYSTPrXKpxujrgiEfDJR6Xn53hFNuGWAyydQ+z176RhmZcGa6xMoRj5cM6xn2c
cySNeKVW6x3J2L/MlX4MZwnqfdYfTBuE47rfpaEoD+CUcRETLDKEZc7dUHaALktDX/ZXOMyemW9C
YCx234m9movoDugtSSJueAVe3Psl1REaw3Ak9uxi5WK39lkYb1dkXF4Fdi/X+L4c4wBLsIJFWMJm
4w3jX98fVF0+iV4/6ElO96OFSOFHvJxFqz9YV95GQVl8acoOOeNxM8v2YKPXHQNO/0Sx1o2t+p3C
GP9R9JgAxhjag91kd4E/cu/TJLUyz9kX0iPi6opb7hoEBvVwTxaWl8/hIw0QpxP8O12uFT3N8YgE
AbbRERZKjnQSCcvbl20sTlOqTmzdWRq7qNr1AqAs4ZNrOTS6F/V90FQEs92O5QukpMWRzxGNBGIp
b/4+WFZR3QRRyslicne54r3Q4+FgiO3ZSkqIEZQVbGtRjJeu4TAvKlewOYqbq8b76pbRdIhU+C6a
iN1trr2HxG65arJXxDXAJqJv7euwBD+zoabpL58At2f3dVBUb1XJaz2wfK/pBd9kQ4CPxGw6HfZV
Ll0EL3K4eOt9x4oQuykD15rADWkQ8PknNxjQQ/CFov3hjStJQJVYO5S6akwuVo/oRZ3esQ1CsqGg
b7eCekTcJ9HGi+RCTZzeegvcgaBZ7sO4bI7AHA868eZ9yxjIEPe11Jq9JTrmPI7T3kvYHoQqI4EW
Eu9XDvCHfGVAAQy38Z35ii+FQijy35k7FXeZFT9Ju0K11pPFmJwg3A0+4ldI47BapvkAcqR3IYn1
SkIaCt0zGOX27u+DHRV7IYL9FHjwuJRPh4WX20e1cJlFk/PxhRUdaElk+3UCTJWi4rQEPii3SO9G
u/celtKUWy/zRXpIrt5E1r429RhxBNgq8JIbj5S9ruvuIZsIIizhpQmZnZaBDcianeK6dg8OfoI1
01ewf69ZGwQ3bi6yI5t2AjV2+TsOfKjJpaKHD0PyLl3xYrtz8UbPAUUVAL/ayb1ZFi5MjWrP1mvh
490AiTkd0J3nk8CzuXE9kKdKT/mxdBY2b6AzsoXJO5unmDX0pJ88UJ/E8LybbJTRc1LpT5Lwo+u/
Ko+xVhGtr9WMO3+sboohvowmIQhy9ijCqrrgYn7IOCN0btzuE48QITEb6xQs6tuT4k/U2vGhtUN8
6lHn7wOxmhI+n4+AbkDV8m5q3OCjrBKMNlWBion9zLaim77DilJn0TmW4a9aCNQlUopjpbNnEiKw
PClToeHlOJYvrdPPd5i/3AIkV5BhMfc40dUxeA/mAYcLP2tY4y0m7aGMWAg5hmjDsu2r4qRcXvSe
08KmnFioiY5vGbP44C7hYdDZw8iCDPlu7UFYt9gD64oFRwtJdKb1JB/7a6bdA8UKKQ2FU77rcjQU
NXQ+Q92u9GKXwpqoPLjjwk/qo75V65k1IMtqxgOLzS7gzafs/7B3HstxJN0VfhWF1qqJslmVC23a
O7gG0AS5qWgalPe+nl5fNkf6OeQEJ6S1Nh0gQKCry2Tee+4xkT9vZBTZOz1HT6pN+UfhvVgGoyG9
T05F6jCvyUE3wNVlvHesPPuUpSbdNhiQbKczLb+/b5V5voGXjUoAgoxc12fX0+mVmj1oC4KCeOCc
mc5hKCRQPOMIemQc6RJ9epjDVGLu8lQ0OZ3SGB5C6HxbkgdAuIeGtIiJplfA90NhMAsDh4pYn1ZG
2n4UiaftdJR4fhdpD5UD3d53WHfnDNhM98S6sMvwpRcDDkPl/IQhfoQ7hw8Ls+jxQnDQLWekemZd
5O8U5D2WcbSNWvurnOjtU5nv+qEgMtquD5DVpgOC0EtiEMBIAz8dpHq5fWXr3XRoRYiOZtb7BgE4
A1NjbFYJ0SyH28uNjQE1oZ+XuFgwhA7hGNVWjE+mCUvpQMfBwCcqKFhD+inYYTliLvwoK+ZC/Oj2
89tLM1bBptW8Vw5duSIp+0U55kCfRvMYqn/dvoVx9qbq5bCLFbUtQqMbpm6xsdOZIRVrBkB80m6o
OrEMxAFCC7HQUi9wCiGAxES7RAPM63Hq+gMId/f95ZK2fGhPsc9wbn1x667dxL2Yv39LSmP4Hs70
/1zqf4jnMNG5WD8Qd1UAyF/iOe6uTXP9wkP+rW2bHwnVf/7mn4RqIf9AFeGRxmi7f2VUu9Yfji6E
5TquZdom/+N/GNW2+QfRNq4KiRNIDWyLH/2Z0UF8h2mpLEmCzYUk3fp/xaj+NRPWcAnQsRzaLOzG
f06lldYktAT1DhK+4b4AB/fZ+9ywtDaax6oWefhu/3CS/obd/HfvaOq6DVwnIE9Zivr85XqO8oAI
EeM/0twmt3E0yt2wbnyrX8xe+WqK02AzIh/8sPt++8Lj//sQkl9DcgyXN5KWTkNj295PCeBBq/lz
XSblzkh59Ip8qbnTpZyTq6jmy+8/2d+8lceabpOqpcyyb6lbP3yy3k0NWdSA6zCF3pM0eWdU9B5Z
a1Dhz79/p18ziw3eyfFQNHIP/HLVWOhm6IojFak2oHz2oBA0ocDtcKTk+f1bGdzzf6Xcc+sKQ9pE
MgJxGIb61D98KvbMzC5CPpWV1Oayt/SLVyEVIf93ZAFjN9SJ1PP2Rt0qrhItfO/eWwGxR2Z+9/tD
+TVtiSMxTQKPpGUgWlBhMz8cidtnnoYMrNyRzLnRCbEWoGskfF4MbbqM5aigm28+hj6/f9vbJ/yL
6ECdAYQNwvVMWGZIGP7yvprhFJZrFNxCWrKP9XZvUoXHxcCgaTzXIBKLPDjF+XyJPYJiCi261nat
tEA8PzaxVHB9XmKRvPxfDov0H0u6Lpl5Pz+6uAp1Zso4dtfa0FeD1NnBw7YWrTWA9njt106/6+qK
b8SIfNAuQG5NnxCAQnrs+mcPA6Vphh0ign+QL/ztZUIqwvJElhDLy19P19zFcA1wDt9pXYVVW28W
q7rrCUsDXB5sngiXoFaz/ViaRfUPa4uBBuXXm/WH91Y//+EW8YiM67UuLXejYz0MOkrFLkBxGIw0
oTX8Jl1yKuJxNwjxOYpe8xox3e8vy98tAuKHI/hpeRuSLMScmSOYQxOBvjteYFtfmdqlS7JJ3n//
Zqhffj3byOo9j/uSKCjTdH+6OUneI5WLoB7aqHLjVu5RFMn7oMNWm/Te2NgVFgY5PN3otWt9wPVQ
g9DmDWdIO7tWQkbq9Ono8TtTOh0lZs6AhPIwDnJTNvqlDCL8zvv7QAdntrpzEW9wkP9AhN67jOCl
GY21aPrxMqcbmRenMth2dAXLueDvqP/fCexk0FqbQ8FMyHqeJkxxCxrDxjsFOWN6wQ2aJPwnp2W+
aHX3+VxXqCAN7hVnWfjUcuqBops727bYK8pVaGC2b2AnElpoT3WZ37nA30vNhrZUTdDAxkdmXEst
oH0pxn1BlYhlBCnBSf7YuozR9ZDJK5iJhSAenKkKdgxLNk08X9pK39nN16TDv9bVj4Qj4GEqN2Qn
YbQ39GtTxu+Zk74XhGWq+8mU3MJGzmeIcnhRzRdPLcXqzADTm8vQpPWC5u2O5hfN7X3q+RCjwWgL
3HyH6Z+/GPhcxih2w9i/pG23hva2YhByuS0erRiPYd3ieVHThY1TdjV4TwLYYGWx4g0SdH2YprMR
eVxsCHAaH86bO0LJsSTpmZn5LvfB0EpCizH9ALbishRQdKesOHQwcm+n33fid4AQApq0F6fFX0cr
kNxm8Lrr8L11gzv4CnBgJ3zN4lA/MtD7IsN2YY98VG1g6XFm/dJH/X0sv41eaS0cb7iEA/uECWEH
ZdUlLuWhCo0HIKqBySlH4nvz02h53LDzRXr9Wcp5l5HtHCY9vy/hNDwlTcHuUgZXAhsqIrToB6Ov
VT/iLJZe1Vvk83AOB3WjRR1ltH6JpuoTDBu4J+nVmvWjo84Uxc/9WIp7N9Ev2gB9mVDKpEiuRpxd
e9Al4kogGU4DfsYLrwierALZ6FQb55jRq83UZ1UFTguTrXtSWNtCWk2Gmpj70yasdJ0Wpx7mOmEx
4dEWKUbQlBczR7TMw3ZTYTuwbKqYsRt0SXbHBxH03xgZD/TlXKyaaKVthUXTt8xYG48OczKUVeLA
c3W6Hb2b8PlGoz+rfTeuQESjqwnmPlfVVbEXGSCcZOumy9GAMWObFn5I+kXdyoPanC1d3Gsdrczs
Z7vY4NpE7HVbuyJxxu8vVs0Yo6kBuZN4ejWivD7ZI8fWkcnGCz6Aybvw65IOHttrs4BiGFjxw+12
rJzgnWEiZowZ90GtpW+WGTy5bW6q1CIMWdRSQhzE+yDGi0x5Voodyy1+2gM+yuxThsZaXPkVQ+h5
2gQFcKKQ4bXtqSOwKeHhlMl2mkiloia8LVu92urDjintyC0Eh4XsmVSAuE0XQ12oJXliX5Bp95H7
pM8YCHZud152Sfjugo8s0NKwB9bYkpbJq1snV62yd1XUfnKiQz/xDPTcLkaQXD2tbBe6Pm4FxLYF
DCNm+h62V0OlWdvbf5CE9FT0umheLp76oK3GYY3oQfCf4K2QRqx99qFVrVn3jVdpS286jlN7Kmds
FeZF7dq4t9fjUQc6XiXSv9M7zo1EQLcd9J2DEchYu+YKmtq4GYhxhvmEDYZTj3ee06GTGM0L5EGe
LlGU/CGIbW0H0FbypI91mC1rg4krVEcGHS2MI2b8K/9udojLYvKYLkrPw3AYoVdhD4fyZuwRDgfL
qvZuyyoKzMc2WQBkwziLNkLXXni2oi15M5tJ08DA2+aumqDqeSFIDOOx57AXsD3GUq7TMn4dAww5
ndyGfoTYfpEa+jrWeK7SkHMlhumiq1zQ2w15K15EF7+r7UDP0ncnEDtN59SwxLVtDjm21b9Wvv4c
h7jc6cbT4Mvj1MUbZlvgDgIjw++XaGo/dExqxwx1qLr5u2woVh4aPY0ZVcQNhWTxapCHvDZSdHjN
lGwmiFtLh9s6HHtM2KbuWwelaU3kyHMFk2g/+PEeUWGOmA+1fDqVOEd14GlWUL9W2IsA1UUbr8pO
rcS1p66Mz4IBMpJ4SMCGTMiXaE08suLKXOkD97wVaITmQRmdRmxjHVNbey6knKhE3FKC5y9qKzi4
AwfvkHTMKL5d9UEK6hjPsPuKEmrEvItnA2xWb6ZVZXgIXHO5j/Ic8kOLWVzmhsiseQhrUdyR6xNi
4krZ7k3fKq+9N5meLCb2TJhb35DpAelUnKSe0UOZQhnsvLHcWA5v1rOYVzHwgxcRUpDg/He7dkXK
M8RU+j23L03dPYwjt0ub1TiYS/OahJO3SnSmC/1MnlGN/CNMueyua1z5RTLrm2iL8mhn2wGGSaom
ss3xi4wdmiQZS8iqKivHarHAUgYk8NsWDvRORnP4WmatBuOOWtbvQmwrv416NuKhvyxyPlRsF2eE
YZd85BGA7/YMafPJVGu5I3C1cPDcbXhEg8F6c/OWSahaghwkeXCpMvzcAfBccxmxt5WNcxld7xtR
PKS9eforabs6rlWM1qy51Jco+ftlOvAVVwU+mkeeEe3Bxi7JVi+55pYdmEuIQJu2606BZzqrNshf
WlFGaxSWij2V1WubfRHLOFHs5uBEConBE05h0PEsr3LIi6cuJ2wPl8HW65/zCjmmWTR3TDe/TNnw
ZLje8DkOPOA7BjfBJD4F6053N02rDWSh26e+t8odzXe0iofozWt6/ZjJGC6E5xyTKPVJQYtJLOm3
lV9Gd0EFIV8S9LFszQBhXhpCKQmLL5Gc0I5UBP2CoOqRcVEaJTFhZWCO6WvEVrrSo407ztV+qmo2
QT3d6tWMzWM5Y4E25tG2ybxiUdXEAIqowrLSnNZFIvZ1CBW6MZ/zAT8J99OtJ7e57QesDtoOVmaD
vWOQjRidWKccs4VF7ZiPzljnKwLeHhLRRltH83ZlWMJm6HOMtfEKjibvYkRTsW+TclUl7bwMsu5R
N3r+s4uZl9kERzurjpXdVZtOwH4T7dSvcwnvMK7ar9og7jtEDeCk7SayIrkdy+zoSLvioUjOklwX
J7t4A0LLUpUM9ciOmugNxAQfylRYiHXm9/AOKPMc90s7sn3o3WBs2kHZ/BcPtWWcfJekS3R0KpIK
5i/1Vj/ab7aG9G8KWMm1IKHQCmhMKqvl0Rc8/5O0d32Gum4sYNBbvKGsHAm1wsEtn9DHTQ/EjCmc
ly9jHONj7MUlycwzs5ytO8Fi0mHbBjXKu66FqjgIB/vTWHd24VijD5gq/DybQzEFHTsSXsVT0289
WT8kA7ZkToE/RM6U3GgxJGzcCSFG339sIp40ePiwMHtIR5aHsbIXJVuJ1s31Sn3lumG9g3+wbrAR
qZoBVWZQR9uhc3Zobv1lzQ6zakN/WokS0qsGDS4KqPwMzf/cNzAL4VGzQKh3F22LYUsVrR0Rvlu1
e+AZTLe3nS63cLUvbXjIomEUNAb2fq7hfAfgBCxncuvn+dmsbHM7ZyGy+cDaddJa4RtEnKCGW/lo
hncSRrLlY7ToV9lm6pvPaQWDZgpwkc3M5FORtnJtpZAhEYdA6N0kBoTAqmVWo7j6HtbceJFFG7o3
sfGj/k5MzSvDtAK1IRrDMMK0GQuUlW5SG8ydt/NGlTGSU6YbWHTkBjfBrEpKzzD7bd/Jo0P7sPCk
ccmJ5Vt4Ex2GRpnsRBbrd5le1Yb5HV1qkbQVOOhT/8QFtw/Pur3Q7Q+9Y5KXZiK4U0VB4s79wpi1
Y6FVak5JnSUULxGTSX3A4SuOQklgAWVrEqqB+8SRNR/SdmKHpZuJ+7bc1BnO51KA67tyy2CfI7W4
QLDOEmq85e2czJb3UuTFI2vSh8IL7m+lbqs0L57Zjgjs4ovpUbwlQXtmFlqY39qJz43NyVWWjFji
a+GbFxWhaptlQPaZ3m8jnfFfpH3EGYcalKZp9DEBILcPn3RnJ00+dFJj9VkTOdmjw1kHqf8AB50p
Fioo+rbCW2VVtzEp7eqcQiNzkpWhZrrMMr26PoXe2qYx3UCrxNWc6IneJmnForqAxsWygbDXDzMe
3AaNj1EhSOUykv1Ioaywlk6dhdCDTQlP9hV3os9zoV+cuNawF8P30eb8DzM63Yw+DblRfKi4Yoz8
kG/QkRDDzckt0ke3x8THdZ4zT9xLkMPShjmJ5rOHsFT46hFz5ovDPo06ERZiXEIx6KpnR7Uhw5i8
lMRY7Zi+pTjgNsSTNgQc9vlJc+1sE1TeuPaj/ONk3zsIvUoXr/OEGbZaeQOP1tRSZ1ZT7PXvJVWb
o1FhnWMIgtuTPsGB9ZdyZkNVbalo5Sez3Wk2w1X4nt/v0ACZ/aKW85GZysorfcbvGddaHXbniXJR
kDbXG3QLvU4al0Va5IC7s/BoX0Q06QtTuM9RilVpyU5tZP3ZyuQA7c9A7zKcEbseo5riuHM58VT2
NGibLIreNYmhfNz156Si7sGRALPF4k6gjV44TY8W2bzcrkEXZf7aIvQg7NQxqHU1L1RvofpjPZw+
2GK6dvja4MUfIaxFUgLplIn/rUu2lCu7q93rDqWW0AGrZ55Do0+5udRBmJiQSdXa5iK7U8UU54lC
XDWrsD6OnfPqxhLLs2JCxWieRMUzgcvHU6XlJ9edjinkGxMYYjLmgzbxm0nO/1B/WuEfTtB/HopX
G95C2aGSjrlHcit8lEB6JG/vis77VBIXuCiN8WTMFLuTG13xc6xg51CS+R9u8Nvt4A2155Q296uZ
AVTEbFJGZL63Il8NBb+pJRk4ryTKQOqq3yXPFyYLaRbi3s/AUozx6GXG02hEAghmvLNidkzNgY6J
/36G3yYLRpeXbyn++DqrjTviIBVZhCuoto3MaRa0tDlRaFAE0+thpKF8Tm9ochWw0tXOJw1NJFJy
2svEno5qXzaVg/ucf6t7nmnV1PcEM687ZKOuW8gThjXsAAheWh9VcgUXkBIDa3A6Ye5gfiOwonWG
ezHuZLenljGhQV+bfi3b1sHfgDYC8duRwal60FB8H/Ku+YSeGQMm9TB+yKP+a131Z7WUqKsazt0O
rdt1JJgpNr7EJH8HjSB1Kc1ZZrSHyTLvYFBMsMj42AqC6BuenmAcz477knThlwrxRw6qUgszYFff
+x1LxqzOSe8/jfP4pj6m0BSmzKJYtuLeQRgLT5Vrr4DLrjGVSZ/aSF5Nng7UIaw0to3XRcbOdZsN
YEiJcr1F+uT7CK+JkLxUWvMOVfxcyWIzD+NKhjz+uJPS3IdMYCss9dUAIzamYFE35iHWAb36/G0S
sVK10HcowMcJwvfJBtXANkdbho22Z9SzNSgSXXVr316iWoFTkFlQHFZ6RA7CFO5EKu7HkVuwqRgw
MbBYi2F8dNEn4R0HzhW+pM5UQmL2GkhM3HhBRAPeyqxZon2EyL5BnQqbn0qg6zBUQI6IZA3UAzPP
74gHAtArrC94Z+amBzsRjuqtuSvNkcA0TWyjBnBuvMFn8RaDMlRNnn+HOp8PzqouOTmxycfkIyKo
/wx4uK7qYZ12PqIIg8IvM7I3CF13t+eBLAQuYU1nH9FQQZuETS++OnNLL1Qpj3amvMG4ChzvgyXM
ndfO3OK3x69xXywfPtCt1fYxgB+tFJF0/N4X9GzTiOGYyQ2t2nv2+77CnZlsSyIs5nU30BYJ+E71
0J3TYdxO8D/XGuD/YjLsANsviAiqonZAYW+dVqCgsnRkZcixa2jbDI2g2h8ZuCxuGGmmsetibrPI
ndOg0R7FIauBQPeA+4K97MsAcCrkgqCMQaU5myykIHdZCBMiKne0pxoWPEMBMhhuq66nB5WtRDcf
PTeikluyuK0w39RJqq0MGmTdKp5CQTWZt3AB/AZdHX+7Ynnt49c2KJpF37DE4KPyNa974/7We+az
WOM/Gq7ShlPUutlr3U6nIcbddPI7wiBaCEEMXK+4AFAx3AcWeoMxe7+hNMhSPHjA0aoqBbW/7uGb
jJjLCdnacqDJ22ZHqZisKxg7kUNrLB0TOyAY2BA5vrohZD+pILnMt7lpYu8bakP+ZKaxU4aYDylA
rCxBo2uLc5fIFNiJGhkBxCOWpe5GLSWT6ntLyQyJIMYP9ijeO+z3MNHC2AcUIbLC97h8zCa2kHgG
UZqLtwbOGmaFwJBY/eCS4dyMAIATJm1Bk3e89cw59pDL296WCMro1hXfKoRnCwVWzwqaMjGMIbo9
cakYH0AZFth/QXNG0FMHEkYFBYkJZWxpd9m1xnYPkXGoed3d7VluNJMetZwfbtXc7YNSek2r0rFZ
m2nyQGah8XDRLTzgha1t+8CMngKjOiP5/ywZMG7T6s6Y9I++Q7ldMgTATuKTG5XeygrxUO1jLP3U
uRE21fVQ7Ys8wKadu35MzlWCo7kGBQRjC+x+8+mjhkKOqIXofpZPcB0hPoV+e7SIl2XnNTFkuWvY
S1lK8UWM8uwQ89EOSIt0r6QpqKevvuUSSZ6XG9rzrRN0LG5y6paVzN7KCtlyidUVeYejx63l5Okm
y/tlWH0pU2RHofMAI2yv6eXHOfDc5eTS6/otLul2UO7zxNUgTMX9ypnS44Ai+G7U++550rPXLMFx
M8NAHN8+p9QkDNPxXMqQ6BPgu2WkE5ndTSUKzEKrL828mUfnALHUW2EpUJ0MK40f/MI+ZmAP3Wh2
G72v7nsYwAigkIzgQONtROdZ2MCQ9VFVKTIkg7Ih7saHJrL0k4l5VdiH80b3mMyVvt/jZT681B2K
mCxqlgPlNu3RNUfPuvI9TD8TQrAb9GGl9qktkIQbAe4Ic+khPNSTD1mV2Nuhg6Fq+APscyd/zAcv
MGDM62dRQU/JzbE9ZI1oD4l6cWaH7CVsKAKTIJjbi2/wVfexyHsDd0xL/PniFO6hjSfKf11qAB25
5W76qXxC3C0OtxcBh/Xg8OQMxN7um6Dkz6f5QxoRuzb1GPLAxlmFBm70dQheLEJWGgwYWhBCVjs/
gVAnUIJumjT90uiaeegy/WNeMlBI48hYZyF6wWLAh/v2EiX+R4l56RoDZucweuGPL7fvxSWVR1gl
n6MCs6kUMhFn0z602WAfbl/99E8rRJmJYP0QFVV+xI8IqybcWRaa4vf866UcSNCF3BVjb4U8B3Ur
WuoYDnTh4yqm9d3O0hK8ZMNqgBaKryga0VMSWM+ZciIbMAEYrXFc62F0wkvXPNxeujCxDnWjnisA
//W/fhD7vFGagGgYmkXqnHoB7je/f9UlCUZMs/qmOyhsUjdJ0Kqi6hEnOoZ7pX5uEkM/F1UcbJIc
aDD0BYqc3D0lZvRqibo62W1b0zhG2Q7PhAA7SeusVDXZqJfPuqhP/Hi8FwbuElZCDqJMe7jRUR4t
hYe8zctr6+lGt49CvVyLOIzWUub5qjWcZmNTEbDokDCi1CX4It/+CdBePQ68x+1f4+Bgaabj1zvI
3INfzeGQYV+eZysrz5ONBMQrwClu33Npw1qJZMPWHkbMbJ/m6h5QbMIXI/po60X6EOFmkS+EBQTU
g+7PdoLWTJ3nptMInrl96eThV2MM8JZ2G4sWwLAOt696dRV++J6O1VIf2G/eMCN8G/wOQ1H3o6a7
WADKpDrisxAcMyLjZTQeevVy+2rsw2eAM+y1SnZwt8FMNxDpe8ygfZ0wNjzcvnV70RP55z/LGgUO
ngfpmkUv3ZvMGUwwyYMTfuIAn5Keu9ws0NY5SISmJ9n6PdMmXrxp+sJ2REaoO/tkWxJlVT8jPVr4
dTHtPNvCvYSnGNcRcWgnqW87Oyb1vQm4/UhvxYB2A+J+ciaD75iBSf3v6Ot2vHe7mlQICzjcqnEQ
ilhqVmGl6tN6PbVGgDsNj3gT1RrQHaqcIdKNvR09ZYo53ScCxmOmVptULTSFX2yjBEdryyYuHCsx
P1xB+CTLg55ym47mfejFa0aJ5g5bvJL4avKTmiP/V1DQ9Xg9qD8ldMfZxJn30CmPtyQ1MMGZR+xU
Z02niMi/kEXeHaat3ekcgk1MOYLNjnUtoca4fYkZeb9oPAxUgSJgefsR5uSzjp2N+ur24tv1n19F
TomtnvTYObv95JbTNs0rfMCEzZsor77bV7fvOcHrQCr9HvRYss+NwONhpEzESwwXTN9r16bm2IvG
aD5NBqc1ctmip/4Rv/S3NMQ5zEJogNyBYNCgfTUTlyuPPfs04QbPzQzwMAQnP/IOZoevAon15amU
DiCdCPY2LU+exglqcf2z79nb2D02sb4Li/GTrMrL7LQfkpGK0Zis3UBdSudrxofJpIQPJuvViVHk
dpGydNTCBz0Hw2g0DdzD/qSbNThB33ytKMrbOu22aWCW63erJKnBQL42DJ6zDydCxwwXGpmBZbYg
T6RIUItLt3mLnexzI7zPNCZKPojLURd8Hiv/Otl4dLjNOQ8QCRezwzxk3ARaiIGdvcUueEtd5vFI
jKG1nRNqvXiiuO08vK1hXry05EACsizLPthELMh1PLK24YdkWC7xvKx2NRT91PpYz/yReg7fvZFt
bsBJAbccKLhO9iEog4KZhveCD9Rny20/W2SzNtVTlAiybAIqOAc7Y1yi67dBI+cU/86KlFDdZN4r
cIzBAYRmdmoJCCqiN1ahu0QP671mMJ5yq5J4w+7RrMpsiQ3TtJsxQM0Qtayt3m/Ah9ng5iIikcZE
RvA05sp+Y0jq0yxAwBlFvcdmP35HeWytI9ZJP6qPEapGII1fehd+LYREKur0Nq/zZYs7XbHL/PrJ
0Pt959I+3RC9WAbvCgoabw2VDsLiQYdvTf+g9QnxQ85wqSWGjMgNUccBQ7Q+DaS1dGh0TI2+xcb0
btG49WNSDWtLJNdI6s8WxSLYIT2zlyE3cHF578EFnBuEBJWgAxZKo/RqVp622NmVPPyeb2Mritlf
qGBSpyuA1oQxpYnxyU/8IjyEArtrgK+swtnlE71KaSgrMSKtR2Ykbpl9ptLzaWNSJcsBn1BQk2Sg
1pkZoVgxXp5U3QAUkTLKpzO4ncoAmJHEodQa9oFJO0vJo2Dh5n6MBVNmh+ay8+m3VQxCP70Li5ug
i6kJdXcXFZjYD6A9RSyMTVNBHjevuF9oS21Q0EG6mVmuKfmVCl87YaC2/v1JMRSh65eTAofUcDFY
gf/4My8vMIMJC4V0V2fGpYNOVCe0rOqQotG7M9zjPOwC7KVHPFNXv39v82/e29AhBdo2rmqQYn8y
ym3s3smA+tNdqSbemU//xRsZ4cUBZtBMh/Sr6Sxgi0yjcfFcJCDDcFBdGGPRM27BE604cht4LROZ
D3Uq96MN5PP7oxS/kMKkbuiuI7E4wLmYoeFfaWl5jQzRFgm3jcdRhi0Notc0w4JlmGZSCcWIaE6W
pSDwNpDwqqCMVUOCqQmsloirmOVMRzqCCws6YrgGV0v1cl4K+9Mt8iseVdcUqJB7YmObFGWYNn0q
mojiFst3WvlAV327ggPbyr6v3uIJQ8MxoCm88TRoE94ZBJP1hwWJ2dPIm0mKYJoNN5jHY6KO0rNC
c9nANGcvTu9QX+xwyUiXmdOfpyz8FuXDw0cpMIGkYQPnuYp6OKd1QwT0+MFUIGMkqr2TU9+G12Jm
9Fhb03M6hrvfn2vD+oUcy8l2DBOxtevq4hfCaondr+YBfewikZAjpdtrOKp0v4pvUquVjNQAJo1Z
uQejIbg1nzJsdYV5b5BmIka9YDsAUfZc/IJxcm+OeRup3EFtm6r9ehrAc+YsdbNDGICf1LI/2z4D
4NIoTnj1Z5ten98xGutZ3NpiI6ppcwOb8TSlrMG4LAuvQaNBhDPAqyMunRoo5hEgGRoNGmh6FB2O
CnYgVF0mgKgVm9gVg74BMyCGAnNjC8UG+XEIGUwlBo5fWZG+uTMdMTPta4YOGBuLbllOrDw1+SVo
RakK1c/DlJfbvLXTvqVYB23AHDRsHNdx3n7J5A2uzzKTSgHl2xBtsc29diZwY4YFmYeRkq3pBE8H
PeISy1WjERTIQ66/UuiBV4H42EBziVmfNEAuOAx8ake25xvWXmrFvY24Myy1byh/UrDLwFgVvvPR
6Cn3fNzc2jihwdLhlTUBKYiMexc5MbtYRJAREVflhnEJTkZ4gpRX04onIpIglCapc3H4IRMCfLCH
z/aA240gENPu7qzS3ZeKJCAiRg21FDsMcz/hAMeiy6GSWlCE33DoOXdJ0T9MIkUYRbRXhH/fxfId
yBq4FiVDi6t40bz+w+36NzuK4ZjC0FECONJRGoAfGatBB8fE1ppkZ6mPrHYDrB2wBi7lV6095ngZ
ijAEXWL4vPALNbxTA7NCMelsxWGo2vQf+Lu/Mr6lJdkkHJ4jE0TyZ/Nx0kkGUWJVtEud4GOZxY+U
z3sFfadoYPEh3vuKcUbIzUVRrzIvvfp69cHynH84N3+zuFsSvrWJRIJgFvdn6nkXdb0v8iLateFY
wrzhqcJvNW7IgC3hM8MU/1LTqvWz80XUzF8CKOdIImnFFH8MPgXKrTlfZb73onfRi2mHZK5Qxy6j
cvwHJq78hSYvbZ01B4a8NEgo+ZmHS4FtMwYfwt2YYAugMUWHWbFCixQvPR97Gsk/F3Mq3LXDZTvm
+jE0/eHg6niemvwiAPVpSqJh3UUevrkz6SCmQqOwEWfpJTEYnBWTsQZiXtHJy6JhJLnWh4zmMS+0
RdnLZj8k42s2xcVKn2HFmlkdAHHYOMQ78iLphUz9bNbPWpLW6xsmHmgRu08978zEWoH0yXU/AKyl
H0qnTXZplXfrsovCDY/FsoVZ+Yo9GI4X8l4QH3aHdnCBns/a4+BEtF4pDnHNY2NVuGebaNk3kdQ+
1GWTriLou9zBOn6WkHU1a6cwxxtVNAdT86T2EjLA1dkj0Nw+9oIFGeHkswyVYZGVTavM0vZSdx7z
Lnh3ChwuhbXDSqbeFY0HoF1gHViJOiSNsDpVsizP6YTnjUhYrTICmHZ1FH1rh6j4Xn38vzTqH6RR
qvBlnfqfTINfpFHPBY48/7a6JkXL4kPmRITPw9f//Pc/f/FPZZQUfyDIMQSpXZbj2EKtfX+GTRi6
/YcubG5s2DWuiW7qX9Io5w9p2zpyFM9E2uNarKj/LY0y/0Dgw5gYvc//PmyCLu2n6lJXlQRaJWoI
Q6LqMpSW6Qc5gdSbvPX9SjvGGsZtAMzlOve8DhsEaBCQ4EEcQ3bTpnnDRm5a6pN/iMfmbc60R0xO
XIy79Ql7PkTjvXA3Zo+lmbGbEsLa7WLpBcNj0K1SN5pXWJ4e/NrrUC9S/TOkhqfMIL9A8B4axK2N
ErlGRzY0YQJn/PPerLnZBnh9YoiY34djvq0q79GwYM3oNLZ7q4YLIzofl2D5Ua+R9criNZ5nHKTG
L16JSXBKPFaXTeBJqAl9DNGS/OQkBgmsoXuXyIlMQjMBlYs+WzHCfZI/S8h5ld6cEwI2FmYVuSwO
oU1qerGs43SdmrDWjB6eQBStvGzI8UrM38MUSpg9HqNik5e4JTXdYzemRGKmzR5ovV75uESG/Oco
habU2vZrN9grGJAXzQ0Y0Ft8Zsd32X6bp7n4L/bOY8lxJOvST4Q2aLElCaogQ8vcwFIVtHTAIZ7+
/xyRVdHT0zZjs58NCgQzooIE4HC/95zvsHbOB8RwQWz+XAybkhB9n7w1H9siP+Oke+pHHYoQvBcW
lcHO5zHfO/K5aavvKCkl4FYxo+jMum6LL5rmcr2E2tS9sMToUWgS80i70hkkD910xAjsXjXPQwoz
veqZvMoaZp82Ei9Z8nGR1GyE1pApUVFSKbR625jAn5o0Oeb6yc2ax76ajv5CqKwxsJLPHNiUYwSj
2Ey/t3NCG2BOKRb6+S/EH2QY3NGDeIJIv+fhy5g7MGMf0rSj/qfvTIs5D0mOuE2pkkRASIGBTj+6
Mr9oKj0B1UcK1YvF72Pj/tQn98qaaDz3fAlzU0+P81Qds1nmYfDDz1P4rB2l2iF6hsd3z3MFNXha
H8ZUnhwdRoI/td4JPDaMizwLO2OmhlskL/TN/SOGhCu0xuam8eQzgSMC6d1wNBYn30uv59sD2SI4
mTTvUC7NmQGBYAIwZjG7if384lIX3hvIGOzpQSRVcXREcmtJgzBaL8LcQaO59Jv3HMwDro1XJotv
uPewtkmKaKaH/beqfs6S1rp6wuV7PyfEorUxSxuuNyBu3Td9/VSP7uNS+qc6QaEyNyN1Q30nXNCt
Vhzduw7NxurW0+J0B8zrkRy2aduSl7sEqmHaDaGOrMqqIRhNo7FFhpdfvzbCTe1dXfERSz8OgDjm
dH2ZGr0HrOk2BuGUfv97yC1Qu35FS6to0+3cli/0BfcByIWwj4lCWuyP1iJ6tk+wuFTkvO0aGLuV
tB6KXsI60Vk/pLqF46HLdtUMn6yjTuX0NFBVSMqaejJ60Z/8k69jWmtsSCwuVIrnuhlU5ue6J9Se
GozDyfbf/7ypwj/boqScRY32n30NaSHlAso9n+/9269TDSy70XtKqZQkp7FHnoO/fH2V0/yzQiPN
5p1F4XhjTkAtAfqy2KycHjacoIDpD+lPFm4Tw4eOQUzEy96ci+RI6snWS6PgmGQ10sygpoTbBDWd
uIUy7Lo3Wg1xhjnS0H8OrcezzrxNp9Tbf/17arR/fnLmWbJbnLKkBEkohumnzbmxlkO5eOahS02w
4esxXb2x/pN1U8WRc4r1w9eRr3+Vejk/hVccMoRtnNef/PxNhJnxznpAptljHMAI8zuubkfWpJ05
ES2R1H4eS+1mng/NmGffKWl5Bch8uAPWByKfaBkMchBT/9DWXntvwKzAwzPR8pPyMLR9doPw/Rnj
T3cdgJQcXaO6dVXUwADmatM1VXrCfF9Jk0yWGO5eIh/TfEdeDjo/nL57IA2qFJDdLnSxL9Msn8tU
g1kpa7CF3qLtzKXwz9gP2qMZ1y/C18atR+OQ/DhA/XCLwyLNQugDN8PyPhkBRbhZgCtb3nG1U6zS
PlAB6tR1OzIup6y/rXMMJqZOHskivrfC8I5aZYljOdc/7AkKCsrO5JgI6b+k4HRL18uPEGrcsNH8
8qT58UeLMJ+IA/Ho6hFgFpVqgH/B0/rheamGlJpmdT9Q/964U1+/uVMelnPyWGZJRFeb0PImcVGh
evo7nqjlkCOGO+cBD1xBwmfyCwRgd2smDx1X134sweBj1BFnoyLDHVY6lh7qJDsPQcCWkWQj45Ly
99QmB9eMbmx1n2UE+5yTTpD0sL72JUtjSSlp9PXyiIqhOq+bJY3upPTGPbOJ8jylOovyHrT7ElKv
oJQonYhbRHAXep40TkV2did4HASSwBRYIC7vnIkQhM4ECb1uIpXykgXqYvx6PTe6eUAldkgm5bQz
p645r5ueARiQAVdod3YFAbqTgGKladUJqWF7jomqOHf/7K3Hvl56S/OqVTAldQVDsKqqOc8VT3fk
JCOsOBO4L8w1dJoGRQ71rt0Axk2xOcFxTFXMqiEQWMzpqRhIaFo3jmERi7DuYnZuzr7lvLmu9GHb
Ed3kMCswbVmd1obtorq2qWFxYtTe+tJIRlK0Y4/IYd+VxWZSsSefu4kKxFpfazjLQQA1P+14IcPc
BYau8AxckXwNBWANor5mbz6Oi+Lvey0y6BHpaCYdqtSc16VUg2Oidp2mdPFvEF6pznqSLTu+4eYo
VUTQ11kmrgd8rdqse+sbxZz/dma9JqV6+tNMXjvK64Xw1WBe98hFIQ6rQYe6nncNOynDEhsyv0h2
VhvAycxeyGyN96Xbvqzn3jaW9M9lYDBvIGxaE+9RJZyQMllz0tMfa3s80iMbKkaFqm/9HtVXhu1I
nHvPysOhgu29vlw36/cdZ8I4OFOP2VwnfeyfjabzFX+9XPfWY4v70dZZf/J7ldq8fqfr5bbu5YqO
mkeAtNbr7WvzdQ1+XYheYZ9ob4iDpObEJyr8u7yqlz0RcIREqA2tIc4LPQVWyeo14NqG8an9PYr+
73P3eY+Sk1Js1t0URSBLXmBY/5w4D5gQsrt/7tSvc2iRcJiN3nBcz41c79nPO/dz38man14GxXI9
MV+naD1j/3HMq7COtAVKwa+7FddFjd9Pnbv1bl7fMbUkCluKv0ah/33zdoJvYH0Nk5z7LoVDe2La
h/UUKcRmvWXWWymxzD/319cxIzYg75v2YVJ5UXAXmEfjfPLEdCCiqDvba4KUeu/zH6hjdYyQRyK3
3QGbEmcgn4Jyxd97/3FM60Asaszd6WP4i3o29jhDCpBiU7IQJQu4Cdc8A4dCrax7VZCQIRZ039ZT
aKgh4+uMljbL+88z2qSVexQZQfHqFlxvyVokiR7GMX78jZP7xM5IglENNPifp3C5DQB+ft6SmNQt
sqOzCAg3t6QrwPwYpHaH6ykmrpcp33reG8t4qLDm7NcTjeXGpTiu7tZ1E/k88zdggbl4h5wViLoh
A8fmp9cz/W+vhe9qeGhg3M6VCn3/PMPqNDdq4NbXg6XstUPeZ3v9n+HZCZh/rC/XvXWzjtvrsQgc
ZFS1wfFruATNjpJvHTk/d/n9H1UQ447KBZBf9ZAplXjFJU2vPPrrR0AIoj7Y+p4Zd0u4/ouJ3mR5
XHfXt5iH/fnZ9WVs6hA6TVf7IZsmSX5EfQ6ES30kqeIJ1r2vzX87RqwQo+jXv4lL9dX8t18xsVYJ
S7qO668p1p+LYty8kLoO//Zj/+1n/+MYoEl3twh0Gan6W9d39QJt4Ejjc31VTz0p5RjrjA7w9Kge
R5XB7WPHPIDWDUFY7fnrGKnu3GymDoCiM73DNBY3pTaUB8tV52L9iRjDDTF/6tesP/zffs36xr/9
TABczcmwOqkPT33wzUhMP1z/1eev+/y3splwLvp8G4Yl88P6/rpx1d/7+a5c8H+UXCia3TBMiJHH
P01Knco68qCTcJs5lENddUdJWuzZ1TxxThOfaUFVHb5IR9P6cG9WPlJfG4QaPsFyas9axiyhXWcJ
icsfE0fle6fbThipO2JO+mjvN+OllXF9jhqanl2ZRtVlJnkXlzB3IHmPfzbrS38dedeDWVAaDBdZ
ukvVrf65WYftdbfpLS4hf+4fbJ/4cqCNv0q7oXqqhg5dbRCjML9Xe/b6RMiqF7LVSjgXXr2z1cgj
STnga4vO62dZD60faN3EmeEeiPk99IEDW0WoyUCiZgmpejT6QaNiDXgErmGbGg8GlnrqGagDdtgO
UzXjAkkZ+z5jEtUzdd0TPcajgQtRDaBOoX8442KHK+VJKNTTumc4cmenYjj2auhdYVDrXuciLgad
eFyD/lI1tGMN4hKE296e19ejXVBUMuE0945eH1M1vfLUdKo0HZtRMkKqvIw0j9RkcVHDzeee7sSA
vmiEWQuMRPU5/ZZ40XUPvy0ZZstwzVonMUPzSv4ON5CaVK0bl3yIXRU56DiVIIf8Iz73mhFZs5bX
QeVhZ/PRSxO8xDJuTDQkk7Z7WIox1sHAcTfOWnzfOjV18nUoNciuQdzAeBqo3ag3eSDbEeXcWPH0
nPKsU8+at+vuoB7UlanPB7KMjpaaja05jese54jnwtdBoAvaDhIKoNt/YGDrXuln3mER3v7r+AoJ
Qw8aU++OKJHYDvkwJKKtv02qKcW697WJ1ZXaG+INnqwfrr+oWJ9d6647lXzxNvhPq5POsUcZLQEo
xAPZbYCq1Rx83bTrpeYkOysjkFEnsBOBu3pXq+GM+4RwfiW/+kGJNX99jcOa3aS38F801ndTmjcV
oSFMBtTFt25SaoRooqr4L4p9bUjLROdXI/leqjY9UaqfzkE8TmeATTmL/X9el/jbMeL48KDy8Zxl
/Uj8oaQRZbTANph6cjQFxxj6TvWzUgqlNUM0jggSXV/+b8cykJvBiA1qvEizqu9aWY63g8JNCRNH
tk6hSKaoq+2I7uqo/HzaE1Dl7Ex6nLdPTNelU1BXBw9GKv2Rst3P+kJouO4v90b5SNC3d7SDBkpw
+9SIxb/Jpvp5saPoKFIHBZ/lfpgGyNCxTbZdvej3uAfqSxEfm8i/Mt3OrgOxKTeTgcA187gh4iQc
jZnMPQM1n2/dgz+GaQEL5JRLaMRCeo/Z1C7n0UPdJHXvPJL9sJkyGR27aHnIozk9tsLrb5pRXqTl
RscRSYtWjw7qIR2stKtdBzLWMR1kLeyeJEaxYRHkMQnrZIvitooMLdQCUR3smSvabd2BmK3hCAoA
0z24yFtySS9ZOmiUgue3EWzSdvTGeYvFWvEVpnpvOujjenO8o7LV3nQYum/WvSFvfwsLUKTTiuaC
ClVNcksE7DBvd6hRhu3SGPO2HTq5rZzWOMNihAofYXVAC5jeqti0jcFqfF9m20UlneiWXR8zVFBQ
HrrbRXp3DGfjMzlB/n42i3JreAGc1Uof4VeP5V0+E9xldqoMEoudk+nttvMmMkAIlDX9ijw2KEV4
qc0MTSmdG833r1bVVSBDIAok1GbsbFtQKnxwGu25CKz+QMc+NHoKqaU1/HSIL8KTDmsUSPZQLGJj
D2yiPlGhLpDkI/mrNnCAzSiVlxG/cGQ9O1U5XWnUZUfbmV8m3UzClrY4rUffOZOu4+MzG77VNqjF
oSI4sKOyPmf6D1dQxK3kLywS6NAXnQp/cFymFACqO1wrYff4qEZz35EPeVmKDPCK0R2sFkRIJKyG
4hjIZWHzsByrYrfolbkrZ0H+Kk8K4hynDSonEyQpvFKK4NupJbLVIRjI1sxh5zlEg9b6bO0BlCyX
GBevMmkPewur+KlZzBlhbbxZxvSXLADAY35nCntZtOy3bsSJ4iQYsPgrD4ZYg+QK85xlaRmlJv7H
jWPBNp6N5JYMyll10B2K0Tgq+4FmRuq3v3tHzTctiDA5C0xUZGidchDHnYkmf+p1+rTYblKr748x
WjeQ1sHOqgsTY6kRWq0AfcgFuq2Efxfp5Q1C75yYxf6oF015gs/7o5loltSG1f//7t1np+3/0r0z
lTrm/9S9u6aChlqX/nvn7s8P/R0SH/wLBdyfzpyJAOdP2y5w/uV5gYl6wOPgn3R4W/8XKhz6cSbE
QlO31P/8T8POcv/Fg4XFA/+AkCtIVv8v6fAmyPT/VYqGIQ6xKwA+dBQWUMP/lIN1BqyNoY2Ts9kP
W9+OH9DY9FT8mLwUKtN7RidyIPTysL5aNy7L0E7Xs6M+5w0hfOREMjtZNyQLiWW77uqd32zpCtzm
aUm3jsDWtC+It/Trb70eJXSkgOfQBdklVvmbFcU2hqZzZbXMOj0Y9zPhJxjeyQdNy+yCS135znfS
HYy7qKQ/MLlxe9ExG1QdPvkqGGAEG5R4/GF5kmgLDs2Ch3QYWU3mbnCi1oKGkCYbNIRdKxK0Mq7h
7DpSLVUhMAfFj6vOO7dIMN+QglfQCrZDUFzqnB+uoh+icV3G+eiy0MCwGCsYwQhiXki8qtOcfpA/
Vzvc6O7GGkAcmw5m3iiigTdpxIr0cWAdk5NkYgoUhyA4vx33pkZEGOPbNhWoqYsgbyiVTgfDjO6m
OPluwCnYDF1WEVOj/7bM50Bg5cvmykT4S0tUAG/FfsRos/jIP2sYRWGRlfhM5Eujl8rY6XShb877
ob5prCY/ZHH2l5t52H5NE+JDvEsl1sfe8u55Ct37zXzqDRS6uttQ2mzrrd2KG8McIBuoDLYluYsL
QimpZ9ZqtCVJpUqbnQu17zoSd83DKY7AkHv3nubxnMAwx+RE3HWMT7vUoB0nc/5ib+H7IGqKQjT4
4tQY5TmNs3NZP2bGsHwXJvGC428k+tGpjOBEGTQax7krdqIg7g4OzZMzBtAUW8AiPCd2bT+wyojJ
DMiDmuBeiCEbv8uifdl3NIRQKZ0Sko6W6WH2KzhoDQrf3LOfg7KjGEeukS39a9k1Gh1IQlfb2riJ
Hes3Ib+YpqOeoCyD06s52n0q+TMdA5uKcZh0Pl1XFPLodcLdB3CNNmSdZMfI9qpd3OiCPIoKHk49
k6jXGQ/LYnjbOjOTZ18jjm6uxBahGiG5hY7iuO+1O1gHO5d4CTqK8mMayKoFRgU5GIRwpVjCIxR3
xRb2FWU4VrxhqcjDFQjiFEyhIhLHK5t4VJRicMVScYtHAMY4lsttbemkT0/9CVvatres7tGNMzJ2
wO0kPfeZ3418444z0w/FKevbv4rIKL8l4sSa62awsYLNtNsNAMsUTs2N5z/HhHsaisBMjIl9TBSV
WUBnbqA01+CawQARWaYN88l0bfBd8wHfSbl38G8cSmpkpFvsWPZMG+IwEky1mFu1GcR3MtzINJpp
cDfkKXPzKI50r4jSIyaCDuRLfE9Nhqmau3eZo2xLSYmqV0zqVtGpe4Wp9uBVt4CrE0Wwrty82o5d
vCdXbysHNHOmFZwcEvCuppHemWRthvY2hRVxW84vPSkOB6fp8PoTO19q8RPK5uCa+dktWucPT/on
MdLlMMBu1+C3J8XhLhWRuzGdHxivdqlidbuCc3xJG3rjKfuUnfTgFKcv6agkSXmXgGsRDxEdFWKs
tnFMsIy11BjrK1lR4tdIGSih6JXO/SyX5U6imSC/5y2z6RILu0aYhR/4RLLjvuZ3kBnyo8tcppgu
+mWVhhsvc0hoLQ34QP8eI4HT2m1UplhWCakMWWMjNZDnIWh+RUQc3ZrUEtFKJyYFQsT+3eS5Sg2Z
7Cjd+JtohhPfdhhYIKrJoWq3tq0RM9r4AGe88Uq8As3gzKPQb9wsi3tnpVFzqF1qy/kgftilVu/r
IPgNZ/B9aLPuZCpaT2o2d9gd0m0CEWeXmHpzsEbsiLZNB5ehbTenGKGyAYjWPGNGoO/uNcsxkp44
6mUtQewkV5CD9PdiiyfRdKlTSAhtNfa0ucuz2cmjKFLznojKzoqOmafXh6Zn0iXmeA8vY75F99Av
r4T0YhUVuhH6BBaO5GHWJo8IIxouydjet17cHrO6oLec4lv3M5akAN/IlZCEfL15PSXVbiYb0gEa
0c0olm1n+d6lHfdLx6pcGG5waDQdrYdJpE1HWCWSh/GvearrEB3cdRTBvE97nTySqd3KatHCauow
dKb5g24/kSrm/PLGVzct3tGl5k9jiq0kcHhq2vj4wHOPv/F7S8qx8hGzKEblAMg9WpAbsZja1jb0
b2l3Gf38mlXRGfc0U8iac1wuuyHCsOayfG+ITi6iONh5hlpTUabY9FL+LJ03+nfxEwxIxGOCUaW8
BatvHfSFhcAU6K+WeBisrghdSqCbNCA8ZIrnZRP8MPwFDx7Bm7E/ysOcWk96XeZ0DpFypC09y2Yi
K9mgCjghXEW2bYSspL5p87wAjwFcGQRjhF2zgREQ1VaYuNMLIN/31G4a9CZIEUaHXOCMBYaPl7vW
+48ezRRxYrG76Q1v3PZFthdGvfesqeLmd3G2GGhzjERQ40oFIDQjfbc8M7txXO2X4/d5mDtk2LPu
W3a2T5+MPJn2Np3pgeEcSq9jQEr9KE+4Kaz72hjLUwxxBfO+uR0qV+zmzMuh82Bay4U8O/aShZ4k
6ThvHJc4YmQGLWqAeA2nM7I7+rhEgHWwwqjanXWzOGloRnYTgfOEdeMJSB1xbDtI/PlAvpoHJmXQ
5buV6jxCyP7WLcAvU45Dq86tnwmiB7dzbjXR2OBjgFA1LLmoA4AHq7yTN2iPri/vRy6jrSMAFxG+
wppTgye2texRew707C62JLHwZE0jWCj6pT8D2p/DJPUZdeblnXTR7mSbMjjiaYVxUol3njrOvoKi
j0KRh5nnQB/o9EWDPqFYL8AUGTbjuzpWuRKQ+aHCnJF7AkWqWSb3ZEvrWoWHz21O3SS+Rcpw00Hj
OHeO8RtMz00bkeKbaW12cIhoaa3aoALg6ycnLpfQKenCt35Vbz3bMO4NVVfTHBWJWQL685DkeKZO
2OZYLWEPt2rrgfi85Cg3dvQEQZ+9a4b1zl85b0WwMFYbWvwqnG4OgfbYsWeRgswksgOE3Xg4V3Ji
08/cXpTIEZNunHo5kfUcAcUj3EaUFLZH37rYZZRuEA7xFGxibGZpzox0NPOHujHPDg7SQKcrmpfG
vlyMmHmo6x6qPhyE4RyFtEhscAzwoKl5o0+gCEfH/tVRzDm6okeZwYxlcJ65Ps2whtmLc1rPd3Zd
YhUqydwaB1rhEQaniSVga8Y9pVi/Ymp2tKSe3ATWUm7KAd9rp5m/of2KsDTcb3Zvt7sJCBbWi5Ew
bQAMFeFy2WjP+yav9zxzEqD7sRNS4hZhyvc5gxwYYjV0Fl6w0XRxZzX2t8nkWsFEQeGkxEKTO99I
K+/D2RPymeAntFkDj8f1ZSvR+8iMu7EHdwHGMbjPBians+OclMhhBxoZQldRP+mdXe1LlH+XUVfj
dxH4FBsbSYwJ5jd7rB9by9n0uDD2uZTtaxmL8+Q2Tui0PVEltshudL26Zj0Tdgd+AQKjXds+aDqF
jAI10d7JoUyQ5srCoM1u3Mq7BzNLSoZGho/FKS8zRu6ySSMuwvpVtqVLqmp6Z5XLW6PZgoewZt8Y
6HrNXeuL+ohJcgw9ItG2Hjg4EQ3MhkF2XhYz/zFlC0LDJKNENY3lrgjMG9vo3QsTkTvgIiI01kT2
AKjcUOx9evtXNzWXO9Fe4sltw1xYBzughuQSc8OaQ7wthN5t8rK4IbeKSYGOoGuyotBIrH7Tj9UN
kEr3MubLFIq8O9jezg0cHB6++YgjXpHJTmbifcx1nWx1gFZ46R0LDkKsOrkjrNRgi8vG2ssm2S1W
mvCXXjttyW91gw/iL+XWiRcuMyHCJf6WNPN87nqSjFjBsHB473w7OwiTx6rZywND409MHPYDpMub
Dsoezov6ZPUTEIgGlqvtNEcK7cKLDkksf6IgxxPFg30bJSgRZjt60jL5qwgo90xO2hPN8Sjjrn9N
HJeySfKLWFZ9D0l7uixLdlNo5o05nxcEKDQiybMqJfEddwi+iTdqxy2xGqio6bhsuk7623Z5l5y1
73OGU2DKq7/iUM/klXM+b13dGA5Bu9w1vaeso3AOqCCb+2Ja0t0S7AeIJ5XnnDwdpkdBOefUuemx
8Yc45ITjoo39n7QEmWZpJtl/VLQ2rRQvcSOyo9PsCCGnlVV1AdBKrqMlePSS4VKhOd8Q7sRzwEOe
ZxsYZ33xqOnA0ggPt7+XWORqolzSTKt+mRmWb0m9r2tazEMgbjk53MmsgcN4zG/pFV7iOL3rerN4
7t2UAdrh8zcGmb/WJIutZkanQrOcsKt05sp8L0gdC+Rg+qrGN8gk8raOPou7xh2f0LrziEyhWOu6
vET5ZB1FyWN1rvu7aVw+rKa8pyg4XNAimvvUhCNZCorDdaUmVqLaRnbF7WgsIWFaOGnF/GBK4o0r
vXgtvQ53EYv7yTbdfedQWK48eZpk48KXdqYDDYQxdF3zrbfSPExIcD5pCp4ZGD+F7xfcp9gz83af
EL15NaS8g6CVM8vMyVFBf3CSkXwOcsMlXrRfyLjlGT9Z3i5mXnCpzJHJWEmcCeErTC3rmLRV8btx
UVnVSR86hfeUDnzZGSwzlAyGjmyUCgCBTO21zZLtNHavnRfjs2cc2E+2a+3xexpXnzpfr1OsBSYE
uRhKdeHZIVaJTSrSN6g46XbRbOw6uvmU9DSeqZrTmPDG3YImMMkwNKWeJjYxfxunTf4WqfEiJiB+
HmFkXXyDWoVWQMMShoY/elvAL7J0d00wOIfBzB+JAbwxbWIHxpSwa2oQ9HOjmRb/VNU3eo5iYR5A
zeQ6i/PaAICUk1jZ9ObGdaoXsqF+Lya/rrSA+gwWN/9U/GDm+900HaLRov6CI5dU95q7TS/hgdld
Y98GMb+e+bc7e+6mYvLWegO3g8dHQDQIPqzV31zqA0kTM7mfm63Tdnea/5yOOcFmEfrx2RjuK5w3
51YxJxinPAxg6vUy1MAB1N66IYQ5GqoBabOQNHUegGxm2DkS47xuWlWZr9VmfcngTSHXHHFVkQ+E
SIhNUoyUlfsuuXVdNztggQH5UgT3bpQT163+byv2Yt00VGPPiOu+/gi9hwDmIE4MJyU1lWqz7v23
l3SaN3WliZOn/kC9dPSz8L7XemWc1hfr4cmEQ5HL7rfeGUhePZ2l97wwcVJ/7LpnyfSuYJq/HyZC
aT/f1aikc9nHJ2x65rmMhz/fj5WR6muYWCftIfPPQJAlcxHLy85Dct/3NvWZnmzOWdP749BVYcvA
c67VZt1bNSzrXsdpWv9FzwSAfmcX4Z0cbXPDbJb2pWqUW4K6utTrEZmLBG+yZOOAnIWfmybBApTT
ZEeBfuwQw9aqIbYot/66mXpIQHw3fx+UPFG4SgyAP1wImuqlRcjqmEayF6jN17GK2fqxotfhTtiF
etf4syk0lKW5nz5Priq3ecZjDFn4UxYok5E2xCDT3Zf4b91b5UNMsptzG/TjztdjXOE1Ed8GWJeg
Jwnm+KUZ8pijc0EDpVnVQVVZVeT3VcPnSy3XSeSjR0BfhQphVrokoXEnngz3Y4jj8UxvAVdCkl4m
qx7PUm3W42QNYHfMU6kRG7LA+O8rNQNWKUeBxxK+VVFH5CrBrVjKDyO7joqpkBPMJo50Zoaz5vnZ
dhxprK6Ctq8NDgQQMy4ScBj3D+tx/v/ZOaC5tbZBYyUfXIVtTaUnVPFok82z0RxiQDMQXptt1gAE
XFE1X5s1lY8WDjKS9eA9qaV/VIirPq5VHfBhLmisrq87Dd9WVXjdFhrGc+1w3WV2gPp4SnexxzDp
4de0dJZJFWQx1Bz06ZL+lWATpusBgZyJYX+TE8jlLB+piyzuT5NY742XWTi8NBK1xcnvQPJr0UzS
Vt7jotfyhexqkA5ISD9owTxgNj1IXTr7ITOeEJq/zSU6zahEepolBzT496RPTiyl2/6a9DYtYtf9
lWlPdmC24OOSYItt53V24otFTvt+UHSqICEVopx/lelUHHzu41Kq3DCzuC00G0YGmcDHEWoh2HKM
ApkdAdfxzxqUwbC2CLjzJ2L86ITlRQkbORhYX8RoybviqW58C3Zg/xdTuuGESpruVv6a5jbks4zx
Uj/IYnZ2sIWIG1blcjoDsKIiuQ98b7iDeEyVlMAilZp7tSYCMuFa53tiXeGHjXKjk1w8DdYvhUeD
5cp6Arg8f7kGv4X2eD27HrcWwenRBIdqxHLrBu53rXgVpbfsnM4lWRvoGpoE4ExurqER804CbvXZ
zzoDTn7nXr2qO+WZfA0qeZVgUM4tANStzSfbFKId7gU0G6FZL205b+uByXI5am+1VT0T5rwc0Eqy
yqzkAfot6eKSaEi80vWHDEr6dZ63LxBZdG+pU5AD5gLTZCJ48gzjA2wTcmHX9MK6msxTPL5myC6f
qWSB9xoPeYANOChGtewsHqbY8XaiyvaOx/OtDYwp9IzhXTo+072WAlTvfqdhU/xw5fBReRMUcy/5
0S+InxsCIjcoY5EaxLCGtbH6wRf+ZhZZ6BfeHhAEORdWfYil+UuW8ikdY0JB6w36k/uFUARgj9Q9
A8NBXUMBhLIEkYhTeugQDeel7TOCY2kdsjoIKb/fVeMxwsayc2SkA6v24ArbY7bt4o4gwyn+beUu
1Egm5PQWVHVNQuXRlqNh5lv0s6zs9MbbGHVxmQFJ7CwRvLBCmLCHsMTsmSOk4hu1gm/jlNk70lrr
7UiFkVYIj5Ikre9nLG1UOYSOY59uyJy8yK4yFY+CQhX11a2okpvSuO8eF5MPnvvjlSm4Er732Hdm
2A40r3u33blTPdJOxUbjmGTidlduLa4uoGnZXA4ExTofdgkHqSJbpVTeeuIodKO097Hsv60RApqj
F6ztucxEllC5yJj41Mhpkuoj5sSwDnd2dUzgcdbrlG1YMQofuy7yjk01L8UWAgVNqDJ6Xmb+0sjx
673hEYxjOMmVm2ujWhmFN/Sh7c/g1krvZFlFsy/SEuZXOWSP9n1TpsXO8nAfUdoiJsO0znrrf4/9
Wr8o9Q7Lc+cOTxBkkyySW7Q2J2LFYkg632bb19CBgagwQC3EaQIKpTAejEh/d7P8G4XtahPFGFZG
/Ny+Ed8wtoZV3R+YxCGE6138WSztErcxQNVMm4Fn78HpYSXOZvec0FhhafJL0/hvlFgzuDaNHFhy
OIRuuXu/0H46NjnpntT/6hCfjCSPvdbpuCAoCfIdc6NndxxRweeSSkGUD6Fnw3AuiUDezpL6c8Aw
zHxa8SNHQV5M2dzhMygwzTWJ+wIKwLzXj6INRc2VFzWtc6prEaOjcL9Xon6ppmKXe30PCdKCwuu3
x9YB/13lyL3SuToOCwO7WYAGqpAPEZtFjWxkBB8Suff7+YLj+JYBy9xkKsPbJMsAZ0/osri8TYpX
R6bOFp7Wq4m+9axZco9aqqc+m5L/IUl1Jp6Zyhp+wM50b8nfoURr7hsL4g8BOhc7DV5zBT3uffDY
Bh186iElmRvpVeY07zumn3bRhF4y/4g1sRyyCJJpId1nJp5vemJplLGmgxfw/K+TjpDlHhh4GV9x
rYlQD97Qa2Vbpy+ws0xEwuCepBB21hG5oNIJUCTP3tNoowKe9YNtYm/O6Mew4HMalsr/w96ZLLet
tGn6VvoGUIF52JLgJFISJUvyETcIS7YwjwkgAVx9PQmfv/z36eiq6H0vTEsUSYBADt/wDvWPuhi/
t3QO8OxFr8Ebf6S1NMlrjWcxIXPUm9qmbKNuiy0LmCJ9eAQh/YtioD3CI1uh3SujKaKOK+oIVox6
bv3D+pAqIGK58jfi4o26ZrbHlVTerQ9tS3A6sOj6JaAnZ65i5CTsBzkjYhp0z2WJJEHsbLtW3iF/
DiFZsZXWh0gnXFl/mqMeDFlipNEeOfuwQVOiDTZpY9JaGbTxPEd2DGiF9qmxnIZUj3cpNUnadHYU
0v5EspWWX2zXy51ni+lYRPl9WbDxBEHzmExs40Fm+JiBS+S9GpDyuQ4gzrRXSTB4kdSLzLCoiV/Z
JAURikJ7eoBXM1Gf1ufbBQvuUnYk9f5TS/l+twy0J9P8WUa9i2dyGdzhP0dgjdFSj01Kg2ASURC0
04BW1snzCYRcAeuo6EHUVhqid9Bpm92sF+XZwrHzvBhDebZjSUWE9Oo3llW6ShYUf/tt4NKbcU2R
7VaQ7IpiXX9aH35jbdcfIX7Xd/V+TPT8XEGJP085xs5FZvxqBmCds8/cLmwCuNlAUJZq2c9YB9DY
ay4IuxpU4/orqR4Gw1p/7GZQUus98qL077vlAZI82Fl3aSevDX0zQIu3Q+AKl8aZgn2abwOSv22q
DmVPFbXzuNool5kslk86FCpkxlxcdiIH9hFx5p8Hq4KwIkwFDV1/XP8y4ysameQLeZ6U56SPFxol
6UOVNO+5GpOzDrYMXffuXqskEMU/z/WuuB+NJWOikvm5Sx/vJ3OkocroNv4LCkk/uj8N1ZvMXOuO
ldO6K0ewuhsQaArfYCuw+fpgTCBCl8WGQYGAZoiHL7UZBVQPFF50/Wl9cLIJjqUEKy2kSM8meihZ
RZ06zVChWOmImjhUkYgR5++o5VkTCgZN61NtVmG93Ucx/M2OMaZC/fXBw+4dWXbvoVRpXZ/6v2Be
AYLM6xNQrnSwEmQjCeGqlLGzSql5sfBIWybKBgrTQcMO3sSkcJlD43lbw53dzQoA/vMQ+CgTGTEp
7G+6Em/eLan29Q/wb6BwzSsM2GoDZ4s0V4AnGeqJKBQ/5FaEppwCkLgD+u+52xzDOVk8fYt/hXns
AemuYOpSZYtIR5HPxNRx11uyIkSLZQbNITrPDX3a11Q+ekkTn5Acdi47alch6mgZ554WEAXKctIO
K9A1hmNUMN+PidfTeYubGgrgbB9XAGzZREgYBdV+PY5ceUoS4ScOJCIbLTv51Pvo/nsespJlVFP4
tXtOdrSPvjmgv8jsbTTH2405ErMKsI2+FgQF4JJIoXrLVvGk7lZ47grnXn+1q64/WEF/gsVKWscr
wsjSdSgWNgulpXLBIEG1grSQDEQs0QHaDyIPYFNta/hwzfk5W5ApMlUWusKUizwGR77+rnyDDmmX
ci3Gejh7UGdPDWWFFYIzrcSJ9cd6ZcAJqzvSPQCJyaknLQLVRXdaz7QuKA5vLbO/9wS3cITrRRtl
Hc9FSHM22ONEcVaYuVPiHtePnFfO1Prj+qDn6e9j06oCc60eTKHQ939+x2QFnqW9PKFXdkti6+Ci
tnkQ4wzs3lRoc0YIaoHJoh2jSS0u6rnOdvG3owsRrt/Y9oaqoMkEXDuDr7UgvBBmE/4+6vIkWJ+g
DvlbRlGILa561u+5uZ7iOMNHd+EqhmBBiC1L/yOa69dClUdEO8cHV5VS1G9AUX+OUwlnUiHkI9qH
WzuJBJhMKDnrqa7z5Y/F8coDkArkPYKsJB/hzKdZwwfFMi+BAHlqF6BLuLuZ5yQgiudki2dsnpIE
jnI4jWWZ37lYahAI0w9v5r/YwbRN5oKub/LuSSv2Rdt8swbfQnlgeDAqKLJeHMGENoxwotaC5GZ3
D8XqSgRBMZKVyyx6DLUQ9abbim6XhT7ooTUS5qCGSiVX1WzGz4a6JnLW5bPfmH9lvfuOms9D2xhB
SEZpH4IGXRAPo/UCMYRDgzs23bweYl99Fl7z7gwW/Q5Hf0Y3UWCXBypnTsAYiPIWQ6DdDqOJ5VuT
Yu4Gtz2lsjhafn5oU2QL5rPVRvc1eF6EjWSYmsMDGoeocBWss/b9IEHMenn9STlePI/UKscCg4Qp
mZ+LSAf2n178uEXUbq5OXqv1oefrUdgV7j1l+qufQdny8P3Bh62xocZPbvo4FUTGadNXO39G4g9J
hi1BKoFKD+yzqz+ZkQvi9QRlZhr57MwCB47M7NAeA/5At6A6z63jbiRsyLlqh49avzpeZH8myCPT
mlAtnpoYdSzj0Jf6W4wAakDhYpcZeX5yZf+FJK0ChI9PUyusraiRM14nI0Xn4ZhlGc23Tj9I1z/8
Bvl3JiJW649oQ5qndj4BQ2BdQ9rz0SgWbR8kFeaTpaefVgDj/1dq+Z+wnjpt0/8W6/mjm4sf1c//
Dev5+01/Yz095z+wToaQ7+q2rlt0cv8L7ukF/2Eju2MFjqMjfKSAoH9jPq3gPzzTMgwcc/3VpRqh
xH9hPj2srT3EAl3Hsz3d063/F8znKsHy7+KDCDKi6qr7aLUEgen+U3yw0gfE75J8OTbLIMOBIA4h
A3E3szfnswZQbDLzMCdBRQubfX2cZHSHdoe/8VsjptX8M0jKi10B4adsvPu3S3n9fRb/qxrKaw1l
VLlXKznIf5ycZzFRHZOv6dvuP8S9+gKjTG1x56MmhjsT078N7Bh4l718nGlZbeyye5tt72CXFH6w
bts06GT8D+KD6i788yT8gLuBBYZrG1TG+Pu/idj0jkAi3Emm49zjWKePMzC2BiQpi6qz9aKXxiGk
j60H6MS/PrK6QlF6BNSofddzTrGIEBoLjG+1J8gcenuLtgH2IXqBptzN1hpMYQTnrCWYvf33V890
nP/z1A3ipwAZIN9kpAUgh//91Idhxn5u9vqjQycrCobveGw3O9OySIZiVEQn10EJND17SaaHsd45
oa6cXZb3VOdb9lpxlZMccXjhiyz5SCMoA2Tq9sWW4x1zBxy7JctXGEsvk5lA9ArAro3ROxfJOmZl
f/YqDtMn6VMfjBIvY9RrpxZzKX3AF2gAWW8qH6EUvMaG4hMtvk05DSZAFsAkc03TtSly6MrNs2lb
GGPaRr53F2TVk0yCIEDQP4iprOhLuwXo71f5/ZR2kMoA9q7mV8Y4U82BAtHN0UidqjrZQ/MtjrWr
NsXNblXLL0pwQGYlCEsdHwEN85h3fPkCivVmKpqbR1mmn5w29IitspIqdb9ggOQEkmA2oTYG7oTe
Nq/u0Kp2s2sTlB6vGdJDplFNyJvO2Qob6pWRx6i+oO8ByztMhEvBovgrrrz0mCQtID9EjDejGX8F
aI2eZIkFJLSJ5GBGwy2W9l9U+028dBgseHswsFLwlFpgjdsga26Ic3Ht8rPnNp8FXCSYUH5O4waB
FbT2eTsmE7YDe9psZehRQqVJTS3YapAZy95QzWlDGolHSEjMqtq6QMkmDF6aa+smYDkg/G78DFBK
QBIWIaS+FTdD4DvgP4L821Aimw+9bACKYSjogDPa5DjhAvAxf7kegEFc5Plcku05kvrvWapRUtIo
4+JucMVH5hb7zktrazUMCPlduNkNxe+HpsLeNMhvnT4ijGZ5QBaDF0BEYtMmDggcoozOrjF+04+Y
LDEnaXnKkY6wyCZqgdl3il+39S+lMgkbpQQkYH+bW+55MJTbYSmarcgXk6Yt3alk7Daxq3WbSopX
WxcSBJf9hqPcrnWjYj9W4zG3K3ytAJD2LdfOa5jWLWRbRM4vU1a8mrZPhuwk22Qg1kVunb5Vl9Jo
CnZUOqkI9o+F1CjleSweXaolWK+0DxCVaDoimyANap69jW1yUekn2nO40tUGyzJMsvUbxCmN3bqa
v9lyGkFhMFKzzmFijuk1V/d9Ge0v6Y5Hu5O0HuSLRGoT2xrlY8Stwztwu0CIMhqWpQ7ZxGcJ4DcC
AKgl3qmScsARtNtXFqGZj1iMaCcT/QMfH4+IaJJPQKm2Cu283Q21GhijF+8C0BQEn+W4zbu6CKFn
vmcjgHlTN0GrJwAs0sDfiInXY7M4Ly1UdqfZY1070YydH8eleMscA610aX2YhpnieYK5qPJC6jpg
f6P8FQ9ds0MkyjqhhPpWzQ5mNppjkBtQxdZrxDcjKjO1xehNg0pidVy+YhpQbNOCN5bVfOw0ol/Y
MtxSn0bzuozXuiOITc18r9v4YvayvkDNUJQDhhK3GUoZdjBq8WsxSYS+ZT7G2hvaap+DYzMDbf/S
tZhadKDK+mLvBMPbYLCy+Rm9rvXeNAPjow6K24wwGRysQ21lh1ZQSG4GJolMswDVag5AgZaueGMQ
rdofUH7xrypmE6l3X7lZYD8xMZ2zR8RPANL0bL92ztRe78jQszBThN0tk/bLmZLnjvgf7jxLu81Z
T7AAtunRNxosFGO+XRVB0jahMU0Fn4407aEso5DA0Qfik30BSVPD1GUc91wUBNOI+NEErl/pxf60
ZwxVZH4zkCncrQciSmFGT3cq9t+1DPYD1P03THsfrYztZR0m7A0mgJOYar8g+F+YGqPAQS34kcmE
hnL81zpEFslqhqHBl6jBrSHeCxQo3vsGIuBe+kz3DKWfproFGBXt6Sl/mTobUCPYPAaV89G8YIob
xaPjUFehtrsTca44VFxfyy053zCvg8cIRNjWJgPelLh2qr1CQyKxN8zPWCXiS4p5mBr7VlSyENhF
zXfgglI14Y89TRZpfxcFHrL9FJ3WgRnNbN5pnH9pEXg2LUHPypryfb2Ijx7g8yYwu7DFv2QdRVbA
soKWyg8ryR+7zsfUlF1CN7mdrRrgIkfW1V7Ky2wa9AJaarduPSsmi85SwtjuMlYyza1vZoFg7BTn
+2503ytuXYADwRYBHrXmLGFZugZS5xB9WwdBFvW3pmzukO/5rBIv2LbKQc+AbXIn250PoA2prXSr
B1xTDbIIOPoWZl365qojzzWCukMONbC6gTOhUQAkH6rmy6hzV5wS15W6sWi7BSzJOvQiFnnmezC2
+x4HH9pY7DtZmwGTXx4NXGOoe2U/7YjXjE0LZAU3Ed/qtt6QN7sWOh/l6fhSs/W5WJR2NqQLfRKI
ygYeQBxWbwOfrhBFv19ZgmCaw10sqHBtndLa25HzSgLthqNf3tY4QJsY97S0bpJ7sllKk/W+epjj
GhSZh5OyNX3vWzaVLFf+T5h3YaH33tjetXQ0/Dv7y4yCJ4ZeREFZ/lVNL2Zdt9AIo5s2MbiwGVCh
82WsKQGz1bINAu+NJ0TGGxYycylPFUKGCVFLqK4Z3IsfY9od1y+igYlvNUqkGrvQohNIt53/WW8n
sNPbv6cF1zQ1zQMQYKUPyMX9HYLACdoAPQwrsN88z7DoUQTEZRlV6+yxsSIkliw6XUzzWLbfRqDt
gUt6aMPkth8sdNfSxqOnjPT21pscovugPSLpGwqB+VbXMZAGzBvrgla8k9931sPcaj9JShAMKpgq
EGLyQ+Gb58amvT0gVB0X2OI1alk1Em5S3nB1urq5BTGrXWvxRvMBdhf08mRhPeNaiAEUVoPELFiO
KMNPEYs3ZTBpOZxCNt0lE9WvdcoqYfc4c9ot4hnNTov5MNubf8Y+2CTXZiHtSUW2BGI42Tnar0AR
svMBo6AFj3SEcFkPt/oSU1syimlHMv5WS9SCfbZWJ2D81KlWEmzg9TTvHRyFQjBv5PXmX3139GZA
sroXI7kn8KnTu/mwqDh+AupZ9sVLoxULfFG+ZFXH+HrNJ2GyKlMcdHEPrPc9NUeUqAiLEhbQcUbX
JcsBQbtI+JslA6YS5acYhmezXQjSEAOnX8h1zZzvGuHGaC14LbwLtbBnmXFO/dqjiI5G1SDfclrY
m3b8igqmzkLjY2NNw5kpiKum2T/2BHqbqMBMQR2/HGmY4WDloha7K9zyOnTFLcuqa6N9FFPaAu8L
Huts3Ufraw+RCjNahoib3xBO8bE0YB/SOiQLsgSb3Vo3d+Vgn2fkdnUboGVsMFZhRlPzqQkR8/q2
Dr9gtFFe1kLF0oAl96NcYhqT/r2nFtU1nqun8rqGQan5XkhwpOtiTIPmZY1B1kU8E2yuRqY/RVbP
23DJAZnW3RTRTN3KYcA1tqPtWhlMEavyX2i8XqdK3DK4dK55GL3pYUpeLXqh8UKYEcTszqVe0fsU
+eca+3pub2I9zx5uaUowDuVoG2VD1gOouWnxpTeMexVwFyJ/D0hvoEARQiKsdpcO6VdqUMmMOtZL
t3xqYXtLpORq+86YuyuMmn09zOx/Ppk2pTMkmXMoNCpEXdTyv+T5ERBShUy5ijZAIEye8Y6hOqkF
1JVEODfUn2Atz+43+IHQO7jWY4oHmLAR5+62FvJxNi6+uvRfhjR4mTArw7HYPfezc1t3xwXDVBK4
4QGFgLuWEJyEAsxs5lxtu7ilgqim9pafBCihp6L4gr63GfOV1XefZHIJ4vE6qrghKG3iT8GkqrMv
okTSEPY9x84T3L6ID9QWEOT1hcoHQUB76YS7A4Glo1nj/DCrXwNcBiAo7rkqzCtoeC3/tY59z5Xp
IY3gQq6vwGzOJlaGpkUUg6Pkt7LtgIqo/SUHpVnhxEK84NjBCxIDYAZT4mEQHWGprg3073s8Oybk
+saPur/lLRvmepuX5Ckf6HUEGeqJnZNcQdsi+FJcJCpJYTtUN1NwrtTbYF433gFIdL1vxCfqssac
GizW2ZdKkUJqKixo3+TCareOY7UPt7YNG5bTKjFsKPPyOkr/Io0nelLQADJCpNkcfhFq3mzXHSj5
WfvSKb56XEY24zjv5k7luTIRYRqPNPjohqXa9CyT3D7J/tLQLQN/miNDyo2wa3/futTINa19t1Ln
tdf9H0kQPHhFfS1c5ldtYJVQuNgAOt54yBi5+8dcZ4lpx5d0oaWHP8F4sE+aSv50laWkNXIokdwu
MjSdfjeBjqb3ROkXfUE3oPG/BpWqBmAI0vXamUC1QVxYk84aBVYFgKoWAkKjSd9yJ/oLwPRlsBr4
iuBzIKFEry4bJHYz2kT+xSa5ALmu8WQ5tLa1rVtzPiChfhkAqoZgWJNNa2goW8bWY1UEXyOAmE0u
8XHN0U0NPsy6BfEwMmuGONpPow7EaajQjM0xkCcSEwvuTLGsdkGHsTqUKOT9KyhRtTH/oN2Mcwjj
HM1Auh+Zt9GxfN5A6fm2IgId1enrPaUFNBV1FNY1yGAdNB+/K12cDFM9vgctutyiZSqvVZHU+g7q
hbGHjP/wR75q/an5o2ElzQWYYVwj96vaCrqkbVR6uHunVbK32/HVUodeTyIyCVaOq7bZ+uQQmTjw
eEa6M1X7saBRQeOGlrPqDY4EYrSGQFfHljeE+do7W+W61gdU63dp4SfHP0/9fgl86ACQhGqBrn/S
RELTTTdTMmA0NNFRIARUTf8/D39e/Oe5VRVuUt3U9bn11/WnP88F6yf/efLPa/6vz/3jU7EKpVJF
pebvr1euX3Jcu3d/jrOenvC8KOz7HDy3Oqn1IdIL9Afnmqqh1onz+uF5H9jlv1+U4GeNP9jJqtv5
zoB7nFguBs9bvbSzndEhMr0Fq0rTb5SROK9Sdevvsec+DY1Pe1oJ8QSRMA+ymA6tQrjqyW3osSLj
WoJZHWLg7CKaIH9gyDd4Nv1/1+/dO87boV+qXPrUA/YidHXjDDum2NLuqILFZHE5NGyhHAALoLvr
TyynWLs3OooRqMo6hrj2DY1MfOlNELENaGYKMjSzxidzDsa95pJhiq79zAl9m4iE4xSPwVag1rEt
vXLnGmWLskyJO6CeHZi31R1UknlTouEMXwECYDAeQQ0tB7fK4a3biDl7gf2KwWPwc5h32WzddR3M
mjjDizYG2WSYTbmDl+HubED4Y00qfwqcRd/Sq6ENZALSRi6cGASZVWBedp88YM9NMaXSLPZo8465
ajHpUwIIQdY5Oi9ZPj41Yw1YTVQPGFzSUeyCB6jiOy99jTHHk0WvAUwcMhY0HwFrY4kApcEh1ZL7
3JUXgPY5IuLup4jyawMGYQMoZNii+URKg4GlidjjdnAWf7NE8eOkp0/WEF8XrRGhVg/HZTC/DX6e
nyVifWx0fkWPz/9lzvanX3n2Vms1j7pT+TMQAy5mbf/ZlodxGqfd1BbYooLVqdP+6mTDg2gMouAS
SkYCTGZyWXhbOmEgNPwTbYL7CsjxKGqSUktOaHz/LIx5fBZCWDvLjjSyO2/XJpwysLQ7QIXHOjKK
0+RIC1MQCC2FVT/SG4LlZxABzrF3LDtslPrGyI9lFhwARgCFRQWQ2g60dbNLnidgrQQtuX3WHcxI
5qJMQdQMA9wMlAik/w2jA5NYYP7LTEY26NECzU8Emvqi2S6BBdA4RkF6KueHsdSMo5fNIpQYN7dD
liG45XE89GnbEUEZvMaDoEeqZLTm01h0oUAtFpPNbBNZ482wu4gKzIjj4DcTzASAJpg8cgTFkstL
01v+DjQDgEtM3BvLh9LmkmQ2Uf+TMyBfMaLgkFvN2UHooMJPZtNCUKeUkeApD4dGT5C01f0wBjPH
aWS7Ms1PS5z2L1lg1g/54l3GHsWuhgg/r39Qj8O+xUZiTu+dU9B6oTXiizGI5pPU8Bg35s1mazzk
RGJVK/XdEAGuiQAXjlnHodp0Rzk12SexcU5wzHoYqV0zgCBedHrLJUz3pj4eHXcJPVnbe0cgyT44
xs13CjSKY/tRhwtbCSwDDQG/B2DuG+7dV8oIr27kHwaLxcJN2mvtBvel4b1EESWRzqehDMMdV9v5
RRP6B4krJRU3Ow9a/R2mPToc3nBtxEQty5AgghqozykM9ypoPwqZHQ2JnvwyWwiFt+4DGA+kayS4
zL4DRRlPJzKVD0pDH8mSgbGxzlrhMhjQV36wIebuu5g+CXY7bMbNwRfRBd0C1hm4PijjPoky/2EM
8EGEiBm2kWpRP1RgGjCkpVwVu3JB0lyyNY/jsWu97/PkFY+m4+9Vda5yF3Fq6/ZXGZQ7JMuYr+Z8
ySuqCCVEtygA85gh3xbCvbp2VtMd2wG7eCQY+qa8DzIYc/Ogao+B8SjH8X5W/ASIdAfoRB2SIgsT
tcAfKPNPvoh3S9SYm0GioDU0AJNHe7tQWzgljjhEAMkumPsl97iKn7JJS099mV9lnzesncawq9Hq
OD8h5el801Kys8wd91ESXfUeFtAQg1DsZ/fNsZ1XgAZ+RPZSi3GnDc22N3HimoMrkVwYjC42xkg0
bCr/sKTiR7SgrJ+9tLV9YKmDLiMxWaT2V0ffPZp72DpDjhqp97ZIqYFqCsYajbtpa40aWB1QCHkd
52Fstd8a1C4aWkHRjJI0GlW0CrKIHBEs3yVJzS1IAfimSPKZ3lWPSHFyNjHfmZ4KkXxa6AWnUf2A
qxVVq3kDUrloYfO1BlhOI90CaTrIlljFHj6zZKI20WK92pfBBSW/D1vVMjQqjJTW6ZRoISRsumQP
izDvm7qBpWbcqtJ8pLflbkR/isbyI6BD6KghbcTZ/jL6WnLpIYhrIgqhabNLl5ceTQch3o2ogIqD
eEfTPaKccY/V7AuO46R0dX2P3zC8tI8ENXX8GbpjpRtvMjafPKBmMSx+B79oyloOlA2DsFwk6cMk
2nOOT6vXDEd7RGCZa152iAgu5l/G1FyNIr6YqXw0XeoHYANQLatNxBOhKRblk6cXly4mVoN9Dzg7
hp62WYwK6mZCmcoGuyQK79ki59qMzMtimaCkTrus6940pNZK6hGVbb+pW6M+KvXksWVl86mMmR0K
FX/Zub4lY282aTe+R777iTHBiwjtYGBNnrxXUKzbYWreZ+aQXBCjM16dKPlwhHuEGx1GiP1kZYJp
fOGd4sUF7YScK/ISRg6KxLXlPTV45BkMJdHOB6EmMt0QRK9Di9Jp4UNNTeIQzPMP6inP8/McF+SM
uoKMg4kBvQkYNj4kUBu1kg4Fy1J/KIqWVPW8aHh4SC78XLCypd6T8DGlX+K7vr76FHWwLz85WXvT
sgGngUT7IVjJ+ozKku2XdrgYBg6Sc3Fvac6hu+8nE0t2eNZdhl+i0ebPkzP/oib2nVAFN/PmEziT
nzEMK7YrJEz904xm584uzxO6rlMxURcVKFm00d41oOwHuf8E3fmGEiqs5F7CfcK0tcqzFscQ72rP
CLANpJIURctL5LUZ1RHn7FJeUxKQGpNZ2uc+89F+KR6Iq+NwdgVMiTS6tVP7q5kEfqEiQLoydkN0
KNpSc87TrB+zpmI1qHrVZWrC3p8+RN5+uIJdv7IZhHpOi9WhqNxcStgJqMtu/GQOk9q7TEJ+JWNT
HpBW3QrHjNDDRZIsx6RKaow1uSDdgpAiKg5yJzVoWKXvLKE+YO47eAlMJwzoNC97tWbyo7YE+jrZ
pBdJ1YTaREpVdsWbLS3v7BpUjjPtmQr3k6vhSpnhWOJAbg4LEw0Te5Z3RmY8zwRJqvKSh/jlKANW
GDKo4syDBBetoz8I4IjV79MwojcH3uuhb8b3obJiJPixKekmlB5ooCpvKyO91vXyroMIRPqFPb2Z
x4stS3gw7Ni2jQtB/X00GSMyK78PAYXT3HLRKUjhErmU29hc70FQM+bl8D4nyX7QgRd5NWKHC8CH
bZVqr3Fhc02K9lUbZxjYyWuJKIJnetAilq6DWD2cM9MBrmNuy9l8zCPqJp6ip8s6hSZKDm0v41cQ
UFcJHXpd8LcSoODBVZb+Kz5crpV/2AvxNbGeiyH6Zi7JhfMyfUIG5CAj+2ibzfs4PBr91vGNj3ah
88o//JbBWtHMxP007+TedcZvOt33jd/IvdE7G3q8VMXaimKXY1OGReBWIrHH23z2bvPvv6WTuUVI
hjiRMnpG38kvt4IBonMIl49Xn5bWZOKNcRiTH9jshf96q5k0rEaARdRLAnpXE1qYHK52gqP6iAFl
rjyKsHkfdjMfRySvfjUBP1rp67Jc1efG7bwx+V+9OOIYMKq9TWTkrISc1WRVb0s+bNP8BWB+B+Oh
oXYWVPneYEOCTBA2/IzunnIrCNe/8fcmwNKWkWOhNLE+T5BqtAOKHhQs9A957PD+sqxk/b+hvUtW
4YKs79AhCrR4E/B+9ZLG8PbqZzUdAz4/q4L7bhTYmO5tAYH2kXVoa1CxG3v9Sx286mf8KPmELJVP
TYamP+yCnncY2Tng17EMKOFUTJxDg1KReoU6XpOAWqwhdnIMR7TFDo+Jm5UGR3XwBmOVRn0BGtdW
Pp3oJU8tJGPeq85LHVZTX6cCeKa+O5/ROoeYbEu9O/H1x45OtoHpi/ozAk9bdXnU11OX8F9fFYhf
iBURygXIUS0kExYRHI21ekIMt4AikTHaeE7QAZu9Eu5vvL6mpt+vux86aYtdU83gpSL//XLkOg96
Gm0jPi4PIggw/dagjkWFAuXWvXoq5s+YkR3VS5oe/vxAhoIOlW0Un+qjdGgMJQx5l6L73HUfEssK
9ZHqNUH9UCyP6hXqnKr6V/Lwr5NCGGujThiw/EkdikPcyxG2CMlzJoz1cOrjXIksaP1gdXDBsvk5
WI4yKYlesh3ucBfMhHGFQpC3qq6TSWGxi5e73qKrV0EEquDrhKNJpyO20i+PYNtiVmUSx9FFcxUV
Q0cDqpivawO/6bMvttsXDV0Nqn7tfknKlzgzg7Ne6seBjrkJSQPDDbCRPbVovWIo+kl/n0XRdACO
8NUEAsos3eyl1tN9hf6TK5326HQG8BBswuMfGQU9NhvziWzhowS4SsPde1xhEDZm2wy+BzZJimWq
KWK3L3YNstEsPRF2YgaRbovqVC3HxCyTkxVX36AovUS44KLXYJA3SUm5obgT9fik/pVBa+4aBRNT
UDABaAiGxLJHisITdLDYRLYySb70aKz3qfepBT1Spc78vYeeQaeGErWOHspxIWJzLOAGVue9Wkv2
blWeD1sRRSkSBpmwQzS32em/5THx0OJQZHdNuk0WikI1qm0bTT95U+WcMKLtYDsbakWhaOw2xJ5I
fr+s5W7fppqu1akXamFXlhdN9SsN1YGhYIcgqU0/JrWOs2anx6BD/4IaK8ObovBcztceetgG/ZH7
uCCwdVXLTMdCCzZb/ml3qdih+X9GNJXzr37VPlznzirewU/sdE1x5mnun2RnoFZFA8lMEfvT8Sno
m+9I81QXaedZqGwOO8veLwaNlt4f0HQa9G+IFdElM4tbVKNYvLQVGlw0KWpEiI6tRa6zNieJnY+V
R+2gSih0m+D6Nn2EFXcEFj8o2IYDiipQNw6WW1d7cxrPuuK9NB021QHFiFmmSgGXZqZj1pe1hF+c
yprTXJFXNVCxjd7A2GFep5OgUhpRyzZUG1oa4N4QZsFPfWKi0or0vWQKUUHadQa6q/YUDWjdNiwZ
Y3qoBE2/qmwEERZ950EN+UZDDWABf7932os7O9Zp1rirAyocMiduRMD2WDmzvPeIlmirOI9IBge1
9rZE02fqo8GdBtl+PXQ7gb+AZpruJhNTpNGOq5NOfO0gVAacARAJnOqHn6SCKq/0wDEyWYG51QqF
gyrMkspQxP65TBkXUnffisnHcUtSOB0KZz8GxC1L+hjV9XxIZ97pZQ4qGERUIMJeLIXMkKzRWbrv
J81YkQyHymlfyopScyI9bWPidIc2L1I+I34uShHxuxPV/qaluuFO3bKvjKQ6yOmTiLPezdlsHsA0
nHsBIHky/9INmhOJLC7kgc52npZ8P8jqaiX1J/1uLIgBBe4SMOdD1F4HkVzQ9fzyi/sgIDRqi87e
zhpVZzUXooGxrZXTK1gXDG8RraL5AAkELcjQ0PsLZF8jpk44JaC3ysrBFJab+7udqhqKK0qqrDkf
grytWNKbK617g3gf9kGz6yXhEW7ugPMZSpRtkiBBm1F1j21X0uoaCfSK9G6Ak67aRWvToCvoyxF+
3HICpm2kkAvqN92ur87iPJcgCGn20LhhAg+N+dAP1puTkcBV2kGn5ZiP9WVEGIftYK9nLj0fOeT7
yKMjUA8Q3+p9HiFEglZg54/hAgdiW1lEZeogkk40wtHfi6a+icL5lifggBTKi62D6JFm2QJgvEyZ
wOV/sncey5Er67V+FYXmKcFnQiFpUL5Y9K7ZnCDYTRLeezz9/RJ9Bvfso9CJO7+j3bsNWawCEr9Z
61sel1mmskOQG196f7YKc5aBc5hvenFtdBPMim/COWBPS4/mRNihMPS7NJjrzn7SMeb2oHB6pu+W
md/bFdcCyR4/xRgViM0xN/Zg9HCtcT9P+6jrjZ0b8MDvFr+/bjs6UGP6EYXtz0iPgdwBJU8cufAb
tUYGEcqzuTAjKvgJm6ma6EnsdJtEIY/sEGElJOxPBGLArhNAliEjMhHiVaMCV6DDxtPYwyhzIApc
50IdKte6dtLhcWH1zeiQCwSrIcsi/SE5QUEZkTd7InbbvSptGOK+9n3MO4KZp41novQoEzc7+55z
R/r7e+JZv6u+/WUk7JDthRqggHUcD3wEmmVUw2UDcbKuGWsCAKIA4X3UD6BwUurfMCWcdcCatFmv
mL6he3B6dZDspHKWc03YvqaTf0xc3rlGstOW3XeRqOc/4qmx/SiqbzE+gEcCAn9JM62L1Su/LIbk
ZMHf0LLOVis900juuhj2SVQNCGraBtFIWLzrjR14ORQ4LG/2mD6/9VLQU9Vra41PKYwkLN2KXT9X
L4NgvAWV98B181g05FMLh8JV786gdBBK6b814/I2ThxAZcLus4YVsHPNCkZnlhz/d12w/dc0dVI5
PcL8LKTVEIXRnf+9KrjBuVuigSWQqEJDMcO1ZSnK5leppMBx4D4tiENPecsY0QFPlCz+dtUuJD1v
EkHqf6SBRsfBN/Fg11olHBzprmzKe6GVjDKkLAp8eV7/D/atvtyzd94TAiFC72hFnXdDSqd+mlwl
WU//NrCO9PUCD/zwFQ3o40J83D8RRLv/KCf/82PbkmQsKX39xvxfSm5kXGVeJXV3ok0D/WrdTot5
40vEo4JH82ZpSGb8LudJ7SzT1YBg04YQqDUXZcINQSeHKoBypUR/B36SIxglwJ7N0jdFyEfd6gJs
8X+pekBwog6wlFgX60U4AzYQ3+IyZDzWrCh/GpqAGwEJciDib102Rfo6TbWwabL5PP5o7bXAoSgY
BQX1fE+V9XNsOLH1CYfhj5Yogjxo1PEpjS7VVx0vwHUz55+8abbPm/L3GnzT4we1bE+5Psvdv7xp
SqpUDoK8ORHbCOAqjPDsKIFHc5bpXe7UPMFZQ+WgVT+rPIKtC2QqxnH60ULDci1LHxOiK16GQtyG
tXVYxTHLSOm1LBwe0psx1cfZJe1a3jmPSygyogfGpD//qNkc+2UAy3xYaJG0uCEc49OCDaobJh6q
0bkpD2HEUFrfgf/7zSL/8ZohlBrVrv7xMRj81YIQ9nVq+XEIYdQARoyPXwSaGhjxmIAFy35riFFu
c1YYVsJMUGGL0yI9YfNRxpi3jolWkwdzcOdWy7Vdyz2H32kBwhjnw7mtkFiuBcNUzw8TSoNSP1RC
J3+fsR4ydvafCyzhW2kybkEDwfkjLgEZEGFE0N4qHXKTCMkcbUVWQRvKx3Y/ypIcKoWSKplQeBCJ
IQ2Qicu86pBA+OnYjOrsKfIUPP1scyLTP7qxcy61EEuFQ7U1M9ZANuOjmBb86DeoP9N3I0B7FM4v
KdKERbZAm/TTlXVVRUGe1ujJ+cStxN+h42YA5pxrlFh/sPO/p/8Iv8r/wRSi6eb/cElK28K0YhvK
tz35V0q52wu7ymZ810mJtWqgWD12ClS15aDZKUbSHD1704FG3eHKuvK82sL3Fn3zTK56hM1WF77M
+uIjGgupcF1cIj+/UW7obQWkjJ2Iix/g2hgusL/6cyi15tmBndsOdbInoe/DGJdPGYfvaM8OuHmf
LT/7VikHRy6eGHzwQG0sdiioytLGM3B2yZvE6d+XHALuXAd8HmS8aR2nEzAbAuQb76M52+dSvJCw
sEAW7Mc7X057kJsXUXcGGEOLPF5srgWY04uL3DVN7fzUsCaJ+NLXQz4RITI0/A7AqGC0dnFe37XM
6k72lKUUXvBrKWKgDvVoZ3fVyLgxM3JgcQrzRvmuNfiy9hh2cuBpZdgqZ4PDtxld+1MLYpuMGkkX
aV6TfWd+eMAdC0LVoQpclVTrn1sUcnYjHowh/AZKtRGJvSms9nMtKMO8uvcEG8wGQ/pm9Vlo4VYj
3eclaK51XxxW8ZsEKgod8YWTEv8fsBSvsrezng1FWfc2+u5bYFS71IUt2wwAw0hBOzKGvK4XKi5f
UCMsJc7/pfyphUFU/FtHRJRpbopreXqo8/xiGZFHk4iGPrapwhf/E0TBa9hkgExRqnbRRxn2v4Sl
v1ZED+E7W1lgiSDma6LdFHh+uVKWiI2d0Zd7kdKJxnVx3XjyORUoeLWqS1ecbUY8y9pbIiq/Vll0
ViFJZMYffVuv+45i4KYzQHBuWcafYjSkiiGChI6NZaR8dyLWTilxaE7By7XafDmwe0J771TPvYme
v27xB+tWmEp23yKMPLS9/aCC8i3Qp5BcKFKMrn6Na+ttvcGjBnCjW0wPUTKgAKhCDDC1dV8lE8FO
DT1+y+AhZKMXq+aHCsd7sPIcNvQ9G3cEu0pPrkRDKZdz5Js+bZEpjcepLh8rzX7RvomOVXJHe+y3
PPyNIMPQ6QTPguH5LjDNbYNJ/E/b3QkGJ4PJKGChvDe1/LEU/MMEUHs8XvfhB5N+IdbLNoouptnw
9GBnlNnqUnko/BN4f5eGN9lZKkQSRfE2woGtFUa2dGRxzWb8pU/huPfI01xipscxje8TazzPYA9O
pQVaSskcG+cygBc24LflPcndxcDzhBSHo7NE9y695VmkXrarAoMFoBqvMY3/ctPZekoXZsnpQJA0
XrAFE0snX1RUcxw1uYExgIlTjN7TIDilkVXHeKtgINvFzqGIWgtwjj3s6dDVLsVY0ffZ0etgsExe
T5aAP+kpaUen6rC467SwB5FmcZLEUq7CoA5bzwwRkk9iP7lRcIWq7MpOq/qQCjJPFzJPm8mwIZMs
xD0b0zGCGxYRMHrOuxlenr/cRAXYfyww96I3K75cBUJ9SY+LsxgIut6qGagK3Wt4GN32e7L4XVcw
Yygt075Ckoa/WrZ/+xVrQzMl+U5YxsNiehYUnuhUGZiCI89+9nxQHH73qiMPmC8hRRnxz0Lu07/s
WAb1XXwso3RCr0hmPLCDC5KH6QTwV1ximcirZvle/6fVv7P+CkcdS1BM4bx7MxgMBfY1sdXNgnj9
5DjSvwQ9qAdV2D/i2k+vpxBcgL3kO1KyAGKxUrmEbXkD5Qs5y7iQCCSTU5ZkJs6RHrl5VucwQwEz
lkNcbRkjupdosO4R0QFi0q9yfRW2hFlLJu93GaBhCQiHQ/xALP2ogGITk8uRMdruMVfD0Qrn6Oxl
GfudOr3OgsSHmMm3M8r4UhhGdyLGmpuK5eHeNtHxtigELyp/rXvkdZYbnlPZeBcyl4DRmiV6uqmd
jpjNHpyw606jq47SZKSSUneyaJle/cQ4LDH4KMv6tMck3UPUbS5O3TWXKTJ/14jTD/kELADGRb9B
IRMeSm/epxMButIpWOYwJbyMliO3ScjakLP4KQjVKwC6GJOdgZwlwHSUexCv6SFtm3jl+cHt5tui
5XaJfPMezoxSTEzQDwrYptNTWEAsVPHVwgsA3w/JNwnMIyKn4dia2VXYz93RyD265BUu6OqIvR4D
97CwRNkms3lfaFQdAvsEA3SA9hjnAjNCjRmkLUwxmVwpTmoePImE67u0VyFS3tOILWNr6ZT1LI5u
YxTiFCuMQGnGgD1RmhWtebUqgEHqcg6B388iYGhNGzJWl9FptXBBhGECnA7foYdeB8Ha9Xpqka00
7pBXf2aAjWAmvazVRT7M5Y492XG0WOeFXfs2hKgdFes+lNzZuwKcCbSt2xnaz+CWDNoTeEmbYL9K
o7MJxFeEoWp2y8PYpL/mMLys8uzCyvCgU0izroMbaWFaGz1xiz7qsL7KVTCtR0RLAHQ12iFqvDIj
89Z0akQm1OsL7JAibp/XOqmZeXyMwIuiBLlVFviEjfV/qnmTgffWLZYH/fhcNeSYX1D1N5z9/BQJ
U4rHJWD6m7fp+6ilwQayc8r05nmp83eth9Xqc89GgY6xiVXitGuxBMSYIINygXDG1HwM5x1PfUpp
j69UjUhzYI+1AdVlhwnRTtnDVfU2rbOrhLnipu/5Ph3S55TItY3oa1orfmc1ySzkbWzeV20/QRJd
LHWQKlLUPB2PZj8+L108nIs8xftvRzcNbLeD0R5Wz9YqEJ4abASNQS86oLPfyxpnGULKb7sK0ZS0
zDlzm/62nha1ib38yuxwvial9qD61mkS9W1j+M+hu7CrtO7pbvGGeOOzi3I3z+Lvpc64V1lB9eI5
nZg4eB7egWZ+HxQKlY58CmuuyRhwTsXsYTRxT2sDLbXauG/lHWqJuzFvoS+3qLg62RBiq6dp2g/o
CxIgmnsjY35DkB2WCOB2fXnVkuu2ZPZTpgealXbXQGrxN0btX0agwo1nX7sWuik6/aHF+cJ/45FZ
5SyLAJTGBP+xTg91wBTNmq5A4KYsZHBRhcEXrEzqYn1FLJHNLJIyEjBgdUsRPW7WYcsU0J/IIfsh
/e6YxM0b1jQ4e7zJc5eOO+JIcBLxottz3iNXcSBVsoanLvIwDNj9QsJ1nr+3QhzaTPxYv0HoBgh6
OB/sYgLz6LbP2rTjcD5w2oLWovZc5weBQyVSu+FO1+dt3TylrK4xyVD7ap4LhAXmsaK8jhtRbdUo
H7PZvq1FdxNLVNBBg9K5bfxnI4wR1bK/9XzeOt+oMM4kt67lKQTyzCV793kkPmQbTj+ATYA/1SkG
3cjHE7oxxK2Zv2gyfd4as/xkuIWef9QmsLzUn5D3pQa/3A9e7F932ooaaytSYNi8NIc93doiCr6E
L6MbNYSfIrwp8ZwzrX4x7OAbuC8ECPSTJfad3SShsGPBvB8LXisAsZDtkeyAepV3GftWTh+sLlO2
j0X4i4x27LxUqTyw9+B435exfj+Vs//TyPNvExQuu4/ouzOjB0+RxN5VX2T1nE09AMmZ/OLrNc7p
3HwOTE5t/Ron6l/AX8ku8ZeOl+ijHCroPnJok1dLU51zG3QOwB+DRuM0Cm4dP3DcnRDjLhpszI19
7RwJhUlwsSTf60REoXQIBbgVySBw57B0X39bRPMmGMwnlaoPNfm3zKD2ul6Khn5vDEDn0VrxDmi3
Xxm+F66DQ5KkY4Z6l1Q37H/OspAPeiyTd39KP1QYfRURyKteVTipe9A8MigOk3mYIzp5ROLoC2Hf
4tYqJ7jUmLWOVdnT4GjPXSuQNA61PGjTiu7HdUvizrTX1GR8kzTa1uhn5nKmVdD++sT+iNMZw6B2
eKz9URXx1A4jgPZlB9Vm8J9X49TqwDD1RVXP4qWwkCZhp14HcOvc2tJVs2wxpXQj7huACuhK4Z+N
FH651lM5I5nZNjcqUUfxqZ/gKxIT8WcBsPpzDHyOcAQZ+csBKa3uOhxLEUV1GA2w5S51L5X9ANQe
7/OD59/2S3fMS+CDJtqTc9yaiLE8xRYnzq7iOSp4tLz0Dhy5wb0kTng2HQsoVCuzQ+JBewKPJDDp
itth8R67SgcmaFcZrBWm3vZvwixwxdGDjl1DDFCD8Jx+DT+ZV3ETFSdnOlQRklYj9uTesXdWx6e4
OmKNeOZJVPh77LRTZoLoKWj085Fub30JTsKJOwb1Tycy8Kdzc4vJuWvJAxn1sZ/kNIs1NFTeKM64
luIgHZ19Hcz35mwiwMB10S9+cbYrQ27IPuR+asyr1SA6hqQe9rRG3Q6rpyju1gXn2uRaA749W173
Agqaz/S9ycufdicOYbnctiM36uq6DST7SreeiB781fvTsy/aadc5GNTiqXDOiTHiW/Q+S2wQhy6X
11WBgHaWDPIrojfPZfCLUAZmD3AsszA4rZiOuRfzjeW8ZqELpHYcMJboiY8bOnj+WlVcM5u+kj7e
g4kjFLDbd0mIJYDTlJuuJCIyu09iVEKKqqnUFsPVs7w6T6KlPnOiPftO/XNduc0zzzqwiz8X37wG
Gfww5EuyQQrPYMxPtUqh2NV+8nMdW60j5zDqfwHFvpvQbY+lfO7q6dXJir1MvecxGG6a0iVujP61
Z1SBagzPVsB0MAhFSUoFk1W9bvZqzLK8+HWNKwx4DaMIk01Upox84hLBOXDmlufd+uRLqua+7dke
s808aAfienel9nxwCDhThYV0KX1xQn6UMqnPfo+GjhCxTJd3dcfxvN5yud7IrEsNvSjqh19E9JVM
wI36mM2vRHzixeTispP72DU+i577UojoMHicnH4O7UBPjpVE62qAQ19fmErDXwKM/7rC/LOSNhvC
COTW056ofhHXgXCf1k3v+hkitWBXnzB0bljmN1Vz7iW7iVY+s2jiyaJrpFIHoPQKuxz66/M0EaCl
l/FE/H4NzvDWBeMD4zAWDmmY7CIYjdweFQOM9Wog7KLar/fFOkMQLFhY+fAFmU8eZ0M+6poZ0SYg
UL25WBdYnfsRqO5p9RL5WJs3AlEjWVDgQVU4M0hcXqNJIGkIogNcPz175LUSU4oRPnMhHGodBSEk
jC0hWhhRgHuA+4NBIhgDPc6YiOjUF2RFtBNlI5tPG54CPehZNMW9r7S3l4PXzDh8W2qmOBQoHlB7
UwhNJ1s/8RSST6zc2b2ux2zij3LQNdovCBtCz750pWVSeq7vchI5P0bqTjUx8FktXuaLXODT66Ab
FN+CpxhkOaod8qEus0NSMLu+OEKfstS31UAQqP5art7qLhWb1KSpn2n8vwvBoGkS8krxyYNDx1ic
63OcU5+x3TFr4+M6A5pQnazz5ik0EZyyk9BbF/Rn3tag2mODWx0SvIf12C2AphmZ6e1/o/hY8uYe
e/NbS3MLtO0F6wOLC2YZKOqtmzSL3tZ7qDbN8SCnBsOKLMlcmveKOEAEwNm7tsSB4OXyV+H9aqRV
2oCv3bxSfGYMKTaj5R/xllBm6DtTDdk7gyNjoQ9eT4qehbYJNjilUJoSS78Zr+uKY8mBElTeE2zg
/sudie2ZHJ49gYTsW74XtNQbn9EFfAbWS0X2bcviPc7H+5gcFM8IzXX/7UgCgNAer/5JoXioWhVP
TqiH17OGCeQyJelpOjr4AYid3awX6wy6e9vp6ZQuW9iRxbu57Q6rq1DXc7FGIdg59lftUVxlIy70
2cxJGBnXLLWRT+HWFCcbGrmHK2hfxAFj44SrVt9YrH2u3Ml5sEL2ZYaYx4OD2XmsnJMdlt+rYACJ
PTvTAlioHXa796YRUFxp1OKlp0AJvXe8MCf9lnHSvRmkgel2JtbeWqfN7yNJdayX3/rUS6p+j9qf
TKg6tDfjlH3qGeTYU0OuDm6eH68hLB1IDlzXKsUabOD10XV6xei3xye6kAYMZCzerj9CNEyMvYtl
U5ckSbnR07rBWK/NSQXPK9cixWbNMxL1bxeegHC/p5XRb1PXeifgi6U491VcMk9X4fIIFLfa1NCL
+HPYArQhlYVfNWyFhxgYT4uD25wWot6EZv04Z15Nx0vz1/Ox+ERXTb3LAg0jMZfFWqzghLovCoWP
NvrW76j+bpHd0JFpR0drGX9m0rlj7dieVRvXTa8LJsgQwYnP0WN+g8bU3BVN/tlnMYzD6n1JKdGo
bQ9ZEuMqLrh2WKuAkmYME+ARzc1x3FjLj7rHgCsZdHi6kHAtx4TfsVzWM6PVvvQkQdCU4p/c4GO5
BM10YCy+5+XS6LFM/2OLp7KZeknrrJjlknm5bTzGpOW0zFuqjRRLBd1umO80+YIxEesd7XCAjvll
sPAQYEy2EEuTJv9GOspwN5Dn3vSZp9CBOdpw63bDDi1ZggckXVBjDL+9JDnqy309E9Mk5tv1yWHd
h3gGrv9MslKiBFvLTCNSSPnd36rEAtHn14kTRVulCItjp7kda+Ht9Ax8RRaoGHR9om5XVIGpTfER
gau70sUslVNDrvdPZEsMHIx5N6Se2ftmCa917eVI9qFVuNxOZH9v27hBxSdfIDJWyLhf1mHCOscQ
BPShBLKeVjhGk82obdMWtSd+oCHlGFV+RA9tS/I6ygc74spZeNh4lgoP7fPi8OhOU5xZueqxa3zP
DgCkVGA9rV33KWIDvimAn08d10BR8GA3/ME8lOmp15iXXJY3oieEhTXlhxq/Vpd6UBO5avq850SY
ERO4bN0qvo5w6io18ChY8HWR9VITzBB/d3REjOGrbTZwwJcBY8iI09kOah7XccdS4Soye/ZoxU5v
3w3J9HHQj7qxeu04kvVkJS+Zx5jVqaYzkj6iP8TD32sD3S3tk233r8M4OVuLzydNM7DmuIax/Xdv
gq3t2Nu7aZwi2nPEtyMNhvTSr7Qqz3NmUAICTneklvrqQT3qsp9znH8QnokPglwNqN9w3CWSLUsi
zhCYdOJ671QIucbMu8SBMSOpcx5yrfggLuC2bmA9zlZ86yg0WA1Q6F2uxVNVSPHuclcynN0PPFrC
2XM22cL0rWZKujP8YLdKLjpP0XkSngBrFUmAz3kcLF+SwhZtDq6XQhaFTidk67rkb3mNG8NtoAA1
kq83Je6OOxRhV+rtV/FQ5KGlm0Pa0zbg7ney7G1y7T+AI3P4SLp22xOotZXNu028ER8lxbF+kuud
2EreiT0WILXLFxWO+BaOsV8HKHzUROLYP1a4SpzWN6IcnvRzs0aDzuAeBKuDonht4RO2Q9LkNm/D
7HfZ/1iP0PU8K5L32KMpsCu0lM6PzI+PQcx8wCPEYjM1zY1k93qgzX8XkbsnyO4hqr8G1X9UNXt1
lfCZZRYlW4yqbjtJDJh2et06WpzEQbOiQijGqw00P+av77q7K0L/pOJxMyDUsQuPIU94rJdra4g0
HqBlXoN++eBU/kWI4Jib6a8VypELTrhcj6bxEBBcycgyDNSz31GBBTYVGDEMOz39kkABVk3HuERX
o4rfUBwy3Js265izYtWzxU949AcZn1Yw1Kr0ArpthzwHVuGAXv6lHiJaFaZfSJ6ojIKeKM06/VrB
Qq7HE8Uv7R1P4B994nwlbfaiAUb6sWmUCSaNsvlUZXuDiPJzXdeh9jvObfVjUdRBUHdIFmIqAYYU
nRbKgaFDbdmy2Y30zdd05TMWzfO6AAYcahB6QKFKJh0swLsAud8eUwZHbYjmvQuedPs0TZT3JUAm
VpIM8wapCVZUh7mW+PVOfuOlvrVdCvG1Doctss/A2gyMp8jo9cCblS6fuwl8liBrhcZaw3WGEJ0M
+zlMRf1hQPwGmJeLlMUoYVuDR9wKQTgs4h/7CPWsfve5uNH1sIDMu+qaMeG11irhXjittd/au5Xi
lkyD/UIuJFdJ7OIZkfi/GoSPCLPJl98g0Y2Pk5Meu8T7YVocyahNf0VaUhuZzd5vLVak1CF2ox4V
Pe1VPFQ/OlMRpEeite91t2jNEMJrlJju0khmSA/4/ZyNE//UM9+ByKI9Qyxighmvl+1zqwnIa3vT
adLYukbte+sT4n+x693PzJ1wFGqchO5s9HSU3LjvooXHACwbWyItW8Yfw9uniucDdZCGJIO6m3vj
JioXpAI2/Znj1lfQOjlGC/mhb4gkR5pm4avRVfQqgEtbKi25xD/ru6Shocj1DxrpCqDr78TJa/Ji
H0wEvimzfVj5XenC4zpWB3Tzig7Qgt3HunVPuADDbjviXg4EqZgYpy1WVtuqx7hpec96Or6U8rMQ
zYcmWumekcXHC56WU53V95opUsbu9cLQgyEyNePksD31n8CWvuEixIfJSc5xx7lyny/G88o+zPTL
98X1ZAhjX6d4iFtNo4Mkkh8DG5lue2GI+bFOWUwCH7YRMe2t0byUzPkxnsbIAGN7p9/CeUkrXvLw
qLSYpywD0jwkIhhaLTsrXjNj3aqvEkrdeK537qLperoHW2dPzCiubKqXzMl/23p+qt9lVS03eaWu
ZMW6joCefKyxySDRNfLvWdPipPNpxdOD/nhs10sPEetNjnuWAYSb6k9DMGRiZ1NL6kM+U6d+xMLH
A501nv5jixJtwqWxqXVlpd/mtSLW4/S1v54kN/1KK9J/e4YOh1qcknntADvwCjiP08usDwr9BMdz
lHaQ9/opQSRB4kc/C+3bZLJtC0JH6YfpGt7xJf90Ww5e0XgU3HBqeCcWXWorPb6HdXnnTfjVtMpz
6VFcN7V6XJ8kAyofcEcGpTz7/aSiEuES/Um4BpGghG0HIcw2jqj+Ji36n/qsWZ/9brDc2giP9uhE
CebUKLYeOc7GCuPvAA7GxjXii1nBNoyL6q0rn2bbfV4JUrro9ezlPSv8Cw48jR+0480Shj+6W6ON
flbC/qwenEPqlO6uAQq9VhXrw0Yo3KDzfEASqQJdquqFgnXbAkuAdD2ck2I8Y5O6Q6L/2o7+tMFd
/1yMj1HOJhlLxHNtWTaLxISjK31f61tROGKbkxPaui9lU49/pnGmyTDAdXE2WtDBV2HX/yca/zOi
MV46BJ///t//+UdxtfvoPv7lizgeNrIf+dd//etNXBRfzJc//g5p/Odf/Q1prOAWKxsVJfIZ22RW
j0Br/Gq7//pX4ct/s2wF5Fh5hg2z0eN7/Y1p7Pj/BsMXNZ3jWrZvuRKa79+Yxo4NCNm3MZUj6XJ9
vvL/C9OYb/P3AjHDN5lxW5LEW16fYZl/QfbiO/TzzikMNuqijKiyKzk09gWbCC5NwoK74OJVnf0V
TBjVd5WSwIM2TdBH8rlOrDzExWOP7icz51K8OIFXq9exarr2O5zhAX4sEsv055Aopi/JQjrGYi8o
8ycq4hTVqML/SDMnSUQvKy9rnxpXztYOfWT7GlsEfGE9IiftNNVc+zBtGiKpfZUNwW836ifyuz0r
hP0VDdldKhBe4UmEznkYStGhxjb6Kbrufb8mkqqI0Y8bGDyrO4SKWD2gtbvW0eo1nY+fJIyxb2bF
O4QBQQAzCUTIQTLwNzo5xMcKqO2uxjETnQmxYqIaaVsxT8h6UWpt0LB0HlJ/p8eNGvetdz1nLFCi
u74Anyj2I3zmtuW7JUh+zhELLqYsSebG5oeMmjQ8E6jHotRoM2bl5ImlUG0j4lKOQeQ8OqPHAWov
NSF+pUTRbROvJA4N3dEvhNg9B4TjZ9FNFw7QMDlC0H+fqB6z/JgvEfI3Hgt+8LPI2zY+GAGo2k3L
lAadWGzOV/4I/BX2PiGK+Awkjvl+iSS+nFHV9hN/kZx7L4IFFvojBjMEz+2xTesWJl3TVPg2MN/z
pVy7gz+Y9sHeJnv8Ntd4CssK7OfCBPEam24R7uuEQgHxAyzKLd8WZ6NjOQ+Fl5GmZBoACbaVWbJ+
aetAvvQS8OqhGKpuevB7C91HxNYo2VnWbJhXjQZ/8pCx0xSPdWs5FaKmzqvul6l1CfSA14KFme7Y
282s0fDnt0k5H+A2LO28icXA/DOrhfp25ahnUT59A5Ax0hMLxl9+jqE1JoU0B5MVxkglQ8+ed7nF
NG3rVNWiql3hDewKexCVEhSxdNQxUWONPzHLhAtYmcS527DqZ+uUxIBTDx7NgnFbIYx/SpwKWhYR
nWN9k3VtGN4IxDbyFd0va/G59pW6CjhRbAfEAUzJdB8bFZ8K1tu0RbM5ErLB5hvHnTXEV9RT4q2i
T38apG0/mkgw9iKIISmnznhvyDm85g7gGcsY786sDKxOWOLiz8yx0meQPuNxLKzoiM02/lUPXnic
hOVeckNVxNY7wd5XeXG0qqnbS3R01MFeiYbVKJp9lHX2xWnM+iYOyS9YisK+Ix5Q7HwYXM8k1YHz
QReA37XGU02gztEPRnYTANuvgtrJzw0dwZNXh6QPdO68zRMzOYXAUc9GELqvBvJPdIx+7N62i/3l
5OP80WPfvnXE4DyU/Rg8jMOCEd00iwccqSHvRxvhoBvaB6U1iUNmVufeiO2nKDXaGMShXguT6bb3
sto7ttNovuUUxScbU8mZNEeev32EGYQo6FOqCOvGYFwEpxZg6Un4JJs3wguvQ3Q0eINKM2EJ3qq7
ZkmK92ICdVT3fnjveY089k2CLsWFXxQXsSKIZmpObWO1J6jaxYNPphwQ6a65sbkUjwOJV3rw6d4P
SPA+rJghcE3U9ytCqu4eayU4kELMRG8mw92ShNkZz2PG2cBWw0WLfG+4HZArN3Ly21SJYhclifGd
G0nx1PR5e2tOipWOZ/J02vRGbp2ddhE/jGppbzow5+yT5tkjujBKq/vIzuSDPxDfOM8TagA7J9jX
9gcSGCt/j+/fWUAZk3wOobLTFToYDrObHhev7g9eQB6NNwYMlztSfU9ByFTLykZ4Mji1Sbl2tfOl
hj4X92TojO5S/O5NK+EKIQO+MfroaSgb77aZ3PYWQ3lJjGTRnqy4cs9Bjo+XkbU44P0TLDVt+6qO
TaCVGVN0BZ3jRhAQydNqLsg4RDYCAFvCoXHl72ZkBMdMPr42wKUf8qYSezD21XFUpYev2qc8k15z
q5rO2o1zFb0EbTbfRL2a95ZlJId6mSa6OyzTfpnbVy7IMxag3GOe45F8xa2EB9uRN1k+q1fV9slx
Uol76aKpvumgwR+tZZweMD81t7wH+Lxs7LAgb8rySOpAvEsq00NzxcrMD5R1nBs0n6W1VAcjT2Km
r050EKFZnGurnHcmMay3csan7WZzfxWlVINR5o6HjnOT2l/a+C4GE+X8ENz0ZjgcZgiZWx4I6jhx
Rx9A6gZHUA4lZkUjvenmxvrMwrG5dRO4sZV0RzgpZX5URhRvqxQIhQAixVRznFB2oh1IFhhRfWLX
e6hpfOLzPJwjMWKpzHsNdbLNa2GQrIEM3/8hUYy+IPq17kQAY40HpjyOfpJBA+2cq0AANeD25hDt
5mBPuhfyJTeaD8Dt1HfkGOHFxP15EItoHhVisI3h9uY+GVuHma8JMStfbMhmiPzymXlXTiz6FUqY
BmQqwnAlWCyIPh9uTU4O/J3I+qixg+0ywdNImPywkZC41AwmBq6I0ICUdjyd4pC5QFyEydXQVu1N
5UNXzE2730UxxobJD+ydXS5cDv2AEXrJxuUSll6mH7j0keTU7XJvYJ9qeuStJWMAyhNpI+jrZCf9
pNlPJndG7hTzIckbFn543PC7Nc2hgzC69YoRS3xi9Iz3c/0AIVSTOWO4M0MWaVNlcpXmSbjLyC3e
priO4s3odsk+GQyeoQ3q6Xju+0chEpi8+cJKixT7czfH3UG4JFAGxOlsw4ZjprV9cZLE7Oxdn8CX
uPD645J6A+ObOW0/yqaqd4kxOMcCGQcDyKkf5f+h7rx25MaiLPtFLNAbYDAPEQyGT2+kfCFSWRIv
vTeXX9+LVFWlqrp6ZhrolwEEIiwzlMkg7zln77UBdVXifrCz6pi5LvE0ods2rxXZooExztWNmSVj
RjVk6o5PYtmIiSUlJorAAbOjcxnjCA4EThrrMGnTOF9cfkmowGucHk8T0mQRsL5sOmiW1Xjlog5W
2tAEizjblAAE81rvGUeTFFHT42wGacGNbiKG9+qld1zzWwTYXZ+Ln2aK/+kqaP+9XIqD9n8tO/4o
K9mAour+99/vtj/v4+JYaoq/3dmt9cV9/72RD9/bPuOtn9XH/+uTf1Qp/5f6xjDUJcHjv65vnr4v
9U37/fuv9c0f7/qzvtF+I1yFbBVdo16xTBtP1J/1jfqboZGWwehAcwzSWfAL/ZnZYv+GUYrKx9RV
U1Opff6qbwzzN0I4ME85nmu5huea/536ZnHr/r3AIc4DI5ZGDrxm2OS2uP8IRnFkYyhiJM9CaA45
ewsDcs2hG02DZDH1hTlncyoNHRbgrLojB3eZsQLlwfWZdbNQZpGpaeMfDxIBgMz2r9esT6yPFT2p
klOPC8FhimMtGWdrSpEaRbSL1/s/b7pGcwRK3u3pKNuHzMTSOWr5yVk4iOutdUNSo4MqkaohUGrj
NnEJSdOoOwgUXm6OYekBZ1hurllkqUlHZKsZ4LZKS2kC8ou5PIzKsTbtaKvDP0f1nb5YGUDIOifi
1LKxvc/n0UgJYiZLUlOdjIZsSPsOO7i2c+ziHM+UaDl9Vp/L5IavnR6AKnrXJsKg5VQ9N9R/jJic
D+XWMNWvnITFjdSTE61fhZMACEG0edUW9HEbVFV226nD3YiSYYctqdxKlADEzTd+3INB6klzEEME
A65J9gDa4oNlEpUSTfEZ7W3gjX3oq4X4UlGhsjpJAmpvqErlfHWiLD4rRn+PPGbPeYbh3p4zCi26
EQvWIOBHVDDIpoXnUgV6br6qdvbUogPY2SFJmXEGiaYgR1DL83sJ53DbOrbADFNZges9urS+gmRG
jwds4EtBukhVNdMOf7HhS9W7yIEemZa7CjDbMiFcE6Zf2XsazRmqFIWleoegE4XJsyIexi75mk0F
Fx5AGWbG3DzEs5EaDNI84GNcIEwmqjOiNJeefu+MFz2yHnMHUZUaQ1mkNZaGvRmgclM2cPd8JKWt
r7uULolwr2ZbTej5tR9o8W2UY7pH0PkiDG7qez09WUPj7CR17FbCs41UxwygmRLmIYmvZylNB0CZ
H7gkNHQSi50iXWUfZ9456ohPnhoKTLxuX1mSET1bxhqSP/rYjJq+jctebHlNk+lLEWIdrWK0XIY7
v8WhHgeaO2/XL8r82IKy86U+3akFkmQyAE0uq6AXTWF+RJ0NMd9AQJI5HDYQ3Y5FXLAkypt929PM
73T7pNFrb/LM2yrq+OCpDQEmTMWCsXbB8EeSKaARTKLzfDt1AUUPLD07uzmpQxwQenic7ZGrpD1d
YgXMZXjv6enRwt5euAgg7caCmjh8y3qaEnIu77tOLbbajLcKvarJaS2oGl0egXkC91J3GlG8W0PR
YwJxWhzL5ILIKUb1iJSToYePnZ8vYncobMwK+IK13VQy369q7UxaylOjGkhkFe2szofaNH8nzK3e
AkK2DjaRx1pH8mcLcnEzxQPJBkb5jaMD/3k/xjskfTAqolJgzJOkKOGANxAycxT7xOJ+Gaw+OpvZ
fg0jZBSGvrMwzxpUwL5DaKF1vUY/AXmRNRMirwMO1l0mtUq0j2fvkNHiVIgz3dtq5gUcQPclSW2V
lF/oU+abxkQmLpcPVhclZeqizcDihTDZfMo1+y11wirQAhRd/oiCwG490mM1KlgvHFCMBEtStfO9
p0A60B+b+XOEWHp00OdN2r5mHGb4ZgdQqIAMO/q/G4UWVYjVe9dC1qi8K8UMfx7wPUMHf8gq9ola
ApDxPFij+pSgnkKR64za7yS/RVBp0qi3tlplJAdOIPvM5KshmKHUori1lx9Swhqdh1HZC1wNfqiS
LsIQ0Jga665XTQYqnFOjPujj6W4a4u5GZqbcDk0TEc7+GE5e9NI6GAwryeIRMB1KUESvgPeCOcPy
KXQQJKDs5X6hJs8N8FAv9UBaqB96yr2cmINI2TImRFyYxn7YQDPMswHKGCi4UMEHzplzUG3Wxk7s
d9kuaiuORkHnpA5jPHf2iwHfgMOEZvsURayn0Of5uPQYCgLYUAoH9F7BhBzd8tHuWH3KMIvJNxzD
s9A3mMrhjo3S3gHg/g4v30SAJ7MDspJoSxEtB6j2dnGsQq5UmBO+WOYPJa+BEykWCqEsPuLOjKBa
/XDLYkFWDQel0fpDNGZPUx4CFFaaZl+kAyBqXB8MBlGQFq3fpkp4nDXOm/3v6DhmMEPGC8KYwZ9S
TdnQ7ij8svCQEhJuEOicpipSnKNMHh3nIXHFtlHCnlRj5KujBbVOd5XxWEgogbmWD2Ctv82VwX6M
zjqTmYAZ/G0Y6jejSQyASX0LwNyQWzUVCoDz4ht2+vdJBsDwYYQp0y1Fb+8bqncisrU9Gx4gFSaI
skizo6OHX5tSHY+u6LnKCJykOV0UdC5bsyucbWbM2UHJAFo0mcBtZKokcM353TpTVC1wblBQsLGW
9AOlTWHRoe+ezkwoqQ4nm5aISO7llCByemkI1A0U1iB+NTMxHdG8Td6Ei9WqUeZCDmMUQnMQ18ds
NLeFQG9TpuKpzrkWzYRBkDOTQ54sOGmM6Q8rGih4RiPbyhYiEGWGfmxfB7M6MMC9gu/nRCORhMzZ
q6sy3q/q3s9MtEpWXPwoPFvZelbT7ApBWETBRSVq5a1M56fGRhqW2om8DLj5WTbU9P0M8yGCvZ0o
s3WG1YgJrL2JSfAJLKN+abzKRh1p3ygJHg0AopBWb5kMCZjC9Yz9m+9ES4NmT5lNNWMdPAsfdlHq
wbJ8OZUyBDWQnxNNvXGQg/DN+aLCGD9R2077JhWnFTa+blIWEmmbgPvTHyqL3BaCmXxLjCwfBmvi
PFC2hK7oVBcESOezp57KZWMI/S3nku7TF74CSnd2VspJfU6ze1ERE0Rj5W0Qeb6r0vIwRZaxDyN1
4lxn1lhecutJHdBfiFB+VV1gWqPp+YorsCTQh8M46hbvVZz0p95k9TWkCvOwLs8f1DShaG8XzqUd
Hel+HGq324BQh5Tt/R5KUuAtLcQ170GlnEYEZqwnEFcq3zjnt7DU69uoG6wgoq18shXQeDY02m1q
m1yzPGoohmnQkmTCYSq3PQ0n6B/tPRGwfpgr2bHbNKo1zFvyeVU/Gen3NQuLnYZ8HdRtA2cT2vq4
Rt0CmO02+MoM9HksrVPjwU5wkSi2w5jArJgfizA6FvzMVi3UU96VDHYhu7Z72xpvY7X1HSPT6Lax
iFWLAhmwZm85/xN6Tbq4Y+gDPYvkFNnCCpDl3IIjGk/ShHCiSehYIsn0Q1mDewXHeDLJziXu130o
2m4+GjGKSYzKdFDUfoDpu3wc2+uWM6w4Oh6iZiYJxGRgQBVTmJ4YYMPGJR+6kDQ+8ESwJvT0LFC6
CrZxmhBfw0o66CflOnupRXtDHznvmZtyWbtHlcDhLHO4cYn2vbaUDiWnLWjtF9sarqVv19jKMYxZ
2LGGmkK4dXyBJHWJd4X2Yej1CYSd2YbPycxiuTUp+PmSqIb7kHcEEI9CfTHoIgcYQAdBJvXYZqHf
y57wFoe45QRe7jx0Iuga+4sbteqpLRy8Ip45QCqEw1aqqr1zULbBVmn3c4brdQlmJuCIcQmHFKiW
enjME/f7CAURsER5UySasi/17OTVxvOEOjEFAxvXCli+xWHbtwYBNYn9TscXQeHqqnX5y6syJCVv
RJtW8nXSouwFCI/GBze3Ue59YR0oAk9PLmVhk/hWqkGmD9+HlAQdsPOYK0ZodZhppuys9aVxqtSn
ytWNY9QZ8mQuRYRZKgE2B2ubuUR+9SVTc3bjQIEoseAWT5bZR7uCyBOceRVdwCm9V2qr3lskE1uQ
QA6KCl00ZL6PDheGQ1W08ph7DxiQnFO1bMboI3NceZxDbJ96XbzQ1TKASszwH0RK9K1ilFslErgY
aqvdGxRu5igMDHTVV1YUYIJzTjaO6dPlQnBZqTNWhhls9lQ815xsAxvXEuzNcxyTNzSKbF/2znBW
3GkrZ1eDzXZw5kw5tXH3zurhJatJP1Ds9mx509ZDxRPk2C5GIU+67cGJ8ujUwFE1T7209vFCsmgt
5gQFDqNNhX7kpKSlc3TK11ixpx2jJ+Yjy5faHPN7JDPF1ps8/GjLUag3Cl8Us0z3U0Z6RBiVWuAM
b05Sc7hXDI5yVWm2UZ9dsqnj1GErHqcVHX9iPvHtho3DBI1fUdjpLPhk7B4aDxxon8ekg6TXOCRR
BcaflZEM3rE7x4ieIO/bNL86ce7zmV4VqhalSNRTaCc5Wb3OC21NRkDLAGmNJbDqs13MyYk0yCKL
+dk9+teul8kxCqmZy9Z7oTvMegEozc/DXAoShDjxpDvP/kp45RvtbrLPZHVJdO1sowuEp4c+FeaA
NSLXjauliYheA5Q/S2oHWfqmGi81hLWjMN9wzsACKPPBr90fOTqb07pRVWyw5GYY93jrOUaX2tUk
uOLnJqsQHyJHCkbF+uOh2sZdY0Cb3a2b0Hbg0xKlfVFVfV2k72ZDu+dC2p60OupORkr7U+nqd6BZ
sOpiFESYBOjez1aHnaceTrFt9qdsJiYVF1B5wMiytXOzCwRsaeJYauiarzEno1M4q+YprnPr5610
RGWMNPpIhEBWQLttm11UQFMolL5kTSIgTEM+O7S1Caysoaw06zuviMRetWsH2bztOwgQT8Py3Odm
fQyfOGYFBT2ct7ykBq5wQmf7UIAhCiZZpgTC3+sMsfiJofwwaa6AWyLaAU4xF9ASH1WtRBCQbZUr
M24JzIooh0iI705m47o7k2D51dUsTQ/jBt74LX3j79WhCo2vVU+vIE9ddDBZIziYXfeeUqzG+uxW
PzfhcpXUBKtdqEfzad2oyTAfil73jdYmjIH4ns2EBee0bpT5HpygfVwva58Pw+sE/lWfJPPUk7ps
5r56KpDBL7mZtS9j8x2QbxRooT6eZ7wEzMU5+c6cig9RXh7nOR3PDBfzMuiLpNhVU4Y01s4CrxiO
kaIAefPgpaB/SXNE54bIzbt1kyvqNwAb5Aw47bbztOfaM3ounOEubryNRMgMbweGwKB31R4KxGli
Ubpvk2zvKDVsA468JZkGzmyqmRc1wVWQJS8ppN+vU4H0Bnrn4pEltctHVR+/m8MiV8us9hzO4b0o
GuexqlgaqC6M2YqvOqOXO1jynFdF9nvXKHugKy6hGz3aI3MufXtK5M5O03LbsYp46oVxtpZgdnJD
6YjrZXRu9LdZzY9u6vVfixadIqySskqM1xYKLE4YTIaTEZfnVK35ZUXpFtjhCABPnY5Mpb93ffaE
d807WL0qg8lwaKdTnoWiZF6FC56B5XuY59pHUZcnmgKviNGMhwYQv28lhemjLVgkmQMi2mi6qeL6
d0SGsx/PlJZlh82fxs5wHkvvaHW6cyXgAHVCLqE6uqN3iatv2pgZ5wrLVm4+UIHA1inzMWhiqD+C
M2Ip5+qY6FS+UaXl2znqh10UsZ6QdqEHzej0e6pbv6kJakjDprmM4RReIjN5sMZ3OQlAeBg1OrWz
d2AagUbY7+5rFmneDVfFaJmpak+CkVveefpxqoCIVaKQF1IGW/hQnrUHgOldMH+Zm6TtEMvlhu9F
uQOzeDpVlaX5Q5XKvWP8aEQxH20rGfczyxEKEBdJexs+lTMunUhlgZE45nSt21bujM4efOGO3zIl
bm+ton0VpWuihFwuuIpKCxUEjk/XknXgchFGo9+cZJzmhwhzeWgwUAqXSAVvOf2nRCyf3KbvArKE
ntaHWAvJ0x2kvZ6+FhspCfJJRqPeZAtxo1+6tKRQNyfszOwdH8Uy3iBWFhU8Gr1tqXEAZqTUMEOI
ntPlzN0M3niIDIZs8FshZbKRenNHVT/+fEhfm66Vbj93E3gP3Rmq07pB880JBPh62dUEWy5XnFrc
tXEpj+vzBlf6U0t5hrJOsFaAK0IEmt6yuLaXJCMUkX9s9Kn1Zcjhq6oDSEcUi0AK6SCc1kVPiM/p
561MY3SWFtrLWumUlDVOLrT9NOFcmjhQbE37Xatdsa/i/JgPtgexDXGyHsEdKyGaRB5tlVDTabfI
IjlUEX+8YcpsVrlef+C/R1Ok3/OFwbgRCs4fyt2kkSk5hAxvZvoFG3Oyvw9y0nBwuWdIeNhDwrki
orVHL/kgmJkJjBon9t5vkjB9smcGvrND9zjWMdUZULL8qkQvWvOzhhpfCH+uu2jJpgOWCUFBjuGV
o7XyM1lyiixhooANQh7vzuLW7XbVWAzEw9bnyGU25NJkp30EFK9aTjXRXW84dwlQzl0P/jSrdf3o
JM4Drr0fNLXSPX/vdFpcsWqzy4gw3cpqeE6T/EDNFu2k26eQ6OgZNPwJNo0iUV8QbcjwWpNBkzxn
sfG9lwXm2jjFPhmJd+r42z6a9qmHhES0YRc0hH3oNBc5PQ7BtIh8nRZ4IX+lVDMOnqKiilSSYWfA
K4DFOI1EBeicy10Jzzrml+3Ag/CddrEmGjEeV2tjkouWMsD3+9n5VqTesfOyS16THTzzXW28+dUa
nRPTzVqf0lvS2+jR2ZrlV62oN2qJcgvCFj+ZxU1q8+5+OYfN87nHgbJ3+vlx0kiwYvHKFDGme93C
qs5qo7roKSQKBFra7eLhzXWFAxQyp8EvB0UBp3JbHwPGGZj8vPpq0ytFDPt9Uunpjl59mZgHIHzG
KgaM6qDnqK3UDCBzNzORVc7SQE5Wd8ojjf5HzMPMXyrty9DS9l2WscX4DgwIqbOutg/5HH8hYE9/
aCv+222d0D3vchrO1AxxFj0u2b8G02zQOlEsHtE5KUDDuOLNaM+LKn9CLHZ1WBMPbSeu0/KHrqVZ
X5xkO+HAQv2kfzjQkAKnewHCaEMscJ4Z/RAv0mo70cPGZ4B7HR1aIZ6NjY12800dYZ/vR/IwLdQr
1HPOsRWaju1cu2YJV7NCwa/Tq+Q+TGjv44X0KJ+AYQaaLT2/4pzFVa251IPlT9BED6kB4oRhWhX0
GnFOSoI72bIfdJ2BQDx44U6Nxh3EoKtNK65FiszHrJpTTnAdELHwPmXmLyGSzHqj7VSmJirCUzIT
yKKWCty5cbR2ioW5X0VJZjKexfdueAg9voOb/t3QxY1elPB7FKgiif41EneCpLijXLJlMAltVJYH
SE1GGliWQ/PYRrfTjhcNWsFWa8edQ17ihoV0zS9L5aQSnlylebMa88f0UTAlxARWXJnVWpc8Eq9F
8kGlimjHIrykQ/mP19RXbSbHRXUnY8PAHkDXylSCKW8rdO8cIM78WFsqAdFYdczILM59/LY4CYJp
XAb79pcEBxrtAZzfrTSW9NDG78kGqxDdYHmWwTDSEgDkV3DpMkhyoM3SIFC38sRv9C8I8QaCs4xn
s9O/xQb2+npElizm8gVnH+z6HulirIlz0wNT7KaJpTLdxEJqTzPt8EYGUch3rurNJ7IZm0PoDJe8
TJ9SszcJoGcwjTLAt3PPDUQiBSeK4j2Cxj5UFiR70cxbg8nJVqvBAmuHkVVP2xlEFRQZhEEuWCbj
obg6zEUJ0shRHlQ17B6Fqb8uMIoirSa6bsLbd5zSW2Hf6GH8I0rMZCtHTI9uhfLQRUaXaZCXcsEK
KolanDYkBfHtZ+3RSnFqCVErdnqqHBn3R4EnE21nG9hSlBJg7qjhw+bClsAGUr61Sru3wtCvtDYK
khhqnzNp5s5tCLMiQ5H1xwdfdl80Kn/GYoJzoEKzioSydfRbIz+TQk0ma/JcU59t7KYq96XKsKKN
tBcng3JFzXxEb3eJQKGY8bQ08NLSN8vmksLNwFYVsKa5BXS2a1CcbVVDoAdvrjPVHb+I9LGujB96
Mx+YrPH5nfHr6IACCIXXH/M6u4on6DacDc+2VTABqtFBOR67GERVX0Nl3GDIeFNTAnKVuHtliGBt
a0O/RXOhAlQCamXhtDdn0NuGyQokI2hAiHLDBZ5sh7x0gnlXWXFJNqqu+HzrmwYzcucUxm4qEG7W
dRkMmffRhSW/GST71yiZj8PyhWrpEYVk0eHt3SCkpxywFoIq14nWptVbcL3EVYm7F3eLX8seQniq
OjvXBk9UhP2OspyjkEC2zHmju/lRw9oKzBiV43h0NE99ikuHcVDmUEOwSIyMj1h251SW6pFzjT9P
+dFWmRFBfd25vzt7rYDRlhWOs1GSpWU00GMfYQeo6m2mJ+9M2Oog7jq5cMvhhSnJY1OCxwaP8DBI
DjF1YmBX8JX2u1kWu4wQik1aIN+02+nJhMOZ500SuPU0oRFiAikqFVBSRw5CIjipOm4ZWEg3Oxce
k0WWXwPs2UFWbErWlVA5/HrKD6x+v9SZxaGpY1upBw0+jRmMWfFufoBUNm50glGUvoEcb5Xm0VpC
S0bH3iFJsDeiaJHsTC4qObf9wTnG2dYqZH1ggucuYrowcc7YawOdVzH3Ozf3vpW0qJyZUXAyNnR7
3BtmuXagLa3DkiBfFFfdYIp9uKxxPzfOsgxO9OQ/Pfb5EmXWcGdTjkUYNVpcjlZanooO0xcDU27G
aomigC4CEWhjWG1lnvMUVzZSFpdYyl9e35CAGeR59lytb19f88vNn7tb9lkuzQRb5+uhLbtwjf5W
mzUIfOsPXDbrez/v/vwQnz/vl12vL/p8+c+fJ8dK3UXazKk6TMbt+kZUb8UpWnYO0B5lw/qjNVto
B0w6/SaP9Gd1NuI97OEC5Vr3QVNMHvquIgWR3IADCFGCTBL7w5bpYRhg15VcDY0Yb60obxynOWW4
NJN5lG8i4zQtHOfi6r11UPSFqLVUJd6ItPk/3SzqHICNS4HT9f1buJQqrJ/+2CSujSJkvY/qwNN2
602he+hg15ut6iSn3KLfOyys2PM/n1/35wDU/mMv0PPaX/Zv68mfe1rf6aGLIuqiZOXMNfjnQ8uH
+fxYP/f1ef/fXvNvj5lK5x6ddk/mx8K6lfVppNWIq0ga5KpwVyzHafvXs+ut9bH12fXuull38Hn3
3977b7vK+3Jk3cbfolmGIwza6CvRqI/433KAL/f/9UGjaqg5Pp8vlzdBevjzTev99Wm7pvrp3eO4
jA6ankOaeTU3w9KBObjeXJ9aN1aMmatWoDKzu8+9r7c+HzPU0dis0qr/aX3ZNf5oyrb80f1dUbaq
xD7lZv8fqdB0Df/n/0mFdkUts/yrqvhXHdof7/tTh+b+pqmmprmG6dAyhL79qUNDombiQdAWsduf
AjTrNxUosuPgfEUypnvOpwBN/U1zPEcjjhotk+1Y7n9LgKZri8Dsb1RwyyKoik9GCxkZmsV/9leU
OlA9sC9Vmx6zoYwP3ti9QXu6wXXjgbUAI+ui5oTEO5MRlrpoPYtjNJGIZHUEyuOoZE5dYQ1x5F3a
GEvg5nzrhV15JNTsPZvKdBtp/XdG7AiGwfieUrQjVKXjjwGf5qXF7oJqvIQzD/qopaOyAdQs0SFI
h4gkoQw3cEvRLAWprpdc84GKq41D6qDAzt/R+NExnU4WQpIxJ6fhro/kvFOr9i2vI0RiPQwvmbAO
ByEr+g/I4oxuXfPRXvi7q+nZiEhyCOcMOlY4H3JsxVPPqRvRjsCXH+MQ1UrvNkkHyCRKUQQJwgBP
CbOblCLlbrLIxWF1haZrYuUyZ6o8aXn0gbbAO5l0gp46CuQDwuevwkjiG1o34gaUDhIJDVm1M4Xy
gulkBH6Mw4+p/tHMDTPeFYt6okkUZQfvz1iWOOohndreb2KHD1e3goAdcXDB+G1imXVXquCr9HC/
UzldWc00hzKt9nkYj3eZmB9d2yGpJEnTR1f9Ng3lcRDF8L2Bcja34deRXBomifO0VZC7kUxUaz4k
hjqO52AsCYdhWZv7qa2/FKFL25ECUasKCEBtw44YaIFRw/AcDiHx88PZHcfpbl5ZVoaQe5RGdI1r
ubVmJSOEpN6UDTumRWfs4rJ5J+pku75aLhnBTLXPU/yQh9nZDaGb/5QjsMMkp+XuqnD8Riz18EQS
ev6V4h1kk4LL1huCRPhPUjCdAI+Is+NGcG67+GMQVoLSnY0qxj82BD6mv9xdn11ft77k3+6uT4Rm
ou4ni+7zsifFhilGJhOT26RnAvGPn7Hur1qfWW/OuYlQKbIf/vExzMRFDjL3r7XR5qfPT/H5URia
M+XqanTzy8/9Lz/e+t71WTM1tJ2rxgx8l3d8PrHejZKIxfF685fP9/OVyvxi2UxXoiiVQOf/euEv
N9cXrj9mBi9AcADR13peboWLImzdtJqO6m92O8p5VM9jRM6iSU6aP0i4rpZH0rsRTU9FfrHTIf1l
o0gzvTh6xmPoXLcY3RufiB4oG6OpBUa4d+rx6/qe9dHenSVdKX3eDZF5ssb2FW15SYtJp6Q2kro9
kB0oFPw/U1nshEfHS1Nz4FvdqFzWW0wmcL+EdCk6ferOmTOdWGzNxwaq9K6rCW1IyadTtYONjP+C
ete4kF7ELWiQFxO4JS4NLNnZK9A7Y78+r6MAPDjtQFikIs+FYvGrprMTDNVoXqLINi/rrS4DyNlK
+eCBN6B7SgoUB9asJxalpEJWjsrv8PMxRzD+61lRTcsrZBN+NCQA+VlqHEjxAiOcF/ZZjCw5NJES
Zbf83udJGKTaV24DzgSyYRKECRC+qrVmMLuuSqwir1o3qE21n7cMVyT7aky/6FTUnDyzdxh7OfNj
AuUBdTKTd/oDYk7r3GLDaiWz6px2QqdBsgvN4oM0QEbusAUCQlerK9iml6Lq7D1W4Dxoa0SgskRa
ovYI/VhVTRfHdqaLRBm69/KSDAg5MXZnMyWQACut8aC+8Qr63bipjHPOmZ6luLgRd/EILFqh77tR
B1LhJhJghCzEJVk2oI+MUwupUZ0skqUNqtuWHnzhsMMhxhRh0x+9wjuyDfwIGE7UkRTTprWaYAQh
c1GkNl9IxZovbZITIF2FJ0Gx8fPxeYzoWppuguqJx5LlyF9vfavNE6LxEn/lcURJE+A84zxV8yco
kAdDI6z028JUh2PVAVpW3Ya0jIFgq6HJLqHHJ4lmJTkMOAes7nFgMp9y3riQC8XEPR8PZomJ0Eec
R0RpBW3VUCJrXxnWy3pgISWfAlssvVU3zK61WebXuaVd31KEButdU2nbQJrUpQNakGtHMppPyESP
zx1rKFCVTZxEgBDyuwbx/w48aOiXgDc3adTi7Eyq7NinsmWm23pg2CLt1rFymt1GxuC+yA5GmBCR
S3WEzKU4TWvJBCGHFIuljsLiw+hiqa2iZhyCeam36rXqS9YKaykP11s/Hxz/ur++EQklNeX6/D9e
vt7Vl1qQmeLt+qOdpU6slorxH2/4Zdc/b9KWfG6XGrT8/CTrz1t//LwWrkQs0nO0qWZ/+RC/vL5Z
amB9qYYj+pas+5eCet24Sxn0eRdRUkPH8W+Prc/2Sx1ukhBATa4v9XmzVOpF5NwYfY3MOZt2ZZjw
hbO/4fX91oUREp28/mbPzhuGgQHweQJOdYizfTJ/Qc63myjGj4Dd+AKZwKiJlNP9KTH3pq4NhyZM
Hb+agK0POjqRziRNeY6roM3QLuaV9oqf8Gjj2osJszVRlW90oUWwPauHwS4O9LQeUMlMG5q3/J8V
catUO61PTbIcjJjxidbTgqMpFdnjDg2ctjXdMuYsMScABawL8bjdgZF764Slr2knj8EoizS3PjKV
g6A92NBL2H1pE1NGdwnxj/5lLJLSxwPlBLmzy5tcvTo6ga511z5pJr2a8BVg7JIxYaPaLTHEEo8C
rm52b5KyCVKiFLciV97yil5iH1tAvCf3UItU91tLA9FP5JnvDnF/6Rk0Mkfk6qkya9VKuBKJCpQQ
+EIxtN6RRIGWfHW0HlBnjmknXGT72HrDeok6MPAyxCLz9Zp2L4QzlLmuQZw4AmlTVUnyrVsgKcCj
N26LOLj2JrRI7fiaIeLeEtQ8bVPDuUeaeWxiIOtAfeNNnkZ0Qq023cB85JcwZu/V0ALstfZQIkA6
GL/HVkkbRX20tSnxI7O6SnhRe3Jdv9gR8dl2uIR5S3paEoFDmOUNaYFp5scKiUbKkD5VxN+SgJVU
QTfbb5iUIvLsG1TrHJ6sxew7acEPgwD8Vrw49KvBUGNQRIPN0LD/0i4DB29yvo0Ocyt9ItSjI1Gw
slGLejjq3RFylz5CF4qmaA+BioY23ApdTYTvXR13vKswVO9CIqyOmoSsM9ItwfO8zRLL3Lrd6zyH
30XvHRCk1r6Dr0yNe/vozQbjh8m4NkU0bdQzvZvs2nE4drGHtHv0KBow1FJ7lJvMqk5mCRtFtAEx
MRHpcT8csyEzMOzVsxS8vHgvizD2W7U8NOiGhcyJzUvsC/ZmcS3wtGKy5epmT9uuQGvgxUDLjMY7
G3DITZLBN7VmvMF+k/cLs6sRaXPFOIA40yYoxkOaa3UcoG6lku+Ekq0/EaFIB5ML3LYkB3NjhXCz
bHM5J3vPnlD6XW1OJGgkJK2GRobRgfmkwQtV1B6kxeSgdznp+Gk0XdIRYVtio/4CiJXQvdf06Fmr
nRcTGruPY/kwIOY/EC18EL0dn5wS813hkGlX1D5S0kZHtl1q5a0j+YwWAbqFFW0010TJFSX9oTfG
A0HavRGyys5M4jrVwwA95MWzumfbiN8n0p4g9TLURMZs7LP+pjZMe6N0nFYspoYIs8kQh5Gu+FJa
DjxF73lqjZckbTsm+Zm3ixryANHw2cQeeDMDAFZhpCUSOx0icg1wopvnJL21l1jDWsDlitUCbT6Z
DgAnkebH5Nd70Zf/YO9MlhtXtiz7K2k1LjxD43AAg5ywb0WKUqibwNREoO97fH0tQJk3bkW+zGc1
r4mMlEQSBJ0O93P2XtsFMbvvqv6lw7O/tjv4RYFln6Z4dLtOL/Rm1HUd1/5K62p9J3s4aL1fxoCO
kYqOob5KBo47zCsDhG8SrBOHKPjQVzemN7mTLGWt+zQb9Jwmge5wfpphWA9GqGwdlKEbJFY5ACEP
UbhbnaclDubVpTTjeAuRDpR2XUlEUD4s60kHrw7jqsmRbBLS4jLtRwp5q3WGmKnzbq507GOG7iKP
obf5cLlRhCF6lfA9sZLY16nMjfYcVxfMa5RIUrHRkzCHYDYOWEg5RASoLOWB4R5yMOjEjP3SYWHv
AispIanh30BpzHtvwovW1jGbcE6trhHsGeOxtqZgYz6N0AQrbAT5l2eewvoDowd5kf2UcBj0b+xY
4RG0WrhMR+Yq28+0aWnn7kZI67Q48ZOERnsuaWTqmNbRNkuetVKNM/nHC82RLd3iEbZdBFlmtF7T
tgSBJpANk4US0avwMsQS4QstoXoduwBcWT+NHvgsoBe03umyMrFP0XeYuM3SBrChiC+vOdij6z4g
MqV4ek1k6h7dwYMC5IlfPiWMhV4Hzc4IUfn5dN8INfcXzqtRlnsU8WzTFfGmK2V4GLQ1G2R49HHx
CjqYjnhd/8oDr1kmnOgF8yoCgGk76uvd2Vd8cijj4LG0anYWCeFLtPMWgZp8EvIB9BiGn1amDQi6
JNwhFFhmqMOs0Lz3QP4bES3DGK7G0DarDPU0dCKsFklFM0tLwTPAdjTs5KIGaIi76OypNxRvZ3WF
CIvwBN9beGV9TInvzFTx6unxU2fyMUgtXDg9Nu7YezLHVuLq67D1p7ecnWdhukjozJwefIChJbKh
nmuC8Fg3XA+pfBNJU9MscNDvVg257p96mGWrRnT10imCo2shcVQhBq2QMBdoA7pGXquKSGLF8Bdl
CIxMDHSLr7lNLLBdyAcAmvdRytdP8YlGjNLqK069XRfEYlv35qfEonwTyk86frum8pxbX5jgjNgN
kdK7NQptl5vtSxmysLCHa4f3bN8n3nsKhXMJobhdoLFgiTwusxreVS42nPZ2gV4mWY158LMrxKsk
/Rc0OtN4mLvRGnCMyUg5xhl1LRQvfIiKtXPIxAMlQJQPpXQ0qmb2XieoXzPZYJ8KfTSa5jvJhy7S
QwpbupE++ilFG+9HngCeG3OieMSAJUfaL6PMtV3mKztXHy9Zxufqe9rSY9tA46R/q8mwQJQ1hLuq
pozQ34LJueKln0hIV1gN7SLnWZXdoKZvdUFuoVkrzIktbZawvGvtMKCp35KEEAnwLGIY71rifOd4
wZQaDTrj29Clb4qZh7ugzldDO5RbbPUmlTjvhx3C0JyXXHpkg6UpuUBrIbvTeNr7jqZD38yxD1bh
bYVmb9LOPANcgDVTKOjJTILBJa01Akg3wCyZP9QSmN8kh6nG52yitrZykmeq1TKuc+cy2GjtSU88
tla0CyBNLEVHZGiBRmTbt66zqkoX+El/AWBuGnVJZx0kbldHGAFHnIpJ4j83DZ48UYqHtFGfBr80
tjZ6jzpszlqcGUfPOJiUwPdvUTS6aCFKTnOJUwQ9kN536bHXUV0grXhxEPdvE9P6qdTZT09n2nSl
Dl3cB0TnV7hT/ETPNrF7lzmiu6CZzJeK4y5lJth9+nawF/Ze5La9g2zIMsJG8sGCtz6V9+Rmq9jc
EB/FdjbCrBF3ddGBoqNjA0tolEdM6j92hpq95XLtEemxVzoQ48JDFZEgoU7KactumdtsyihOmjhf
cp10WV+7O90S3qWjUxnl2G+SUj4EjfilJ2qLwQp9sF4j8mMqJkYkVKsT67os0j58Fk2N20fr3CoB
vRYWWgc2pRtiX/vxjLeVpNYIAaSoqDvw1oew33aNBd4SvlCkoyRuxor1tAGRGyC1bZp4UGgtpigq
9uROnlXF+5FmBUmbo400CebPypLJq2IOD3ULxkT2hYqPH7AaKKo9SqqwBpahfzZUZlamPgb72tCf
uqE4liPaE600bLKYL7GGBGtADaH7zdEJGy6K5GbUXn7XVu2A9gfjn6Bbujby4qRj229CkuS80cHo
KAmEzgZIFFHIOCyure7fVEckK5v2Jo3TmkSQk9TS9gBzpFlW/bhOdEgI6IigDzqNCr8Ba6AgD9BV
4J9RKn2u3Gqt1d30UbDDcU15R34iyeh5eJEJfKQRYknkmVeQW0czqc+az+GwqDpznsTCci86aoiN
rO3noa9Q1WTVU05MapSLp8JoWPHWDp1+JbrFGuYLNPjmOl5rQQdF4y2GHrMMcEGvorAgYRK9TWxs
h767BaFr73LFP6t2YR0BYMgVTf0kPBD+OkT6RjWIgm8sxFCGxj5Glua+AEp81zTpXVz1/XoKI83z
gd0cqTC7iiq/v+la/cXxipDY5cRf54Z+16e4+NopK0xknk1bUf/KpWKR9+kvhEvxPy9ZJY8m8Pt8
X/Y8HY3yIxANe5e4EP8803lqqV0/S7/ODz32W4CtiJDS9MuIH5oiGlaGB3ixtqNboOfBeigtm5Dm
WKxy7+cUpngqcJci9gXwkfcr1UrMtZ3bbL7KGPuYhvKNDIhkk6XBrk+4KMqQtBdlKmHVOxiZyZpd
j1xGrIlFIoiGxXGzbvps51YUFyRTh1ugSMfAAqLRvXiWwDFstxtGMpCXvnsEoXgt7cpeuoNCqIKj
PFqOV62kCqolqvaZh+kTlLDo632Ham/0h6Od+fUCdk7CpVU/jbFEo1CJBn9bqbGD1k2W+ZRIPXu0
tmwr96L2frlqG++C1MJrGSBYShvIImj80XIgT29GdAWSORhRTgvkI0Ln5pA11WT1Y1ihna58Nj3J
ZBxI2nJPr4E2hYph2LMU8jSbDYbcR00auCqK+taTf7n2WqRWVYPreJjNuMmmtex0Vblc3hvr0DZV
urEIHdqYKR3emAGFkX9n6Xj1Pccc1lYgkjUNdC6BBPMC3HKXrQP9qOFqWZBrtLA186el6sEx77zX
INzZwKy42IkQ6pX5VscZ80fcssUA/R1Y1vvg5UDo44Z1sNXtmnK4c6g3L70qJPMcXpQq0Gtwxtja
GHIxjN2u7eUjPl1lpTWQn/MagwLgwiVWtldv8jm4qf3kuWXDOU6p1mBDWxoNm2d1coQ2ebFF6XWf
a+Oe9RvNIxVYyVi8GZSsteqpjIsCLSQJc2OgDHxEL9EAntErlQ9SVVhk98apwlO4Zkdi4R+0k8K6
KbEZ8W0xD3Xa55QBB5cyhPjpjN7TUNXJKvF7YkQUPcAa3b1neZVsfDV8Im3AC2vvjKw5uwZxVGxG
1ubrtHxKceBxPaGQYynxphbFxowxTWHa0RYRzqhVMarutu2SR8NDY9PXLEt1NX2uDGrAI1DZMRq/
2AqOJjFBKU2jfMApyCdGjTvkOn81OpbQtUoNoider3HkvSgA8ZKs0ibtY6l0FtQFWh5anaM0B6TP
hguh6Hvl9slWKaRCXZUN6WjIEgNf8BizM9trwrk1I741q98Gtn4uVTfEtZUiTSbXJgyeKBrhohHq
E1XRbCFEfaunLyn1SJSBsYKFRhy62guOuICjj7Etp6GGgEvrBtp0husQ50t+ZKOAb/MFhLBxZ4NV
I9TIGjYw/pM1QA9tq1rgKEPx1EkP+waAXpj/468Rwtq6VmD9FLa6LD5dr90afvdgt1jRvf4L/zlh
iwMybLt4cXvITQgQnaVPujMUagdzjYVctzDfxskpyGUTS3xcDYTstReGRb1OBvLyMBDmOC49n9Qi
ro72oIDFcnDIFB9x5Z1KO380WjXYBC4xqU2uUYqO7lVVPHZxz/CqKgT4sfVc6MQghIB5MBCvLdVj
Dzx+aCLDtl+UR790CL822Sp6pdCx8KJjEjI8EXq0gCzLTqfLLjlDhO+1g7kSnRvV4/ilNIx87eea
gfAc4KymI3ShxqKg7XGcXdLkgPRxxHjWsDdKi6U1tktPfIGKeizj5hJDZMPR27+n6PcW2mAXyPGW
FjTuM+XJlYKCb6cQlV19hIXfHQvDgGc8WUfovWpB4y8MtVL3sv9ijRk+WJJuo9m0x9HO9k0LPYHT
zaa8W7d+uMbeyqYtQIXvUQVb1HFbTV3Rn2M7LiwpzDvdYkWO0p/KS3rVHRrPvlAGBH4dh8aMndut
fecYmbYzQ95+rBpfmO/TjVbiAgEZsfMLMB6WKWkyNi6NK5aXC4vJE4940y5iJrSVMuV6SrwoENGT
DYS7syqHcg+OiBZqZ28RwWz5Ai20sGsOzpRoqBCkZAdENkF0Z2gUw4+hrkgE1bV4Q2Lfvg6K8CDa
cOUkgh5UZhOdQPoIoJSRzIRUC05COWMxoatSJhcRVqchpXhYWlG2tSgdH4yW6ktlPGcuAlqi3+k/
QAzDecYMQXu8UcSyVrqrEmgWMQ+sSNI6AlwYcs3scEs3Xd2sqkTZFKhTF8IA/ZJpzrWO1VdpTmEC
PkLANnNOhkRi7gyLuJq2R6HdL1K1WTE/bRM1fWdndR4ngZ5iX7rCueuH3KUsqLyhhyrPLZWC7WBj
qTPi6qxIH5qAExbrwZTtJvMJbjfTuzb9CoY8wOS2B5dX856cpdUSEdM64jOYslT97MGIr10zqBTJ
FdazAMDXuWJZa+Cz7rIwh3SpUGVQlJtt7CBxsQ/VUPiZUbKiCETdXL3aVEu3KaFmDCg0u05snAMh
H9FjbU27brblEJervB2R2AWxumvwzjr9SbqUO9vGzFZGrt2n9nA0Q6zDOeb/fRD3Z90uUMgLSo9o
KhGiw7CZwvWqPlgbQXo/Rvo7vSl9Ye0BpfWA3kTGPhQDYkHqHEWCj9J3vBtz8y9iYiiikHVEDIXe
blD1R+tS2wcATq9Bkp0yqO0R9I0T8cuHylWSvUaM+k432iudf6zXIULaMCTMS3UlhZyYQnVbEG3i
pc4ZUPmzj1lvPdYRJzhq7DVGHkkl3X9iJUIKF4NaV9WlX0BOGCtKqoNCBjL2l0q0L9Ygt4raEuBS
iXgpJMy7Qc2GJciyYOmW2IJINBgPRDdRRmi9ZstVfIJ49e8WI4GGxK5W/ZbxUaF3ELGHpu9kGljd
CTf50Ux9olop0kNTBenBTDoaj7/vz7fK6c+/fzc/xPYUGxbR9Jj5/nzrj/8J6GIvRzNQ+SrwDCl4
yikhF8OKYusPf3ua71f9p09pE72Hf7jSV9//NL8OV0Oa0L9f/PuRVpge8ZOT1pF37Cldd9dGxKgs
/zi+7+dJa+2kOireufkdz89Vls2RPVOw/fOZ5/vf/zi/k8o2331SttbzU/uUnjgV04n8fuB0Uub/
m0/c/Ds/IQqbTEjs9dNff59R1URDGhikw5ckmLegwk2HWmUQkkmH8XblqzJbIa4pKd4R1tDGCjuX
litmr+vsJCMuurqGEaNlU8ya+f5Owr0i21Z39qERgmsRJK3VVMKGsfkRM8OFMA3x9X2y5fdI+goJ
SmCBjzx4YJrHl9Q5tO+JIQWkEWJBgJMp0/SH0xS7wUDPYkK5bEFppioCE7CHZhPdqerUMiFODXST
lUIYORGPeGyL8HNqYZQD6UZhk59zY3yPqpRUrcI8dbrYOmhJFiwxLHMDnOjOSPCtxqPG9QlO3Kpq
a1IBuZ50iXtVDSbU0EIhYJgBo74jNWnMrSVf2HR0YLYwRZI7vRwz81iEzqEs/GQdGIKcL7lt6MVj
osXkEYwQfSQgzzzRj5iNP8aS05vR4jJyC/k/4n3HqH7UJAViYKFdYzFoF0bc77mw7ZTc3lJII0CJ
PBODWt7QKS/odJSlp/cnpDlLg5rtorVVkjCCcpvDK1n7mMARP74iy2HnUG+g43kIvIBV9RVeTELC
WFrnT0lMPF1n9Ku2GL46K6nZIAombgOP4xQfzCK7Ttbt+OJ7+mMWs7zNmclWmNWByz83KlXQHr+B
1CZCZbAslcDcdRN/N9VCZ2GXNNDDgCAVfAbbQs15vujouoG2wuJeLYWRkhRXM5u25FUBmdK0fQ2d
Auh481J0ZPKQ6keuHOsKmYdLmj2vY6wvKKRZtKPKj2HlNfHHwEVtrSDx2NRYvjUi0U5Wqa8CYT4U
lDiLvpy8cnTlYRDeMY2tCZ0kGL7GxUoMNwdfOAcV82heuUQLt2O27iv5hA5zotfIZaqAc6iHDX+l
zUQe2sJpsks9Ok94ew5mVL8nfXAdB7qWwm9e1b6RcDFgxbu1hfB+UkjJHBvr39SH12/l3r+lTXLN
grSu/v1/6ZNg7/8W9EndNAxhC+B2iFGA1/1d0Oe7YAiDhuLUMNB0SVrFOVgRnYVAi6+xirpjym83
88JYK0mq05/x3Y3tURVG6qqRgbKvSn1LDwXtqec1Ry1RnHvRD6jLreQSMRAyq3pgKvD+xYHPLO8/
D1yqDAfDNg2YeH8c+BikpcRyyhWns6O9Ik3kGpTzMDXTOWtCeFkAUujpx/7FDH08+oaT/atj+Ccn
j/qHNCYiH0EZE/nv7ycvKIJQ9n5CBDUUqgv2p32khf6elZ+2dEZL2WUk8m5cdgcQ785Box7kZfTT
/PV//hCNP7jnNOMlUlG8MpquApiUf2ABo2wYRBlZ3r7JXbjQ2FX2aMo3lcok2FXhSzt6OFFi+ajZ
XnG2I0CzAcWWNhcwkCrl3Dp1cWJBvyhTuzt7CGa4XsVc0YFcrYXHNI0iVDu7lncktPVA2gsUUYUQ
+9yiH14q9KTTmGBdEGrvEgTFrs8KHISZha2FH8H0A6Puy//8tv/J2J1A70KzLM1WbcuaPp7P9xtb
Rka69r8btbb9uvW9vdR0AiqrnGhfJxrWmmdt8K0vfTGWp7bo2FvifTd1Umj7lP5+PLJs709p4rW7
RO3EToOksXeFHxC6AlyY3J52C3NA38FEeWjczNjMR/7/5dH/AtKpG1IXf/uQV3+GENxlZe3/2+o9
+jOH4PuB/6GPduQ/GPCOaf1XTie66X+oQpJEoPOFnAIJ/pJJk0OATBp8iGDaUPG78C35zxwC8x8O
gQGGxcPY6iP7/H+RSQMERXH9t1lV2I41TaeGzhGattCMP0YmUc95JXtLPxkLPVaxV08/MIAZYAON
cQsJE1r/xB2aeXbtDB/6fX/+Za1SG2yVFG3L1NKE/EmtCA94mwhtj/CVTXdcui45tdgCTdFQjI6x
6LAVn7CbZRT0UAOVy+81XdfZakIPpXVQgrCnQlzllRXBKbO7Zb5v6u7R6AsfmUgCxt+hpLFMbmmr
sxD2k6c4s0njM26qxyYnbe9g944HNsFrOWiUO1tiC9J+lYbUG2WR/6i88ZGvV3PquoR+BTjoKMAV
N0TkVvq2trIgRi09Yd8TGHkU7lR1GI1sAcjkSO4dekY+vXXvil2tIbjxBjSeWUJ3zk+LTyNjvYbg
/Zob8qWg/FsV3v2g1s+xWVgr3QSiZMThurVHasqJVm2VgERuabpkSlIXRPDxS4I1hru4QHYGtCGw
tQXSwzOb3BXu4jPUTWUN5+u5SIYLMLZ7zQjezFzGqxjGTDpheEhj2o3qTZI1sbGbt9ZBAWEInXBP
1ORJH47b6Qlrv3ruTf8gAhaYfQrZPGEFF3VcI+lXDpskyJ0ttdopd7EViy69ZQpXVjfDfQ/tRoTG
ya/TN9LySq5tZOFEEiKroY1HPyhfaSc9ukPxoBXl1a4sZCDaU2VblFm7cOck8uxoQO8jZEUWwEwF
imOFSpBwtbHPj+zlMfl6xRfSNuomRvplE6OWgfCLR1oFEPLqrvvsuurTNlwC8Vj/edGWAOY1u7yD
W5mHhj5er+QbQw36lYOHN7LkvlQBOVQoSylFENieieKXDtZnMajjSJ2CIpx371j6JSZ9AoHESo/z
x6SdyjPYThe+b/7C/bU0Q3mkrFmwnKN0Ibuc7iJvWiHlzYk1zqXVMPBKHy82sVmWhRUWUQrIIoyl
BT1t5DwfOTKKVdlBkUtfOhVGg5MHsLYYD9S9sgftOdI5VY5GEFQLC0tt3ZPRo7tmPOWoejLVvve0
KVRKxdWrj2ym433aKZdoFKs2kQfFkhcdP+DSGE1qP4GypX+EUDcavkatv4slck6vDi9APNRtHeEn
aEweqSX3NDvo6qvRU6m5z0bq3NUNKDpABWsSGui0Jg3FgFz/ErV6VVD+1BrcrUhDv2KHO9PQI9qT
ODNZ7GzsPP9hdvKrAXC5ihLWaK2LgaGMke+LcUMzC+FTfzFs2rUArArc0cFBabtlUdBaaCpxTeFb
krvr3pkx+lwvekZ4C3kk2pVGJZbqYGw1PTiXdv2I6IKmt5NgfmUk464bFyReUIj1wAMAJIR9G2cI
Nmt6x+VDRwZXzOp1IaDgdoN5NkfW6A3pbhC+vfuaWC9MEEe/WZqcVArr6tKO9HwR5wMZXulrQhqA
4hfoYMvgQyT9Xm2TtVuVD3CUPrgdkGkod0ScOGQ+cbx7rMaIxd3wFBTejQjhttl2bYYnfXo/lQk1
wtBtlMSCFogukmJpmgb6HR8VURpeKg1sqlf8Cmtl5zl3qVM+1qV6c7w8WqJY7hZtaFyRdsV4ShZB
XCHbCp460W4U6qP4/htEvB0llKy76igeqWzEXCUYXuFba9jhIqnkr4pGBhHEsBXgBx1lrD44IYOZ
JTo6tbr7qZp36KaB79mXKg7InOw1Qji6G8g0n4OsH7XMoF00kCqF5slf+xV2T2Jo+F65D63fflZG
dlPz9q3POUiDnYrQwYnVirPlnWOxFlefGPMu7AjbbpJ3pS9/aIjOWl38yGAIVWK0lxEmDS3N2K6r
N5eLgNUOv2BsPHYdiVtB+Kv30mPYjxtFz+mGof1fggUjMYbGJTQYK55CzkCphSgx9exOARnBG6Sw
1aS4H8lQsIldVl2yhCNUYXEi1yDSiSFcOqSVMlc0/jW0zc9xEP26922eJAjOBOUMa3JXKGyPqQ1G
VdwFrTh6cbqD6f/sgkciKuaQZYQj+KPADiSsk0sxzOm7I9Y4GkzJeA2Iau6RHArRFhxTvlSTftnq
MfUQlFjeTXWjeImMzzD2fZRcRYLgFFs618HcXJeNcwjgw+q1to3j9D5u458ekIZRghd2WjRV6BYo
XmTXtsDjOn27+rEgrRRiiOb7P0cT60GH7detiQIJnXLVDfHKUN7ktFOJKgcwItp4D8JBRNoX7m/r
jsSOzxah1LLScrLvxo9a9576Prh59oDOJkzozxWo+uUsj1VhFdeE0RlUQhVwb33B7tOi3KgX5alX
ouvgs5zoXJS5TPKp4q582W1Vc7xpSTMlB7W7zC2W0IR53kic1ZRWdlhH2y6Uu7zTNoVpPfc9m/5p
tDt6rm0rpIZEdcMJ6OErdGBTvcr4SIzyvqXK4QXAa5OXFPeXNfQ/HfobSkKyRGf8yDXzIe3RU1p9
8xpabr0d7e5AeAJNQCKCMqW6FR5EAaYGBF87rYKP2vekvGb6TYz+0XZoImvQxvQi2jilvGp6SYmc
f7LTR7hcmyqP3kWno3ILwqd8ZCCqobHIZXKsFIrQlpkz39EtUTKL5niaIaoZsRmkJuMGcxvV4hpd
0khZwo6LF7NLCoSU/D5XGbnUwtwTSwrS65HI6YwQQ5RbD027zMWButWhlRxwHow/nD45lp0gZtB5
DbQ22BN894WOeItUGYBsp3w4wgIzZU77VGffRWA/oMouqiJ+qztT3QKJ2mJH2LZRZ1MmjtQNhoJ4
K5xUPwbItJsGYhzBko8y5ysuk+LdEOFjOjDllGXx0yAtemMXP4xIJfMkR7eWxvEpr1kPuXj+e9X4
QWRxhHbAfrKylZnbP0ihhXNiuc9RJDGP+eWrbseXQWb5ysvCm0xcYPslYag0tXorRHY0PCNROLgU
C5BZBlPzoF5QEfswcvqyuocYzfgYUfqJLn7UJpea9ZrckcrFWkDDL1DGzIiJqB4RkNImT9RnRQFT
YaAepy+FHabiISQtPfc5geGGZi0IbCHNtu4Ogt45VPkOmJZMlonRPmh2/mk6V+Bdb51pf1V+xtcH
CEFU2frCEeF58JOVnmU/QDDTPfPVa2XRswrHiL4byiC9lh0SbYJCol5fEF+PBmPXCLwMKpKMPvJe
CVqlOeW9F9FI2mV4q/XwTgOzTK0bKkCiHo2KhOwqmTo+DEQdRR2pU09D6kzVo+JhtI03eObHDLcl
HnGkDLGkSM97hKyTLQNlk4Tdtcu8ZzPrB1qv/tEsDOZduoVMfys6F48KOb3oFcQaPk81KStfzJAg
jKTOry4La94KrbJBlmSNQ2l2fO+SmRAMabwSy2TG0Rd4dMIPxwOMLC5a9vAZwvZU6fnTJ5oCs4dx
MVTmkRW5IhL4r2a2mb7nGPQfg4q0KLtWwXD7wVl1PAgtCInpvNxnBnX8sGKCG/z4hiWJ1649XoCI
yUXUuu+IMB+lPbJMSZEY0X3hclZlz5GWeRtZfKaVuIUK7No49t97u3ux/PZraOqf+gjwRMk+AiB9
i1zlXPlueKNT5dNlSw6lg0ZR1OEOU+KNcsB2MMFOlO6R8peLSbR8AyYL7AvHTpBtwbTlVRhiULVe
UJke3aL4BbOYg9bIsdftlanZ4KNY0I96dI+yBvFAaX/6tYJQLu3OqGQvjtZS/PXlB3CSpQuaknb5
dMFD7t39zBrIcdS96a1ImG9SAfquFlz+mweR2R9G6Pqse+0tE26fjAtdIxU8IuYM7hQWysHuP5lw
boZvwhi/73IdjVC3TElFcYEBUmcJCf+MivuOqMslha1y52u4bMMfvUgf0ely+UcFbcZLJxk9Nhuo
knxVYbyE4siCYFOC/kDL2dMiGsUya3TKUtalc9WLnue0MotqXxc9m6BKLgMbdYfenIqso5DX+RMs
Y0eDfoW/8lN4w60yYnNXNsV16AB55farm4cnJZRTS5kvGB3UlSRBOa4kg7ejUKPo+zbgO1VH8muo
tHvS7rYlQRPYl8jSTpmhCudJ11xvk1V2SDOM5pJqiUsJCCGqtafI8tfSNreF2yIv6pJdaCXH3n0M
OyQ6chLMNKJZdDLkAog2w1SCc1OV2KsMmtpG1u+MgTnKcYifd1/dTqv3DQJ/jRzutf+oqBIGmFXT
6iIG9CCTk9ElMFbAJxnCf7JdRLiddZdzXj2YyXUW/2x0dasV7SnVnwXo18B3v7yxQy9ofjS+fPIE
6200key/ryK3fhHsfu/adr+ygnzb+/mUgA6vw0H5rJmfoZ7uNa0/lcGl17heem62tTN8f7G71Yxm
V+gsFvoE12XTDRnhcKS9exk0oSI/ENkLjR+L0sJRixKjbPyeFGwiCc6b0kL8V7+8iAjQrJdzmXcU
/1QH0U0fkTQ4g/8ztFGne48m1z1drj+bCQTci8CC/yTwD7jElU8/ornMMN8McRYtpISJPd9NEhrR
OWO9H5MBBlneLT13GHfN1EBD1AeOzrv4AeTVGvry2snzr/lxNHMIoSgLWgtgmbgUTS8zc4hT1wnX
pixp9vz1uz7Xm22o9D7M+ib/PiZ7Knq0rabQWBxwP6l6+e5Ov5t/dHzTGlxXKOUkGhew2BIxUIHu
Z/Dtaq0EvJzn4JYGAOO9tZPRjGYq1X1JCMmmjqqHduqPEcBw6Zq234zfxZguIGqho+E4FWiAy05y
XBIsqr/ebTq9L9OkZaKahL3X0xmYb+WazYvNN52kT8gX0d2dwaCdcX0OYsCIdcl/4vsy+rCrSNkW
mjIVubtohHnHe6OrLsb1327Oj7YGm0ZlMDGov2+OcbuWsIl38+v1VYVwFT54HT2j8cGx/9dZChTC
nonhInKNEzKflajmml/VGlWXv87//Ij505l/9z0c5vvzDyMmVbZq/F0BAqPumtv8wRMQxwc7n5rf
o2H+S0ncPV/4eETNwKmYD1Jv0SqwFM50VtuUOwaz+Kj7Cm4dMtH5SURqtSNqfmOTOK7JqKMEktb7
iXuYjtm4qvXhNlv7ZnNeEkprO3rjxvMKPlaVPdDOGxGw0eZPs//ywn87hvmmNbVxNd2HbTAd4ven
F0wI3rQ1kFdNg2P2LTalku1kZaz6WxxHwffJ7efgm799a2xUJwO0b07yn2fQKPy7LNjaClRLw0+1
KRHHf1OaRF3/PsN8RQ66Zadc4xhV8yFlantNJpfkfCyAwC+xHAn3UCfyeZXwRe90BZ4nRz8/z/zI
+dZ/+zunyUdarKhu5pHQ0vjGdulS/+G49V5aO0Fc8u/hM/2DJItri2AVfas37OYR3DdmtxtSE9AR
cjeLspRrT9+0//Z1gZ7sXZ+4FCcF2ze/9vyS89GO4dlm6cbSMJPl/nskTWd/Hknz3d+/yyyB/htM
tj5aa5wH3cZHD2HNrf/5/+cfv7+tfxui3zfnv4+UQXfOVAeZTvb3Q/Czb5WnGpHj96eaFh55qF65
//0Nn9/e/JD5d/NdbxqFattuqjriNFkBTDdmBDEP9vk/fj/+zyE4358/tfnW92Pm+983//j7fPeP
330P2xwB/n9MPVnCKsqMxd7LMWvAntdowC3VFnrU/D51x2wWng4ZetA3YUXT2qzYDU0TRgfVbi2t
SzrW91YYUa60T3rMMlAFbdBFqF3Q0iBIMCdkKLXG+zQ5goqmkeRMbv8sUsudoairvFCaHdGz9WH+
kTlZfSi1UqrL+T4BvURB51ACV1ZGCNWou9rSTvFAR7LgL/P///ObqU1oS4dSI4rzcU/vaxChf+ym
H4AuuArM911dwiqbbzZ6We6CUt3Sx+7gxJnSAwrKv3seFwpp/x/2zmvLVWXbsl/EaQEEAbzKIZfe
rnyhLYv3nq+/HXKfyn12uVvv9aImKTMlpYAwc47RB4mQGSN0tsyK6427TBtfD7+eG4m8WPx+/Pjz
7vojZz3tv37///Dzr1eORrs4ytqIx6s11vPh68//9nKfd+3l/f727Odb/+2Jrw/49Sr/q+e+3n39
6aisj9yvEamZoGf/8cOvv/98O2M5Of7x8iTEBIcyal8+X+7ry/nH7/3to369TEsJbDMY7KW+3grc
7lFHaxbmKb7YZGFf/+3uuAQQGNnkHjvfwnz47/YLvue/0tLW59aHa19mfdiMyaHzheaJjvwsCsWE
TUAf/etmWp8MEnKEGgJp9hTNmUbCZY7lwzD4fz1OslJhlQxYhK7j/lcAmrueAMEyfLp1WR8KUOhr
e8b6ki0RmsyGexWhrauIOaamscRPrL9IJm98Hj97OtW6hCCPMzjKxNmzX6YjlDchkY1rQ2elkIkO
83CUg5hY+bzSJ/YhWSi962MiKgi5WB5Obv2R0TvY6/YCA14u2vUeKwnoOXNNpTLC7C/m6BCwtUlp
FAs4y2UfQBmcG5S5VXMu/8e9fzxX18JmFzoQ77KijBeocbvcDAF4s8/nYgFzFi6ImCHfr9Rj2t1e
WLGWXI5ntKD813s66qPPe+tz0WBwDliYpCa0tKgRGla/lgUJfZxd7q5HeH2sauPVLwp/v7bX1m5b
tOZgrIf5q/s24XTesrumYrys69YwuvXeeqT/8Zy5rB/Z+/yM10XxZwfu8/56oPucmlrruEha/lOF
tgz86h8qNDWz9Mrb6rg24/7Go/sbDy+Jqt8k6Zb79QhKLGd/P6Lrk3FOeKXGWrXTBN/AHJKPoRjl
V+yXXI6t36OY+cSNBVNMIixQgxVxlvZI0C5lEbenSX377/LXqMAcwWPrXqgD9p+WGI71ps0pAzQ2
YsSv56YF+x8HVJdd4ctdHZTteY5+mIFLd560h/3Q9O+WPnMNrscpWA/RerdjCPGNIDygb+Zc/zoS
64H5OjphDWsWLfcECpVr7etm7Yx+PVyvTLdVxT6Zkt/rBfale1vvfTVPV33cUBjlEaTlbj0+pXIP
ssyUt15pn4dovfKcuAfROw20REIwdP1SUZ/sCep5jqYCKxEpgAwaJwuVsMkqlGZCUv706STsh+W7
CxaMX7oy+dbHn3fhjIO5Ddk/r1+hWL7Hz+97ubc+1GXP3hE+5+eVEYMRbRLnbR0g12vHnUZ33q53
P6+lQkUnVVA/Kx1a02pxLJoc/a2xjAzhApYAqYmVSBgJPO5hT/+SQvP603kZKfycPHg1l6/rubWi
7r64cuvDL9acpWk0HlhArGfaSs/Tltf4/9KKNUX1/y6t0Mkk/d/nn35KK7bf6yKFwfsf8DnkU/zp
X+IK2/qXtJhSpKMQWBhqETX9FYLqyH+Zhq7gTuhSLYoxFBT/ZtAhyXAcHS0WJgyDP+Ov/hJXmOa/
+FXdcQ0kG0J3LfP/RVwB6e5/Ul3p0oA+Z1tLGCtNEPM/ZT92Ata9ToFdRCSPeWqk/emQTCZgkOeU
Bh5i0w4fgng455meeqINdATYwnxEJkejD+oxOmH8kUOuHkutcmlmG/khAth2HUjL3gyztO57GApB
2d+rLmDPmMdPBUAPEMFDdm26snwzazrryRZBw/zhd3m+wxtZ3RptXl4geCfAsJqJZCTdfqjc2V0M
TtmTDR42CQgvpRtlPjoGIeioX40LTQX3onqMVjoQkJ0RVtahHIHLF1Mz/mxd7Qa1BLFvmUovknbr
cR79zOv1aXgXdY1MIhq/RU650arW2uOoI5wzU8XbRCgl7ny6P2YKUScLuhf45RRStKm86dq5fWky
p8Mu0QJWd3DbKaGHL3mQ7igcemk20ygZi9tpfpjYjp16p/ru2m4OTTqh2jUSeR1ZzjXGge3VnXYY
hn1ZtPotItI3twxHnD8hBiNy69zs2jvJdAGbs/P5sl5FS5u4VOYpdudnqvZoC62+BvYgf2uDsy8K
3k40c0MSdoWFJx0H4Le7PCzDYz4Pj13Su3vbeBrIAY8CubKjmoNGFdnTimvcdO6ruMQPgiDF+6Ab
37EjDodspAoyUVbfTnVXHAlxHwI2YgMEA3cJGxh7/V6O/SMZzPotUd9IDrI09Fz+BUOB8UqtTZlU
e1AL+ZaucHacWsc4NzQ8KTbW8avfOTsZzfm95lBGlpVeHEv5i+uItIs4k7S/FGlwrp/ukJM9L0mB
IHab/eiEzZ1jZMaWwMXy5JaEVdeWMXql0Y4Hi4NzaF1QP2LqD0ib6lM6Vgh240QDkE73UIsrcg6S
ImS2tMKLPmh/ikb8KDUxHaegMh+Edg563zzRv3WvVscsO/Ki29SPzH0LsOaM8wkKA5IJ4CQ0HjQ/
BretUObEvWvemyXNVrcnQAuiyEdtiuRaLjf23F58+EGwfbryIthjEYi3FbDJiP0C4GS7jxiQjBsH
NfYNEJJs16QyQUwbPyUQPiLOrLPjT9Cd4+nssC69jzAQqcpRD6M5TfRL4XSopqINR5bvho+R7l0R
+fuggg1fygnGX5CxKcDIgZgBNjvkAYjeESlkqH53bTG95hOUaiDzKWGmENxj4glUNiwxDkhzCEfB
Zz5hJbE7YESg7TbPw5jTHq7DH6bfpqe6mkGwqHabO3G6AwXjEI6lebPNNnGaH4eovVRVad/bIgO6
oC///mTQXDOpxo+E0Oxa6bSoPjhZS7+NSH5Uckcbl9UQyv5LNCRvIpT1vVsYTypIzpFvmjdG4LyG
ml9c8O7umoaWVK+C4j0rdM+uG+KhGIFvuHbeLAxujFy6fdDT+YFC3nTC8cnJjZYq94kdp+2MPCAv
0p3V+ajI0RzsYuDTG9TWM56EFJNymnChSYaJuijVDu+YcWuS4HUTm6EX1/mHlFW1g0scs77Al/JC
v2/fyqi7KYwYl3VdOyf0UntNmKxFnGhC/T+/5mNe3tmSxrMOsaAZxh5ZtPtOvzby5tzGaGJl33Qg
64WSPlobrcDgSfarsA8dGQ03AW6vW0Ui5GMZESST2mV4tacZiAtqT2Qvur1VuQUIQMu6uxaJ9gOo
8DujAtbiDPYDkUNkjxaU551A9bcVtIAMk/OPoQ/3FeC3oIxfgyGYIV6Xzp5Azj6OTxOq7E2HJP3U
2zZBnpnt7qGzRF4UIgqNDChrcUkgYUwPJPaNuyK1DjI0OyIi6PjFaV3smYeKq6rNh3zq3sTEyK//
FnZo3AFcy/ahiMRt48LyztETgDVCmhIsjteAuvQOJYN/rtHTysr+HkS++2rSX74FN4SQz0RQVvqY
WmOt3WASxliUaQYmGss9qJkoKFtA0ASl+AF3Rd7ZpvYyCfOC0b97Kex9Y/jS3Oi2s6MN2R9E2/2J
I7c7aALLY9IU4dXKKyYP9nZHkBDTBfXTexrpT0E0aqCcwh1bDKJ9p59lTzRIaDgvoEbfM7u7EEYX
kx6pwnNiQCvAcU+51uKrzTKbmXau6lsjZAE+AYRbkNUzRIpJ8Zs9WIZDV1fuKbBoYAUBEqoiagHK
csbvWt+tHxa+iTR/EQhM9llQWSjtgvvIAWzQEX31FONS3w5T9DgCh/II7vTyPNZushA9z2j6O710
+4tsaDJFVf7uh1a1HdheEpuAJR5VYEaLQsNr45eUdeA3egq1b4Mo7LlLO3ObN9norTBXx+yPAgXy
wYbRsrV6S1zdqoTLA2nac2a4IjYNvBPRYqhrQtgD9ZQHt4Pm4gQv1Iehi53eK+NlIAoVAId+P2Pr
JL1RWY+Sc4jIioMCGXamzkGyhmVYHjN1SW+QGLqhMv4Y0/Q96xL9dSJVuc/d1wk1EAuj76h/kISR
ebSno/MS9C4qplZ0zXWuNAI8ne+hnIZzoQ3vZXPWdFIx0GQWWxCxyY0h9cvnRGKTMRc6DrNibEOu
qWowvQ1zYte1BmsAUnJI2sbtKZsMzEZaU4H7blTCekgGoZ9SUZlkqpgRgAhm6lBWAc3c3DnWbSew
0YXFM63Kee86TOvU1zAYFFN9TM2mIA7LjGGJg/wHEXgWfuocudwRVgw/VfqYEsN1qQCre62+6BjQ
vj0maYBGqgegVRW4lsllayyKCLZ5F3RSPLbt7diUuBf16FxPRXEqk5a6CRKHfvTngx6qhq1H2Tw0
rn9BFulfC9/stiGQYY+ygbr2eXhWlWjhvNDws9P0dzVXrAo0zE/d8FBlnNll0IyPgeie2kaznms6
6GlLsTLXK0JR2sDT7KK9ZvFHaor85LTTrxrNyD4HcrwPCaUKIye+AZ2H76mpMd5ZSUAVX0BU7B36
exznTZ8E2QesSudgCOR+A6ZdlRjiFs8yMexlDU5vGsWBIw0gJ/jmgBNgaCxITDBbLTgNc6xvZwd6
auF0d73qWDzGwxWNqH70B7p1TY0EUTokutbwLa7KKn539egfilGHBgmNsJGSOsrg1Pempr0RPldf
ZPXU2lrxFCMEZBmRQC8gO/4xznL9ICqMgnh18nc6eqgWA/zU97qV/LRjlh3SIJWYpueNw7oQKENZ
e+FchcRSfMutRy0ElCJ9+d3C8kI4xhEcRUOWS9w8LBFCY9vaFydNDxU7mKuAwSbT/JKiRjOROF3p
PdpgrWYmBTsyt25ElChGxuTS6uWui3yEE3oJwrmO2/uMpdYoB8gFcXfPmjW7Em0mtrBCyd2RQXoM
zSTZCg2Tfm8G+iG11WtmNM1GS2ZxzDDWbg07sTZjL4iVoLHeLwkiMi2CI4iaF9l0kWca/jN8kQiC
My488sXuSG1nQVDPp7zsCHNpueZbPhGeq+e4Oxu+U7+DK+QVMI/G1V0p870ZDES4R9UpoQTXxcUR
IxWmWH0SZ2uRt7HCrmI61CxkkN3UOKh91Y+PGSasEMdT0lnlyekz5s5yfkx03IdRON0UEeLhYBzv
iwBAgxnpp2aU5kkb3b2LYQMRGovwGnwzcULoi8I0/5XnTLm+ZkbXJJ8oUUwlzKrWhkzj9B2znZo9
dl3kr2iAUqtQsw+NMxdIP5hRmqR/y+pYntbFEJ93UxaEnSDZeWqirlx2ASgOAjQKw+xe7QSYBMia
yKuN8gnMdYD7KKIqFaYPSYZeh5+fU4ViXNFuAduE2SOy5npPMBfYGzlBXlgWZZAfxmscAu+Dy0Na
SBu7FzFkH3HRwjiFN3qlF16d+lzkO1uLkquFCDJnT7R37akka6Sa9tDVzWM3wihXfbJH48Nbjan1
BF2m2ilCafaC2XJvTf6ehKBieDTdSb+tUdCsP4x6J+RjAffOysnLiYAdXSt7hNbFtctwHCrRAv1w
i+3UlwiAWWyThIIyJqKKyarSPWkmC98uYk2t1ebWwb0LmISzstJwQ4emcaSPeoM0dcAMbTU7XfR7
Z3LyfYEAHUSZZ7EPQOcu9rEc/9iwTnaNy5yatslPifHhJM2SUJiy5FIhJ5xoZ/xzKPbm3TBDYHRd
Bw1xSqBSpWXn1EU5SIFwGzWtcVuUOsSiogrpVGsGp0BoVLs0iN9jfKrIcp2UKZZhgEO3b9LXmF7g
XTMbFgkpDp0xAGwzcWrsoIbhqGodNLgR3LoD+bbwwd9dwNzRAg4LWDDujJGx3icV8CLH8SkTioi0
Vjhe6pvorFmutCMbFpGW9jHroucZxfU2SkgwsmyFYtxFtmg/lQreulHOjKJJlzGBKzi2yq89W9Pw
98TTG3Zy/RZ/Xbol/49EseW0rBHT6QNxwFmSALwo36LQVZx+6JSc3ARIkk/fmoyuai8JdIsLXx2c
ZiSlc/Y5oFHy3rmo6HtXRbsEBNKhd9SNZWiYk9Fec8RJ0UlVHJzlmFxyQ1YnvbJ+6U7dY3XIfTB/
SN7yKNXQAPsD8yrN5KlfyPjNbt1wRw7cMb/NnjDs8Y33+p+C9cu+j8EdhEH/c7LwVKYpkb2VdK4t
m0/gVJJ/LqucIyhH9yoGLrUIDudmmLTgUFc2fTgE0JskQapThJl5mAyHyOTaOTZNmR+l7oa7yBb2
MSmRZyfkdSWUGW/ovp+VzWpFRr446KQUU+61fiKzAUhdFXtjCJA9+W19VJ5LotISNYwujnEb+HP1
XVnTz2Y+tew7j3MzujdlnwBLy/GcV752KsekOdaAmXedbY5oukbFMZyGy1Q2bMtbBuGS2mluzP7N
6Pcf7Fz5BUKwz7DE3xy7V6fSsNr7urjPo8FjFm/vfOYjT1LK2VUl3wtFK68zd4Tbu9d56O1tC0ON
7gFkQ1En+k4Eo7uDafsbVpe+GytYqSRPbvN4cq4p3N1nFSjzioYK2KZdkljP3pTZI0d7Xp9My2jv
APSio25BRygHybaTNac6vx0LQ16NwU5PEdTHCmu1BorbRp/WTDO8KJfJr2hIGM78OPI0mY6s1EmC
m6xcvxU4+6BL7VoCr15DrC2dKBOkeW63001WO0WOwMedr7Q/PArLyS07gtbrXByvZYoQn54OBpjJ
qbcYmMRWX6bAsTYEROn4Bb3giBOQeY4Amnmq74GaTpcsJZkv9ptnBUmkMVswTa51w77Di9vcuW9H
8VimeEFj9zUZWXQJ5agTQWv4YlpScGkspTs3Tip4E5tSR0HFdDkj37K6fdEMjC+10cNqjc9ZHg4n
bXYe9KzR77Eb9TSmgX8X96WeUfdv3X0xZ9ZOYzo46aA+6w5B25xDu6PgDohLjYekpEhlS0wBOqix
Sb/p2A7fRMnwnrZa80omHgWD/Ae+3ehJptG7H/fZhZSzj3XGiuFh+1Ag9zp6kkMxay89hZhZV/XT
gkq3zNq8SYjm3ISEtHkMcsaJYYUl+4MZtOlraJrhbqLbZbr8b/WESDXIPFxLxt0gyHsrgGZ7+Jjy
9jAI0mBU0RwdAjeeZxCTbETE0dU4qZmrb43lvx0XLO+cy+jkxkMLacauTgTco5lu9sGgT8fBb8lT
DFjOVbFBrUkP/kBRme7TVB2xnTePI0tAtDCZ1ZXfYg05extTOzIJ7XXGdNHOFxcrj//EshY3Vmjt
rQXQLinxnmIdEo2Lm95rGxHeqr10CZ6pFuOSirewnrwsRJzdRHNyiUbwUIQm4hAaK/smLwoNNXv3
VLgDn79OxKnPaiyYZu71IdjaOFl8zhPq0XSwDK9MaWMF0zgR3C3lj64PIBOeSiD97zrocAlupd0w
kt/hAgmPaeyzxCdw3ik090YUv5yRJI6R1Ii6aR2gA+63EAEyJERsYCz2UOoxu903mf4o5gQ+Vsdu
hpXNcF99OIT3HgazrnZous7S94trlmnWYxiGu7gRb2Hfmh+B9u77WneJTItwS+XDusYKGzspCQzu
cKcaeaKQW3ukM2BoiBjnmcWBimgaxZhMPGBaClFo2/3toPenOB2o5ppOApCw8lyy7xg1y5G8UM7Z
YinWmkPziAWfYqZDMFNMzBPYSVLNC5kzWIj8tUkeRtzPlFLUT8MMh3MPuuBOyoJq5PAcBYl9J4dT
QA2dGAIE2PrgH61mzLaNmtjauBIdsdLwF2JT22eO43sUzqli5TZvEqfdefQ1tHsDPhmCqrVjpLG2
zrspOOSJj1a9hy9ntGTkWWUPiWOpWPRzlyOOsAE7YZLYoCRpCVrQskNV1wnt/wKXG5f6XFArt7Pw
vtCmx8JkN54qeduNXf9KE5pcXr++HaTzs7cK9ymJdfcJQgrsbWoTjrwfFAI/XcfNQsk5PjSZOmmd
CLaa41dPoYXrgcXdDRESb03KtpfhMoKNWLkP1Ee2BQEz+2EmCo5UtIqyPqTnYjKPeTLsNBoEsFsn
BEdmBsccApwzGN8MquabGCc+ePvoTdnl0Unq18r62feExFDhcHa9EH9UAqJBX8ofYHV/5eHonmyV
VOeirG6VGljYAo54iMfiSc2t7bH6Gk/pJG9Z6gSnQCTh0Q1D0uf6orn6KUCBtDCouFaGOvWa4eKI
0M8WvXJqwTVAgD6ujxqiecfOWR8xV8QGvYgmb370JQj7odSYcyb9fswAZTla/t3RDELeksCD8HNm
xplYDjMkr/q4dqQ1mdYojFPmI4UGvArswYthydtLV7+vt2MnUKbHlI2T9FGbzY2ZuONZX27ErxHM
fZMlE5xJmnltZD0JSiiH1vc/tIruoCwYJjs8+SzuaTHWVFyhOzxpSyCyg0pwyuBo1RXY26YXd6xA
zMMgayxvjay2TqfVaPe14mihHlMt05eNtHDJDIMfErus/FVHXi2rapxCByt2YU4RiTMukVgACYbz
SKKhw9dG7RZch12H92wrdnVlaZ6ZyVsBju4gYnWLFhCby1w9IGpjw0sjf6NlQQEk6N/BzToZ8nsz
bVOMOXz/bvFid8UNscv6diQtPu2d8ciSmsG1MFDyopffBQLL38+WQfuslvSxGPCcl03JqVqkEutN
wHI9KWxxmiqKg8OQNPss2Pdl6x+sPnkr4EyVRQGNF+wXBrL2nEdsHU0r/WMXHRSZoGvYFjs2dZq8
3YUt3i2azd4wVj/xtjCLIgDRkmtcu99m//1Tuzfb8lhIAhc1uznbyw0eLpyK4UQ6/NL5FZpDDEQ2
dvCFsQmvN5R8241L/2WnuRMETKtI4D701zWjYBpJQCnC4UcbuvUhMJInm3UQonWcltO09CVkcZKL
JB7+J5uGnh2hrnOk8+QxJ59k4cBZu2axB3fqTHUQftSiDQGJfEUMb3osdc0RNUY+7RM2WZvRSIZ9
hKgF9or7AzvMr0LOXlvazwB6fqPjOYgCcUo108hglsQC5J4mLWzOOhlOByMUr76w+7MBPX0D4PbD
CilSli6pAn3qNaN234wOIRqgeGYHQs0SBXCeYHJs/GBsKLtxICrcbCZG0E6IReUvIUiP95y5TIGF
dbPKEFf5sGz8SzF04VaPSyzBGeAlxtTXXvbGSzG3OF4T+2gxCJzsyu4OQVn4h7mcXqBMmbu1RzI3
RX3B/s173V51sIq3mtMl35yi3cUaqw/LbjREqdZzqI2gFjXbPIt8ejWGUe1F1Gp4WMDiQ2L0Eg1l
mwUP931SBkhzgdgAFYaZUOWmYgUjq6R9wl4GdDip7mjgszLY69aY7YnvgPlKnX6R4wzLzdQgYmKr
+fh5XhKJwwhquthF1IuM+pt6sp8z95fVvtZR+KhNoU9wUfUdtP1A5cIlHiFXd04mFmlo8mcU0066
7bRTGrAQDWf/xgCYS1lY2zRNq5C5+C19HWkey9w2zjjj70IDL4hsOMYYDMBOhpghSCsHHWMgdJLU
EA+qY9/+k2WKq0xE3Y2+izR5HVL5SMVxmy7aMU263x2j/BARieJ5fukTFsDqaWzu52D8kC52Lw2D
0IFyw7uWl2/YocPbTFfQYvyraOJggwydTbXxUovmSdr4giEV+VP/WDrdLjNGRD0hWyJqQarrdkLv
yFXP3JekDve+5ryE/OrZRnw1mHFytBYswOiXw3GYtW023gZVZZ7obnTnLDT4ilVOmlkDfcXrWPHO
VMgqVPc5FW2azFvVRs3GuQ4t28FKn6qNNRUPTjKCsKSTBCrPIFmJDSsBYskhnIOA2l1IjnwUPCYG
rrku1/H8N8mtJANsZgqfoqeA8hPLF4w9RLuRrTqQgGv2tI7JjV1KGuJsW/mmnFS2b7rxV7yks+TH
Mmx3Tg3nhpYp/z00/3Iys1M9y2NYW64XsCHSVTvgxoDeEwZgOJaxZw2RF7E8d1U5UkUztCMYUhhF
qItjZNvYCvH/VBXbJNP9lYVaszdWEU1mkBlkU/qiPrDVALkeZxcalLLfWRAHuxFNNIj34ozWBXHR
aOnHoA6EFy2apdSfvtGZYIsRO+R0TAHXhi/iCz2UYN8UomKlNMizW1bZYZ7EtccQMbKepIbXCS8w
i/Nshf45q1hWj/CWN2oc3zLd7Q/EoL+Wy5/5QcOEV3F0Gu2BFQK0g9S/E4w/63S33pTL2I7DNt/H
lnNfiRD4dMj/B0iOQEkyHLHaPFUWHqbAN1kQF6G+62WwZ6yr2KsY7AvT/ozdrV0+bYU6ZxsGM5d2
nt2hWqi2Gey3TdEFQK94CTc4l7K7K9s58VTChQ5I5rszlHjQ6aO1ec2meZmll0++3iNIpCd2YGM3
o0HMuPZOAxPJXp69jg8Lg0nxxeIfqg7Abi8ly5kldQABY97A/663pYQGldmPzFeE2LXVo1vE8sCm
dD5boqMJoCPjm/GHujhftn3cvxl29r0LQK9H0zBvtZTlb2YYkh2y+QOLCyu8PWAPfWvmNNWcJXKT
5SkGFR0voo0Yqh7IJTR00+v04dWymDMYzslP8xPq8W4CdzqV2SYrK7lPHSfeWmkc7FIXkXGSYpsm
UtA9p7rxp5LWSUIkwNBreuu8TQGrO2nNd1NozyQa3IXLmQImAbWwOsKLemzQ4Xg2kTXbsk1mqmUL
Qq2fEG+mo+fHh1EompOl8qRZvU59jPstrm+TdryYVIQuUoSkRNTy0azxqUOeZyhW45Uj2SIEGJ6D
frhjZfvAbs3ZORZQxsyFICCj/I+lM0CwVyanA4y5PadvDldS1ZU4j/vpBivqsX1LRGcA6yOKLx9M
jlzQ53spfjdDxeqpiJotI53vRT3FvIFchJot4CZxmvqOimjtozFrGgdAPdxANy1hUEI9TdOKUXAp
zJk2Zr7kuYq1bpuH4QPjBADslDKGRWcbbaZe6oyMetCcOsKSUKkhJm1tB9B9Acoqw++lKc2rzcr3
rAQeaKBHAEjjCfO1ph26zBIn4TQEHjWUCzLnWwT45CR0FjH2dNfTErnUkUM1AcVNFw13bYAIgIVJ
Wnff/Tj/ITjEG+WgELT0roENT/956KuPXBkfC6bZbK0LDkOiS+IfuY6EpZjgpRFCOJxGDCMoRvRm
S/w3/126+OEeC2M4sePRmSWx+YqeaGrT2DM/5js3GTUmA7vfsXJ+dQc5HfXul9C1I8F3/sks0cJU
6TZ3des+jvnyWjupPT3DEAhL+9mmYXtspu6Id1I/D9ZvvyBSJZQBziOShmqVkqxQ/KkLP313wfCX
YBKNJkw+XA9PTbAlzCg9DjKXh9m0frtgafZxg8Vwibb2M/8ShQvxeh6JConKE77VhaGE41YoCmQS
IDHFZWNHAxQGAiRkSNUgvX2pXjkJCLOkIBQu8ZPdIgwIiEZYOvO+m91FQxocjfZR9Eh3NGIpJnhv
DcR6LqptLoLvJgvWpZ3yU7mJuxM8WHyqc0ScZ9rig+99eObYBNRBw/rIeX9CkT/QIdJ9vs4hoNL0
VBOgcEKCNW1RMjS3HbDtAO5kmRgbQOy/KN9b905nZ2ylbtpZJzgmKGF0kHoVdcQM0VK709lgW5nC
Fh8EHgMUqOmiBP4vEV10pzIVv/waNElgjqDQXBdNkihKz7dyz6cwxGjFKkWQQD/fOKD/4OT2KHOn
CyZ5FiD2RFIaUWmjRLVlSmRjhgTYB3Z6ZzkKFpBlt1A47d/9zbwfI+p/dQZEdpJS3xYqplk+7/Cy
0UAjjE9+GPWzaZvYXgY0CtEI2pr+FcqfBdUsGkU6CkWuApSLgleDuMI52Ela01BGwpA5x0RqTEe4
Rw08sy6g4i1dGbbxHU3HdhroNw60u3KJJXzZraHQwYkU2wBhwZW/28R/ZapzSQ2CJdPTIIlIY0po
41KzYNDQJM2mJsl+uAOIfbF8MKt0s001TVcDA+ExaqpqG4XGL4d6cCUumjXmewJVn9Oy0i8T7kez
0tjf9UmzqTQWyUxzMHp3yMFqjMwhwUZ1R4JR9cguj0lapNXir9/rctqBsIOynaIDqht9b2HHD7Mh
h3acPWQUCnZm1P8gx+BpbmtiDvxuV5bxyb9TjplRNKVtRN0Rrkl3Isn14MixPheNsVeTSI5tl7so
ZTDA+APdQws8iTSbA0BEep368KjVAXhnzo4ysc40RtNt5ZdeLDXd83VEvqMot+gsE2jqBgTwRv9J
69fcwvIzIdTBnJ+N8V7EcYZnjB1OfbZw76ExiQ7SmT+qCHc8TAbyz+LxXRU3gQvAxy7lDxgK1c4Z
bHHoIq7zrOi/If7Jlh6dv4lT90IjWPNS4NcOf3JInfGxzvG/FtGIDGl5lQFMwaEqMN9BZV2MrDal
ILibWvmgsvw+JlrgTP9G7aQ//Smw8h7NXN2YDqmMbCEaFo7NzjRCJt6kkAeE2XfJUG18v5XHDnle
lvaEU4JVMhfYRs7ZWlblsHi4aTTTt9gFEI1qCimbcsj2gRZ8q42HvM3nlzLzZs4oObC0HoAeH6K4
KLeNzVxkZYJarz0IiOvuFd2YuaMnPu4zDOV9rt7zdOq2TtMhdBmfgixmc28tTIgmorubLWdDY9OF
T40t6VmbemgJABbxc6f0N4f2USZb6ivIRB2dfDQ/foH8Q6ztQbFN5/xARGY2D2j+MQUN481AaCXc
HEWWCex8YrveMPH6u661D3EAQl7JmghjKzwuVXys1AhjCM7Yxqz/Z0g5M1Z1wKMDgEiJqRtd1n1V
pne+PTYHXee0cWTtI+6r4Cxn0Rl7X3hbl9O3+Hbs5E8z5XKdyvylBHy5Eb37EREBfQjdapOFi4dz
1pcyZHYBZKfv877lmkAN1mPPirpzsOTMV5eWVnxkMC+7tMJYz0evJFSQ5GNC/EoD6pzCas9DvlyJ
sKeWsY/Yg2hxjFSi69tLqV7g8rWn1Umymg/Wm8+HNhsnRTgWeOOywN9VJRQ5QLSuGYmrhH690ZcS
w9fD/8ZzGbL+TcvGc3ZJelhdOP5ilu1jYZPg+V/sncly3EibZV+lrfZIgzvgcKCtuxcxjwySwVEb
mChRmOcZT98n+OdflZWVllW1r0XKUuIgMQJwfMO959JnTk4HGKl2rzg9l5gWJ9RG7davk+FA8CFp
6bf/C//1/75++1d/9vUp//YVf/Uptj3SLEQKILYtEk6aSi5i3OYXUp7cdXCL6TOLFmXe5M8ro2E8
E87xOg/rZ3u45U4F9SWKo2HtOwmgpMo9EnzGdMQx842NHHnp8Fl2j8y0xXxErYSGqDy4smcgOLF2
7VqmhUMfn7jythyxEgcoNUkH2uIyYBduw8xe5WoyFyhK2VQy5lCsahd2Fx0DPj6F6I7RsUA6waZd
+9++iUR4Zzv9xZlJFIzJMdc1+DKcqt0qGxqQFN+h3nSrycfXnN/s9SLmlIR0NNATMnwXh8KX7yAe
YMI5q3y0vpXSv58CX2/BvNA6yp3RDR+ydARWvHYlWpagjmYuNBFSmoQXiBYWM0OYJH2Pokg65Ene
KkrHN1667JfZeNl1EO+tmD4ZroYrEPXPQdU6DNUnTGpteSiSJF6Q04EhsZb2sna3SdnZkDjp7Iex
+AlmFWwPJDLPbF7QQzOXnjkKJje9o1xYu3REi1DoZB2Jjnjppdsbj6iIiAaX6nmonS1dOrFMgvQi
KaMfDQOKRTzdkHten+1k7T7lBim67TBMoG+jdkm/fLHm7N3thuuYUTiYKqLiybBKF6XNsCUIjm7Y
WdtontXBsip16DtXkZviPqWGIBjq1tGNGawTxkWgA8bJ3Yx1fQdh3jhUnu6WfucMLIZ/Voobt634
hkVjGYdijBlkwTEjvEu39bEYL5Jd9YJDs6sJSJPRKsoSyBdAstbhmD3MU3cNPbdhvS77Vd3reWGI
UUNCgGbmTlm1blRu76HSI39nnDp46TbhFORfxyw9yyZyD00OFE/u3dBLj5NXrNvkFkd76/H6AppW
2bc+oQNoJfB7Ar4P4Bnben6lUQSO5Yl14A3hjgS6Q1kmaL5Hsfv6+UV9sRzNCGU079iWH+Q8OXTe
2atOkns1WvfxgO4tfCE8JTm6JjZ+n/UiOnz12MXUO5Lx09c38hRoen4mY2DkHDrGpmVm0Ie1s0O3
Aa5+ZhZLBgQRvzcGRAvRIBuxAVchbFMi9baWMieWVjc/eHFMIgVk+S7O40ORdfy9PTN9kHSBdpaG
8snCMm6Z8mmAxpXuP/E2FHnvdUgvaAP0zdyhX04l5VuajGCOz64Sr7BH8qXl+d+bUpys2Nm2qX6f
8/RtrHs0jWOx04P/bvmhzxY77q49JB1zNsNDF5LPBVXGti0byXNaMSry30TVmRttxQz3o+k9KcuJ
jT/zqD6GiO/fEpBcMzSvhao+zUxvyaIErYKQYWFWROIO6XZI7Ogxv8W3d3P6ol3tnY2Uep32Ya3Z
SLGaduNLlsQ70/DDjVHY4TluHW8/5pEJAoqpC4HWxegZuy6q2TjWHiMhQtqdJryITtDOfHduUd75
/B0S9noiD2VklBOwcSwRdWyaKXxIb10U+cOklMzoFlw2D+wdY5Lqhic3Zc6RdjFQ7dvWgRCIjxj3
AWquLl8L4GEHebv8WsWo3mt42YN8hs7fdMdQkoNNItfN4T3moBF0tPXz5i4MHPZWZfwal9ikPVAr
K9wUFZHWLU+xbApmTj+IOkrAHYoDdMCdw9ZhGglZIi6DUCrg37EKOP55yob98N570XiwunH4xy9e
OTPxl8wNoBKeczhIJKk5d66FKCit9nk6xwe/laRKmeVDD2GzvS00vn7pSgQq6kZ06V3/ZUxGkjPd
GiCSikj+7sefmVnopeshdSb+50jJVCS3J0jSrmwZkKVOoYhzAqQdA+uD05mMnW6/zEXPiLBls/hl
fQP79wJimQlJQ8g0RJfuKPNb01P/lBHRIl9fiAKAxup2psFd/UWqebskuuqFZLhFxKWx8yqLnWdf
n130Te9lyQavRGiW++NrfdtgF26SrMwBIJFvhPveJe+0b1C/685mGBgZL+gVs9mP7hEZt8vRsIEz
afLdhsZpeGqO7AFMCJ6lm3crxnHhcTZ+QXgy6CTsowNa5QIpjAJ0FvUnMLl8mSpSiO1B8FSx3gay
LLamiRhLDW50SezqxPyc8E2GTdRl5HDxr6+9vHj0wbmMjXUFYDS/G0Vx9PQwfmYWbLr7Qc3he52x
054Non2RA6BOduEysbV7kYBK4lkNmz5mgj9hGZhDlqjg06I32REiOagaDs6rBsEOmf4+AKZHtzSo
lZ1bv3yNGDUuAmMR1y78n17SG+YItkC4GysRkhFjRf4nSEp01O1MDC0ywKCY8/OkkYjWYvau+iYB
hxLkfhOgV8rmvjXVo1NF3UrVQbJvXPeWQPTMjIrFVXpzC2TzBmXcdxXf22MUPuW1YIweETrKUp87
g5NNV/F3mdbBUfmoKdvW6jZU2eWe7GWTkqu4QsLE+GA26Isbk3a2ehyQjdqe1f9wW3fgUQJgsQzL
Q0xlS5bHowPm6eSDvKjIbzvEkSCbKETYNVUlYYKmwBTF++iEutwHLjNYOX16VnrKA+KBkoFIuyrc
uzWSb5p3Z4MxGAh3Zynom/DgOQq7rY3C4orniz4XT9OnCnZiNsrdTIW70sHcHYNQ4ZjpxH2tkGqP
NWtF7Tgn2RXbqRiqcx9axPM5XbhNZMgImHHb2XXMhxa5NPLlJj8TNMp2NWaY2tcmxM20E+8NaXWb
CNboQd/WFF+/ZPSEh+R1CNvynJM3d87qCJRjyXT1H79lkL9tWhtSL7XKZM/DvduGb+GExytz2fB0
pXyMXV+tiFdET1VF5To1qptNxDOWSdgub+wtzjsi/NTY1svEd9p9q5s3refkFKjba14yubETYZ+q
xHhWnfTWzAHydRv+Etq5PSKnF9ZB/Q06hh7SRi2tWAd3IMN5e1A5gthD5JrOhyZUPgF7wcZKh0MU
Tsm9ex2cBAmRImLNLToEEt6YLutcrBuSCxaYNyiJpc0sqcQ0Q/JjQ+hP7q5dn7yFP/gc/4Jxr8x/
R2OmKBW2ws8osQ1KjXnwT3j0LvTTCN5dvHMkSWzu3Mhz35qHSLbeAy8XibygWsgrAFLF3Gbt2BMZ
1iab/znHlEIphZg9naIURUv80jcuBW6WykOURMYO+UqWLV0nIwuitH63QllpKJcFmNAVZA2SDCNy
YSnhUQzAoWhTr8H70YmjlaDDJ5vFZJBgwoZs0bbI0n9Pc2s4N14V72VnXUqfxKB/+8XN8maXBt1T
ICr2WjZ1Uo8Czpw0idJz15Tr0hSPnSZ58u9fRvs/UOaF7Vri9mpq1+KlhOT9R9w6ubeCHUMb7NpB
/8T6L967Ou7JHwdIhenGYcLRR2/zWzk1aH5g5qwY41uPqB3Je0pT4pns1Hpk/9pcNGBaNAsYWOwM
+wvD7is3LmacTj+ZU2PsE4+ETkZy92MSOyte+2ZdOM6PVNTNAXFw+CCxISK5IOSwTtEUAZx6EdGY
r+yC9FuOaL1E/unfadHt3ZGQSCSh963Ep2c3FVhjLJqaWcyLa7M///vXCVj4H+HfX5ebZ7mUgNLB
Jqv/jKXPLYjxIbqAXSf9FemC0Jf8ZlsOoACdWE6Ukipeojhqj72JlDXsb0F/N+xIR5CAPd35uWee
QjYUmlih3ZeBLVZQAVSgvHXGvnH5U5VZcHHX1ThPz8RG3I1wTFd+gpbR8MnQjOP+agz2EQ3P3/9s
/L1/+cM5/IAOcmFh3z7+B+Z+Tk5Kl5MnsCNqLd0jL2V8uhkK4Nhh2WCBDIqKW4k3gu2VvSFaa1yU
RmR8uJXg2VVQBNdpubNjla5zl2Ur+9N+gWXKfK49BeWlzhh1c1ktmpmwLEZXzSWwNDjCf/2/RBG3
LK32burAIRoyaX/0HJGOOeWvTuvXG3eL+Gc84MoVd3PR5KsgMDVQumyf2Wzj8tF8Mdv4PSLQ55nq
BkwvDpidrTv5CMSrXKBFQog5TGQ1BMYrUx/nilWCjJw4grZIz7EsSFteVuxNdlNKNqm14s4RRxne
166E4x0I98pD74C0nBC1Kg1PJak4dzSzHAg+Xso6Hv0j6PXXvnH6z55ll2+33wqSwdG4IwWV6rEF
p/SZaFUthGrta8ksf1sSX3BwaahXhsBImhGpS5XUA0Afi4uoZ/XJ0bpj+gn10Bkx1EYQudvODZ5i
307XnSB9FJsdjgsj22G6hKaHyTAONzy3680MOLcdNqSRNO/Y3hCON3vuXfy7g9eeZIzLxSZB1Rrq
8i3X8Lw9RAposexDHKpsB6F42iqiU8h5lxplVWutU8oM8kzFfzvvQiit+c/ypGlq8ec7jAVPZFh4
cnceA9OdiXTZYrR51v1r2sv7SMNmsYPaWTNMlEdg4QUjvyTYIaGn43eHdl3fdo6RKT8yxZzXZne3
1SZ7cnMiPy2bptXsYe+QDU6B7qaqn0EFaoCey2xiBtnU7toqICnA8X1H2IZog+no0s7ms9nymak7
qF3GrvLvb76bvf4PqQK3gwU1Ba43x7K1JUzxp1QBQ1XG3Ekd7mZdXKJkkhc5Adwl8zC6C1R3JKAF
6F6QPxUSXqDdm90THc3FGDoazLrp7hsbj2Wvib6ZVHA2/NS5DSstZDJ4lsse9XeQ9SgHb0LIefwu
cP8tLAMHYBDHz9xEJdE/CzOpG3KawoMsFJxs4LLp6LOf1pVapTJTm0ptG/Zfq5l11n/yEvAD/8Vr
4NjKI+REMH0UcAb+eP7o3ixxBFfhrpdlf5nSwD13JDqLTL45um0f5sAJD1UQ/dA22g07Kl+HyF/V
Ohg3jjYZyGVe+Z4ml7YX13RKUDFn0nrKdGAvKpgoLg+Ro6rq/tWL3n1kCvf90H9Uo2nuZDXhczNs
88WKNUw8hzutIYBwnIjxsXzk+6yxwyJ9yVm8XeaofjWCNlpGfkKsrlF3V08ffD8vnzomQqsqG8td
1xX3aWkOl5oV8mkMpm+u2fTITLNNQ9bmPlLOSzPF6tJK275wXr6ldmSuHFInWNlE7SP6IesEa+BO
Vh25oUGGPWQwzh2uouUc2IqEprm8NKxqVu0kz1/aEs7sfUNay6I3Rxd5SDU/lko8uh25C11VP1pW
655ILEAzTDNYejOKY/SS5J0OR4PUUeZ1OYS6TuGmmOEqzt6xNStWBYMZceS5D0p0ydZwWvJj2sCG
aYIgFZtiUNoo0HUJKEw1BqIl5C8j0rIN84+fevLMNW5qyGSk4i2HLvXv00xcmDik27hP63XpoiRu
8qBeR7Tva1Nk1Wp0NeI7YSSbiKTLe4Jrd0hOke9F9OU+3EOa8wDeejjERzTdDdG+DM1V6PprUQm5
tVty8sDX+zP1H8GLC0Lmt3HzoUTJ5GuekHLN/buprWY7h4hQcEZS+3UYHMsckkIf0zfUc/irSuU9
us2zQLJ1GTKGozYOUxdhzqKi7bqv085bO1pZ63Fi4BJNImG1nqMF1Kgtpsh8wmdePKThGC0Hh68M
fYdafXZfUIotLE3fh8LUOQHIYcFT+sbz358sQnr/8bbSUtuOcG1hO579pxI5hCwZTb02iCZhYH0z
EV4Av5AuApCT8DX7JxFB4WNexmSsiiZdl9oGAheKb32uA+gJDO6MGK5E4XnjfQM9ad95PNay0HtS
cK92NcgCMoIHsbMs57Ulf20sp+ysCtVciAtEulf1zcIK0/bO842lp9yCBu+ezE9g8Kz7HihI8VYI
qHNRjurXZznvmhIwdg+pNWt7vi5gnDKCLuYpZCVnp0D80Kuhg7JuqrOyM9bmhRBshovvrM2ZVLvF
majGEnU/12OkhL6TaUvMrxM1m5BsDGjAWLezqX3NBqnvB2LqLdxmN5/eJgsPGbCeH3pq9mCklggt
76X8YHzRwz1kW17Em5ki4k5T4fIkGYYd8BD0Jw6RTBzI66HnbwkkwFbCUued5QT3bR4juaEFYzU3
7eFeqNWXD17po+Uw1kv9ct5lTGwWqTN4L9hoz8lUQaewH/IZzRWFtwWH0sMO2Opqh30+xJngWWsb
G/ZirnLrkuSU5giTCD8alsIoKTYweoHfHpB5FPro5IG5QcZ+E7XdlBCIq9G7qKcY5w2TL7JW+xsi
P06Keee5SXUXoQeZwVYQE4UZD5VkHMTZDy9BGODFcgGBWR6lxqv4dcX+T4LSf4r5EYKwob/B/HwO
/+vwWTef079H/Hx92T8RP9ZvBB05yPxt0BuepXnI/o74gf4Dc9z+apYByPGB3wE/tvgNk63WrlSe
1Nqy6f7+Cfhxf8OQpE2AA5JARpNn8v/7Pz/G/x18Fr93582ffv/HRDpu2VsjiTomKPL9z//7L9Q5
poJV4QpmhXxQuH/qMQgryDlDVb1rxnHJnNw4z7A2SQ4fEQHUWB+bABB7XlvtusrCJ6OGmmNEWXZo
spZ4Eb96Crz2sQsqgofbmJlyM5TLaOCgSOAGoYZtbswGbtCGBKOF2znfsJX47KLMu7oY1UZMM8Hu
yiEKvUGr7Tnl1noDX1cfvaaYFkWGdppJf8STsM82dudl7MEnNgaRNV0ruMPxRw0046GxZbK2G32X
Z/NwKurkRRaEGAEHqI5p05OrjBsfWROSppBOfosH9t7N8bHj+nhyy/k8qb7Z1iMyqQD3lmGaLx5W
wnWYeBGSg+lXlNfUZsuu6tiSlSOlINV4S4e7IJWYIcOYXRg7+E9dbv8whvhbBSp8S6oNi2YA4mXV
FvsW3Tr7HSYHU0LyX455S0bx8lwTrV1g0T/HhDGuGrNuUI0SpZKMtGUT48h9bedP2OL0prKTbI0x
ClkQ1BOP+39bB8Pz1NVUo8PW9Yd8Kwe+M+lJA3aoKKehR11XFCa+leAtKJnTN7X3VDukgob6qahi
fGZDdMrCxkcmj6sjjLYOPUrGxoQVhvAYISNOjXuyCfHNLYwBU27eqSWdNL+rTeR9kyAE2OOPeRFZ
Y9kRG+28X1WN/MbYjgxzHEvdxOoSdRQvYYsBoW0RD6SwKOJh0eoROektcTH1k2NqOe+t1+VbPGfF
0BaPhRnxumU9RUFN2npPmWFnbH2+MhoHRxvr2Dechcu2loOQ75KNRbNqFbPXdtqZkpej9sDKozWP
lmg4V3P9Yhojb0q4n6BjryyrcFejZ+/mDqZKyI5CzenajWFBzpOur61iHRz5ZzFr5+QmLSlbotiQ
DDOsoE1RNYie1TdrbpmMa4Pn4nbqeXn77Fnq8dGrEVbxwLZgzx0m17tlLQgifgdujZKLDlXsqW8i
Hnj+7svmQnlZhPOLHLnUajvdcg2PG5lKf+kvTBy+hzaLgZVTLGJHWsYjQZ0B8PnNXC2nHCGArUVE
6AIjAt3hPBws4zJhls3nS4F74ZhW0bjUbXpnKeoPhUBtGPEOJAzBFtUQcc33w4fjvJWx6K+d8Qoh
ML69qTN7C4M3FbVgXMfUrS0vUjKHb10TG/ioGFzWU+Bgey4wOskCerEsXiqdbBj/OLAlB9hPBW+B
U+VqT+bWNeBSOLk+8guTKBXhx/WD9E1cRIRWO1n7UNQdgZcSmdZoN/GCrNP5DOsZ7SLJtXVtIA6r
jYWHB1ZEkLIKcE9bRgi4crh4CE7q2aobUsy7OitPUKCY/4QI0a0RShgz4DVBUKuy8HaYUleOK7+J
Vj3UBD6tozq9ooLFBlKDwAlwZqKuZOvRXF04yXpioyZ0nyIJmPBd8pauzKb7dArfW2FL42JRfFor
B7VhVudtfU2LMA5PaZCiARmRGflp2EBRILCCNceiEH2OIK58GPVA0FSOkrbP0o+oD51bF/yzCJKY
tXX1lDRkg/kKHeJs8vbGNeIc3gUSVhqACWiODFyTy54l9s7+FbhFxBqe99n15t00CoqKmiTvyEtP
U9tYJEqGpJXo/pqmrF9Tq2QuWtsWyGCKYYfWfXbF/JDkBJEbn4mZPAcz+ARhQDnLepbjTWOuc70N
quLTLRCh+7k6StNYu2H0YYzIrZwwRVNTYttE67iQRfJRNwZ9UrChIrNWpkbibrZIK7G2ge2UyaVo
wVDZIeOSfswISOncDel6R2KgsrVz+6QxYNA/5jekeGYt3CqFLqbEitTXaaWG2F7HO4rb/BszVcz2
bPkXTCTtRRpkT26Xoy+yppNncSnk+I32IO9bzjgbMaCuOpzW3h3LGZRQgx8z3ix9NPo6AuuKmy4t
GnRYUfAZs8boutuhGv0Mwv4clFW/hAmL9hJFZ+NixsuNbFoNTtSBsLW3bU9QElH2HFsEcSzzIrhL
sLMQl6zUxoncX5E25MkpZI/91HlvStM5VaKRm5Tl1gLEDhv4qNpaNmSNOkOqwTxQnPxoRnti9cDh
ZFvdM57AloaXPajLh0TbcKF6IzrlzLLCJrPMhbyplGf9MCJ+2g988OQG1SETdfJQNyV7L54qRmEQ
OxUY/kPfTneeFVdHpaNkk0fuz9GwDoEh/fPUhjeJs/w1y1idiL5Qm1ym8UJGVXOumhwrUcLR1HJ7
YrpHwBbBP2OXdWyK8R0T2LRJZgL/omGXhTSuYww1qs9JWbs9tzo33xCycgd1jPwin8+bKs465ANG
yH1fOHehQ8qCxZSAQJQPnvb9beFnrMesv471996sWUQn+FDdHuPFbJJY1NVYMnQRPXpzmxyC7oy5
kjR5z+YHjsLnpkKImLUwzQKTKe7XzThjfMMYRuAqMqCxCEdEpOyOE3ve2f1I3taIv24U76kMPICv
3p32x4lopBfZGOThIXVZTFTrRc1RY/JtuYrpjaPxrsvNeYet9Ydr2ybDWCwQ1uD6i3xo0JTamiBB
hZdM4062+uixNQj0sDomH5qNGlI6FGUwWDz1fZbuE48hWH0t3drkDhHhROO4dm22xpDQCLaC972q
2JuD8he/eDDbQkx3cTcZG7wWd1ksdjQxaMxa+k6R1e9MI7gwOG0Tvzw1IpmQRaLhnCfxAWjutUDz
dvIpC2+PMoD57UFGIyw8CiQ1kAQ58jRHh0YUtim3ueX4B4FlYTG0OXgJD50fyLsofsd5Bpw+BoHT
duGTh5bYmqJwMxBDiRSYEzvx0ZbPeFYBF9qvpYH+dTAKtYhcpbCTXuq5rc+FUJsplAczDLFHDym1
CU5MDga8BgAz0hIK3wpRILnok4k6h9c5dmDYlMCmT8ZEIKXqBuRiDmnLtusNex6K9SItouICHMxH
ljJ5j5Pb/iC05eoQUnsvVIziNXYfs/xa0EcvHBk1x0REw3EAZel16lTwbM54Nj7ms3VzbpKlVZup
tQ3aDXtzb5FFOrov7QpNYDJzogY32SEAKscfnmrXgvZTWT9jP5+vSXGaxsa8duMBN2L/9PXLUMbP
+LbjOzTJ/RODf2fJA7ff+Xjy1ggCiFyYfXNb1qzoo7BcKQgL19Yu8wfD4EFf2BIOnBKcgREvBC3q
3i9xtE+FyUNb+U88Eos7bNn4VfqwWodqZEMUSL1PbLAdbpxkSxj0em/5Up3ban53RrYkJLgbeJEG
8UitTNRApp5MNaknP0k2Zi6ah3/8kYfpNh/M/Dgx9ldhaz8lEB9QkBTk8oS5SVZaBcHCMCaMn53c
dGE7PjMqSYDuYeFQGT9CONo/1ERKQjjw5krcamX1oyk9tZKjzM+5iXUjKJ3ozsvkoVaLGEEVUVSH
aCZK0RkhXgxmsuoCtYz6CoK3uXd1QbIF79viBPLOfRQCr7Ht9M9pmjJYZ84OpFdsRmk/sI256I5A
N2PGAcjIYpkHItg1ypmW89A+QWRdelXTvLCD1Ms62Tu5x+ihQ/s6kxW98vPoJQ1ActlyIP/MYK7K
Iy4C5pmKRVSI18GsF3Y4VNtU0gH4XfHmJH66NiweJWEvd1DCmJOFiLmQLuFmLzwM79V25Km1F17+
zKYdrjezsgB4p+qIDSc5fSEoF3Z5Lbs7Go6HPOg2mYCuVnm9uep42C3AUJm22xNX1ukN0Cx7A86G
gNAeR+FIONUQ1ShsWlKmVYYSKPImYO3ig5FVv0LDy5AHxBhTEvvIDm6BQgWtdj6Xm3xpILbzKsHy
eZ7jtwhZGPBDsFUcrBW+JxOzJN7HaezwVg4wGcyx/xl/Q7ubPVCLaGwJ5hYP+ElZT47ymqPWitnq
rULpjfJUS424xqsu1ZxvoSl8UJy3axv/C291d0i84aNJSuuB4+ZYV2ja0bSgBXfbm6ckqE90UyNj
b+oeae2wfrdkat6UaMkvUAv4CBxuAadKribEOqmmvUttsnA93HeB5X4qh3vDpJvM8GetCAQiG9Pd
GNnwMEYQS0fJrTvmaLasaWG/Bco+W0HUbMl7KFaI0vcimGBKUcVh44ivKhRvTLPMFSAcZ92jQrFc
puR+H5xR5FEu9ukV2e3pJhp1HZqVaGyuPUkBq2Zqf8LpPM8DuXZtliOt0/LNrWhQk9IJ1uRBwJAI
w2QX9frbVMJ+7UfZQYKBsKbs4N4x2m7lpYyoXDKilpFDF2GmaD7I2Cj56QIcAjLuTtFMYOdgaBQs
mzQILBIDidkb0YJD36aWDaJfZVBsZDP32yr6CjktVmX4U+tBoagr0Nu4ctzFjg1+hH8xfkQe3X4S
kt/LjHKxHFPaNDukvS20Xg/ekCEp8Z+TwNXLPqn340y+GWgR7wiohg/B4JM8JJ5ug3HftNIVSdFw
15ijD6VXHr2gPDkiay9DYb+70sJDEco7uygg6xQB24wUnEbTnn3E1UsHVMPKtiWwFk9nFzy5l2qk
6fNE8Z3y4Eei2UkSEgyeaKdH5nF6Rn6gm6cgiQaseJCcBptEnzTp2mWgBLe8jZgqVzhguLkWY8Vx
EWGFXiDa5DGHM38JD2kdJ4JDskHcaARNsszLCN5vkgF8EiFCN93q8yzluZlvBK36Az1mewTfdrYq
F8BhR9kgWXbmshuYlmbV3os4Hzqc2PsOl9iK0dKw1OhVbjTVHUR1CL/t2TGqc8jzaM8V6XOFEjaP
DGulhbPvhE/yJebbxWSU3KOd9yzwzK0osD7zuPyYjRFhech1IrljVyFABp7vRDNiB0Kn5zFcr364
NbIAH0TFLgNp6qAZpUjgH4dSfVs0Tr3tu27p0MjYs8HNNJvvMhfeYfQQG6rBkhuc/TjkO6pGeHXW
Mbeb+0B2bIHr9B2bDObXYmnURYFVYCXdx6lrHASvugAjCmQZHjLzZhKRO5iDrE2QC7fgH0GT1Iex
R4lvY8dqjoxh/SVVmDAZEwJTkjVo0KGFoEeDlzbedibHjzoF13PRiDOqW/Fw10zjlsb1hSfXr37i
R/AS7wFiHuAQEE9xw83tBx0jqoE5FeGYu6ZgJNwOGSY7075mNbw1bVOSIx/FJTy+pqFpbrt23Aqo
hqu6zSkY5k9bAiaLnOibTwGe47rfUo5879uiWQLjK1cPoLC+gSxowWSRXG6lNBMozTk1ZvtHTx/e
4XtYW04J4C/8sAlhXkh3NFadQYnmFmO6tppoM5NTtKb1W0OGJHauuyjdXdu6IIBiJNuPUmgV2027
zoS6n0foOnFys5RV8UvU0MswrpaLDkbJQYF1XBT626zN+j255DY2c7+ow1Xq4NCfDbL8GEs1wTdh
8Q086nwkf8VKDCi3PEReOmcbCplqMfd0r450aA5A/2/YTtGWMM5a18Dg8lHZUBP5CcRM0WQhdBtG
w1gHafzB1slbSpNRzFSAgXFab5l1GBeYrzFGK/2nSaHZm6Ls9auLA+TsrgzrzudhRlTVhDaPoByb
1/mrlXAb2McpFWNYPbe1idK8gFE7BOMhnB8GydjGKDpj2aQuZ1+EYHNG1BqzSqOaAEyDOB6bDLOd
eOYqqvwj7Zna+C23L55+6zZDM+eaAT6jmkzn5a4w0+imoxnWTTVgh8+cfo8c7SMGtoyu3TzYIT1y
LgsIgNlep1dDqLd6QsIIV4EQzCplFiZXIIEiWHckxo5mEOzmzLl6bWKskgFBaZACpQzs6mlywel0
cXYPppLHdoi+FvxVuYpK/5LSOJ37Ysq3gR/8GNIuJHk8vdrdlB5lHD8Q1nnq+lCe6iYgjo/Ge82U
hFxqoBxLL7mtMa3otcOaat1ajbQpjwDT3WOBim85FaRCsY9lMUtOaZixMLHL8RrNLqAY40eD4fwU
TDmoFaGO/7PB+K8FFZgWa4W/22D033/+KaDg60t+314IYf9msiXUDq2n7Zge64PftxdfcqV/Lizk
b6bpWuwybTIJTO0i0/rnwkLxIeXwpy4gK+T0/72FhbLZwPxxYWHeFiOa4bRnWR7oJ/UnUQKNw9jn
dWmdAfBR4NdqrWtCn+E8gksIu5REV9yIcYYJJ/zedXPMdRqqE9QbHK+yfvYLLFy9umkUDH+bt5KE
6hjdFI601iH0vSUakWl8zWhbIMtAMRb6Q7PuukYsBxvZn9kU+96Yd6hNgZaN+hkfKdy1mMGlJ/J7
vynUFk98nQTNuZ8gaxRKM3EuJ5qnKLa590ELhHB74/ZqdWN1qpX9xFhRMFPx242oaQvNodfrWPZ7
szXMgyjJgxXd2Ly0Qf2krO6lTs3i1fKGDVqcO8/1G9jgQ72y+ltLa8Tw3u3qEur/z955bTkKZF36
VeYF6EXgIriVd6n0mZV1w8pyeO95+vkgazqr6+/pngeYG5YMQhJCEHHO3t9mPD7aVbK1ffFdai4W
phl7GPYSM5CB4ltvYXNRT5MiAFpotOrcOiVnzSi51ywyAeO02pAU/9rCZI7EdHaZSuSeX7zleX0X
6uPNVIDuws3N9SXrT4qgkVVY+fBfdeqG/ZvtUQHjkKi3JdVuUCfiwfU7Wq7zKxwfzpVykPYYKgs3
0m7BJgdJupZ1xHsPuDurqJuHiHf2FBb7Jqf8ZUIGCVGg4BHNS4udXfxqW8jduQ5duKkhwIUZ7uvM
27nWD0crqIkBRUgC0zn3setdw3yNE2oibBdGXJMS93trlQ0wyWwcQKL0v2Tdvw12Wh40bwbYwrgn
z34TtoOE6I7/qYrmEm6W1MfJswjpA1eBwSJbY9rmGpzDMegxQSU0qvBzNbjMml1Wx1sDkuupa1OM
zQx+V2ajgzybEC9Qq70rqj6+Mccq2qrKvXESDGSajJF0AUxad93Ju/MjclVBhTLeZ9/kU6Q9Nd6m
SAQNCpLldrjS+B+osd3T+AM+L40kuSsw/no2jGT5qAwkWX6dwyxpf9lV590QmvAtCy1wzHrW7YzI
dZBSATfzCv3Vt+DA+aq32D3eedJd+M7kn640piRd15lXs67XfeoDymFsmE+9+RoXahf6kkw3Oz4P
uCET6ZrnyISIiR95QrSXMQ8K/WfXwYGDTYHDttGh06Y63PKhpkZppMRrDqBs+BWxTbr7IDQqatnx
sKFIk0DYA5lFRjfIwErd8akPyCb5z/eJDeWfnlASZ68gsOuLyucUavMJaXD7VrbZI82oZyZr3Sbv
iM/FGVJvpuE8gDc5VzTmGdFWknkuRoFR9NOLE4Lwtf1KewdcdyP6GrsccQvbQnAOIZT2IDRUs5ZJ
CzNs+703AeSFHvtqyDS/SQ3FvCenxi9lZENRDUxqyuoSWAjG5tPVzNUwq63vT9qbnoibRlftT4gR
+UXq3mVSebdD6WnjePOCc024KtrtIMfL2+Q3oab0PSq/N8MuwF9Qs9r2Q+3TxInLk6caZjkjNm6G
6Xhb3bg+ODL0jmFhJTcmA16Gax1cqIpwVrvROtR1tcEgPm+3zI8JDKlgMWod801d2GJfIYfdRGnP
kNXzXpqGoPOW1LCc4Ih1Z4TWmpQUdcp1jaFdPd3xPZvRZE+AUV8BYQRGE6WXILGdj0USRTeZ7R1r
Ocu/+Mk1h66ToFV8SwfnJyFd9mNMs3mzNLeKsTu3GVU6G4thqTtfmZBYe+WT716YoI8tr1prwsWV
kaWQpuYFBtwaT1YNQuDz/nKLYiTTE08R+PTx/Igfgv3F/eX5z7sfay4PolZnS8tTf9xcnhqo+dC5
EXfLJpZVlsf/2iKuSviCsfGs3g0FaagV+Pzdac7bCubMu4+bWs7N5f5ya1lpWXy+Jpaz9nd5WtEo
RLT6z819vubzseXVyxOA1akitHMqt0xaqC7ze/37T6Atn2tZ4ePtlq38cfPjZcu7fNw0XaA9dpwQ
CMtW/970cn/Zxr/9rh+b+Ot7Lq8ZKmLZB1lV68/tfq5HB/gRQSVNgs/9uLzs4wsuK36+9ec++Xv1
ZcU/vt3ymj8+6ec7frzyj80vG6WlORuA/vnNi6IzNnadzDQHjT29vH5ZWE5Jn2zZ/h8fYnnq84MW
rgUAw67gGAxvvt0ZHy/4WAukBSX5jjqJGcPlRmnLm3j2TZRn+JN83HR03NpdORT3KS0ooohBL0VF
UpM/ls0ApuXRz6eaykj2GHxRVbH25+PLLXDbv7fw+ezHVmq/Ylt/bBFT4SoqTMTXZVyeezjYekTe
GrqseT7MTa0ExPdxfwyRPwX0kTZ/PJgRa3OM89ePVZYnltd5CAqA9vS3Xhy6nAc0pzwhJs3x1o8T
p34qwIlyz2VM3uRYgxVbblUWtBuzNeu11STRxpjTs6crmoxh//kXLZZTQWGQH4UpCFbiuUJ1ORdu
pjVjYIIEmN7VdfdT1j85kyN9ycaviVYgcxbSzGihshhnB/yyQM1MouO/ufu53vIyfg0IK11Gz1W2
aPiK8wAZ5khtnqTH4Vs2o/yqas5TdKfAXFtm/+Yxf8s9LvOhA0CimBkhzmzup3KH/GyJyxwoJTnU
DMYeWq3pnFQC0U93Nefkygio5UChZSEzLgssHozRcjIPVmk6R1nmPjum7VgZkpU+31ruwqgS+07l
IOud4LwseiyNa+jkdLS6uc/CFTg714mDl3X+SVGW/iYXSoiVRu9JnLskBQ//XLSh9qsQ9pxbBWJx
5XomIpPBuav6OjyPJuEsozaUCBVpdyUeVh96bJo9ZUfLcuW0zjSb1qCTx5tuYujYmFG1oQhtniS+
u5OGDhUNS6TPfnfIjxXQer2nXOd05ZsonBv6fyWXM/ZbhF4PiMkxKILE2GIKAuBeYpDGcOMddRPY
/CROhLWLk7DO0uqxeSLd2iyYtWhmMSy3egctKqKRwxJEPRhdsEqETvYE85YTGFODK5b2+xZuBAZZ
UAq7Ah/p8htwZAMZQfwA3jIRcHjn/S/nRd8ocSyThwWexuS+ONEiB9frJeYBBNeMCuUzjHWTn/Ar
wIfo55vL/QQD1Qz9Piw0RGP+RezSU+lBgHpd04L1180chLlkH38u/DFQ9DjAc/YaCRMSxdjvOHSb
3uS01o2xO0QBaK/52Ps8AJdbfz02Nm2yCQZ/WlHLxq8NZZox465mFDhrXizSTuev9Md9RwaoMGYi
YhbOJxdnhsZ9fJ35iy58uuUruwXecpRdmHzmY2r5estRl07jnA47Y/CWZ5R3xJAEssr+lxD4z4zm
ZSdQFjG2vTK/LIHuC6mT+WN20hryvhGmE6y7PEiMbYf6uy43y79uOYSWW5+LZR8sd7maMFyNrMMi
/TZntqBfcmVcFp93R9J04eqBoRr1uybEzrom6W/Guc43TWtwMRrDkBxn7qMxJ7BGy1E9L/66m9fW
LjV9D0WvXXEy6/9cLAjO5THfUOWew+KkepPOTtwbPxt9rLYZ2VunZREAlkJUz+8FOMg7WBYVoLr9
RTna2i6h3cv+Q6SUfWTGfwZ5f+znJDvVRiWOnm1haLWdXRfj+gLCZWzGXhJp2zrGaigiYrGWDFlK
5PV+5Jq3fCGLv7SdC9QV+qzdqJkEwikwgOZqo8E/qxpOhja3pehd6Mat8iSBBp10TuGIzH0aDbL+
Aj05D2Z08cOItngTbv26SLaiose/fFiSjPyJqiQndGWA654Pj49/AcnYXdZRu6dSvOlnlkMrSeny
R+2wHB2NCb1xCJKnWHHq//il51ufBwNlvehkPWZ0n+G1+fqGWCGE8cn7IHKT/GFkMXJeaEwGCQ6M
acXWpPIuVzW3D0+EzWS+6wIoJzYg1INdF7QvbeFqOx/zzKZMTG9VdgHCBswIl7AFarfI7Bsra/ey
Lu6xlFYAwiRFY9IMgOpDvhrLtt1Uuk6Ih+IM0sk82xIRER8CPTyIoj6akQHvfdYaxfPJorH4C1nQ
XGOck9wXHi13anqQ9J3WO2WZ3q3Rj5ZrVzFshkPIZX8eRWMPY6baajg1QooF3TVJCVeVtXunIijA
qqqeemdPxxkf+LJ1C3Em11tPQanjffopN9elfoGHjamxgqiD8lQ0DSMdqulpTRQNSHPOGnihCGHN
0RA04lIIncSe5bHl2SnCFFTVzVPQcq6ZJv/Z8xJvFzV+fq6tb3RjgBLUvjgT9ShDNjdAoj6FZfeM
sYTqaArOrU3QJeoxoQDLByOKDt5/bFwIPr+tqAtsdYyWK+1XULPRoOy+ELMwbmeLk+f3xo7wiWA1
gATy5zPlsgBM7sMP1X9adUBw86yloKcPPxuR/omolOaUzIvlFprQ5uS5ojmBt3WOsruVaoi2URBA
vuNcss1mLvvHCvx7j7HzLruq3TVRj0EF5h8mFXXQgXB8fLegIGNBH0jGLZ35pDsvOvqDp44iyyZp
Oc2M0ysRUS++1kxMtieyjKRg9zjxSxM4yXYkRHdtynCELpGpjVlAOWi4Oix7B+PW7PwKDQu+Uk65
vSeqncnm75R29RnAvjy4RJlrNfEGmh7sl5WN+Sy73PpcLKs5n69d7i8biMMs2MMxPi8r/7HechMF
NtZrx/n18drlMfIniXzQ6arZ32Odnhq+2HLT542/sUZL29R29AgheLpxJxE/AEaeDlH/EGHp3ppG
ZsyKMEpoBIeangnCAhSfPYI/7lMwDaOxnZJebdphpitPsGyniRL44BSvPsLVVIktJQscjAGNkiqj
UQKYwdvQuT/3aVJ99waQeLQpv+YpDbccihAt3lKuLXQUsDWpSWp6DOmxm7SHyQi+i2g/KNP6WpuK
joDfe7cy8KsbT2hincXh+C6r8DINufNsUPua+6sEnHZ29zXWzsvz+Cd7moo9FH2v8h5L0T47A7Yz
K6iDdZh68ko7t75mNWT6ueTyHhj5Q4YY8+KTuwTpMASJMfX2dnkSPqUY2vi9duNk105OcQRhnj1X
wXRdtspe41APbevGDfP+1qYuDKWVt2uU9oZdF6RQURkn2/JiLB/wIMCFTHe5HiOOdKe3Ugxyl2V2
eygJ1HlBXXNcvsTY9No6r0PzUtSluGP2wx+C8fqdcipO82MWrjy98u7lFIpzOwQj1TW+ykRNYXKd
+EuqVdNeDo3YC1obX6CSbZZP1Y7ou4LIMc7EhOCpihWYxmXv+EGDPCo07zp/FJfMHP2PTY5QvbvB
Nl7GLGoOOTyfXVw3/VtKU3p5ZZDjI0JjaZKbJuPHthu+Lo/T6UHd5XuAgcbUhIvU9Gtrfivy266K
jLdnKoM5iVEVfFzN8d/t/uMHtkoOp7CqnWPX4zUM4+lh2WBf2CnWG9VcA7g21zxXwccPaKvs2dCD
mmlhnKDPaeMTCiaSD+ZdotdnNzD6r7Cnm11sIDw2cAk8T0ZyWbY6BZi9lkOMPEvvdjnslhdapf6d
arTxYOljeA4UOMnl42eC4SXgqJcQ7oRI6ZlBkrCOgczd+8inwOqOZvY9AzNiRYHxOqip3DFR9kkM
r4Z7f9DAos1rtD4YP0eLvmjEl6KwrspTwQnpvtZssg/0NP8OUg8kZDh+acPM3QZmOTFUozoqcueA
k5pr1ryddASRYSXBG6MtYxuh2DgJ16vvSJKltDlvxw6hb/Za95bYVMI0aaeMHzJsxZUfIgRkDR8B
qq933lvtymIbFymevECIW8rESBPmd6ngk+NSaL76o8HPjSzqjG2nvNW9oPrYhgPRKW1s9XUqpbvB
AhFdspw6dBIgfljepSV/g5Zt/a5q2wSvY5Fph0vtans0OJd3GTgHwDd7R5Y7bJD4mpfaCYqrJF3u
YxNud3AQ8l2WFfSirYnuq8KbppHuDZcI8E/z15H9qohG+a1rnZRrusTQBHuLQ1Dgkurq5Hvy+wPl
ItgMVm/eoB7IbxLeC/RkL75R1/z4PCVw+RY95tVDj3IJQwQkpWkl31LtvLyTmApiHbm0XZGb6JfW
C/QNDkHjvbNelxVoo5MfopcEnImxuFjgdjeN3+jXvOXn6TrK1FpR/WBITimyb/QH6QcF1zbAFemU
dQ8TdNhVJ5zyR034El1m6700U+BsIdsoOT7PGZ+RnCaINqRpPHxszQ0eC5XbL1Av0CibTnyWOKqv
HEwux7ry3hU/1rJqbIJsxXRSPiCaQ56GDOtg5rn9QIZ7+7FKlg+gVY3q3SJpA8BTSf6msHry6gDB
GF1RvsLMRFzD1+Df89TqVfNCaSXeNfwlTig0AoQprsXIhygJE20c8pHqh8mkduU0jnYviJQ+MHgi
BNcxo0fpU5LOGOX/SDkqdbfTvmKPxW6/SbTavwZysM6Nr4ZtCLj81Zqs67J7HEO9oIgNX+jjlzuS
bqBoY2S5HWpNXxsWaMvJel3WnFow220nxD35Tu6hH7FrNl11HjC8PPaSVvGy2ugnW3SgI+jeot50
bWPf9LofXBAV0yPzZPBlauOb5bvguPiid635LEE77ybIRadY1/VbIRHZhpRtvosOLQrfumQmhw5k
qu67uo+PYdCNZPn69mPY0VlfVvEcf6doV331cH9vlOH2N9IggdqzRLa1w7r5gsjhvKxKpe49RFC4
Asydn6WXpHuhDfksx1P3aMug6Bam9b1Nq63hVtobJAdvg82kvmS2CK52BDyXQWTzLVX3I/jj78OM
J+pcqd2aqW6cEJCAq8y7FqTSeLNsCxnzLw0z3hP9Bbmvh3Y4tBOXbunDKOZTk2ESuodh9MQXWLAd
xsRgOEdT5t+mNbm9H9uYP9RytyXC7qp0DiYxn5qWl82vX1Yz/dP/743/v/XGhUOb+j/1xvv/9cZc
5C9v3/yi/+PtE/+goW0oiUpIkt34p7fP/Yd0dEt3LBeTr+4Yf7j76IgLW9m67kgB2mMmKvxullv6
PyzXxSYoTF19mAX/cvP9R3cfn+zPVrml7JleYOM7xC6oHOcvbx9ZuCUCLT8/jrqf3HZ60jx4ENkj
tO091KkZijqtmYVTI/R+2Q61o2VQ+8dO++05/BeP4d8Ow/lTEKuls5vYF0L9ZXfual0juwc8bwbe
Y1fY3mPnpjdTN4qrPeG+x4lzUzlo/AKDnrBA0GM3v8ahCPaBjcuYwXD1X6gxxl8agnnHWGRtG1KX
FkKCv02PlQa7qFCkxhoIIpnPaM1Gb5n/oPn9kTaRfpcMjD3zmhAw0/8G8ChfU9RwNkJBjLK1By9D
ocjUud2btu2xgXlWSfTjfEWAAo+LYF+Y5ew5aADVF4CjclkdtL4+AMryqFcOz/9lJ8+qhz9tnHwj
fJwcbYoDSoFA4fk/UDHAnEl5r6vsqLuTfjblIHDh5BW0Ow8BM842wyNyso4Hg7m/tUdiuMIA5ORN
cVFD9hTm0rjNDPXqGbq7/S+fjUP9f3w2DnTTclBsgKj9C6XR1A0+JSVTmHr9g9c7BLbpyRHR+bj3
dfrOtYuSaTTLN9ttmRHbBnWOvoSHwpTe9OLpNtVugTz+18/1Pw5MR/An5FNhwkf08reSJMICWBh4
IQ8WxtMmk2tTR6ZkayPVdpFdGruZia3udhJZtDf8/oURIETxrITKZ0/iJqXs+593lf03dYRTiG7i
NLNdl9/SUPNH/uNnHGvYVEwOuoMZiZ6IJU87O1CldUNpN24SVo+JRyKe6d+XfRI9ZcLZjjblksmC
i5xWHahTrxiumZWjXe9wf3RDYp1G0z9m+aRzvULayPzvZjKTiXY/ThU7tp4crGEXp0NmBrY1E1F1
I4bbaDFbzLaLqTAm9MYYcQgHIjht/AaVoVsrchF3dZ4zepPkY1FQss38LZi9JFjaklUSwR/QMHf0
lbbLiee7AugnBuBXGJUg1HHxbAYJ+gG4AX6V2bniuFXIRA0Bfp/13YZczKf/vHsNa0GW/Mv/RNpC
8Dj/ex1f9uys/nMHoxdXeGbB/Bs9Azkjza+UT89l5roI3MC9g7Enm7PEtTt4w3XIrOk8xRmA7iC7
05hSMjjT4k0mNP/sdtXPKpUjMx120Nj+6IOc7z4i+IvnRO3Ak9+LEhp1GI4u+5f2oEM2qCO14s2j
CAj2x10nAyGZIHzlCdnIXayMJ3cMumNQS4KHKhbLrdj1/VPjtHdEncJMCIjRrTUR3C6LJHCvyHbz
Y58Lb0uT5Czr7IGfsb0mzTAc6sYWTx36i/vAux1Wsr3LmlTsKXQJwlzbdTwDlN2oKFfAG7QtB88E
oB97Bfm/doNipdDtai1EgcwgJ2+E3IjsWGQRrZkpvmncOePc/ja2RrYZBuHfGGhad9PUJkfXlBsd
t9aOP3dIJ6Gi+DjW1sXp/U10iQXSFAds7bUpE+Zv5GCkhu/fp9HrqNUtDH+EkoEA8J9Vnbgyuacc
PF4xx98pu9Q2XUG06JKR3QdlhYEllyiaBrkSpOceubDjFdDTjsgXsmOFatFIBmF9aRntR800nrTA
Gi7Qq3DZteYBZyUw1O5ZFbk6Lb+RkzCJKwNTbCRdlp1p6m924ArK+Qld0N62LxGebqYdV79osq3U
Ennhqnp0Sxney0adsZSZl0DE4b2ndeE9BiDge3p5NSu8FBr8wEfMhcy8vTlTabB2wnD8iw0T91qq
bKQfw9Fi4IOjMAnWX0boJhBw3pN2S5i7WaEbLpqvYeNnF6QI+Lzdtl63kuCg2B5OoyRo3hy5ykea
D2W5swzeJIkueDuiSz3qJhHlwTWeJFIp0QTrIBecZiHXR8QEn5huh7eDHvi7iL4NoVGYWjOnSo4L
lTEHNHvnOcUqBKd9LMf2fajK8a7Fo3PXNemLG8fnqW3MwzRD6Sy91MiooAgz3zMt/QlPAztZ5O7t
iOATmbJ7spOJFFNXEjDHAvENKZyKsthyd3Iz9fFEbPM9mo6I++UxAjVmWR+RK/iNp8uysunqIW69
zNq6aah2qaRwTZS8f48wzb9P0lkc7+QBFX7ujiUn08oMhhs0+Vjpeciiv+yve0GfClOE7qpgT6SA
/xgTDbn3Y4sYV8PSyMhloUf2KUjG6arPawTMUA6JaryVWdzQmHTulkVjsENHa/y+3EsrNV35ekyx
Befmms5DFwbJ47IYqDaoSWa7kZP2qkYY7sF6gXwvG4qJCdiFaSiLOzfpm5U9uM2jj2KHC+x00Qow
nq3pQubTJc3Qun80824jcv+lyFJJp1KOh9YmVy536hbnc0Gt2621a1vHtAEmA82FVxZvCi9r6Pzo
AS4+E1x7TmnJkL1uvwibxrjKU3kUFv26trQkLdjhe5K37l0FiEsaXxUA1ztoWNiiX1oHq4JDfyII
yKBAvpJlWNXGhrash2ErasFVY+w6DvwvtlptkXPQJ0c7sWFe94A3w9S+tBXmqRApyD620Kn7curX
hOnSPy57okso3u78nsJsh4/iqBfhL4NT245eocWZC4l30nOeqAz0SmKPoRDVsZlt0mrw7mkxfQWj
GuwsTr6HFLhdVrXqmmtNANavp2bfpXu9iKw1Lahn6MrMGseaCX2QYSjqn7xBc1CEu2o9zGFU+ESy
OQiakDHl3ySoMT72ZoLF4Thl1UrYhnnEPtqTpPhqt21zpzfOJirJBl/OT1OizCdaZauq/qJ0UiG4
Ul1Tc+rPmMSJ1VPDo4S/Tm/tDIjJ3pOiTMyLaznbyhyKU98D4KoBPVoh0SxkQa/bnpOEo+jNk8y1
rgtKVlY0HaDvlQdBUmLHBt78ZHp00I9cFmhURoL8PoYuRNeA7HU3BHZergNRV2s3EOmZ3+9O+dgd
G1/eyWIiKFn35LYcYw0BCrl6SY6hVlAbYihMIHtGgo3yZl2hOe6mlFD3ISQwXguIyqo08U3Xsorx
arstSORY91lLxHcHYnoIGwoKpjg3geovRG6ZIpuuou3OWR5prxNedhfQfm8E4wF1S3www+I6zcZh
JmTJXpYZeR5aACRr3AVx90pKHcOVwXvSTaK9Y32WmZF/1+LG4XDUXsgFIMh2yPcuvDaADv50p8r7
mUqL+j30d7IYCt4eQZve4BCMuumsBvx9wUgzdehFcqunCskFuTRhFK2JN+6PcZnap0JRYyiwh5Md
kbuXYB4HpNpuaGjWOhDDTlM992j8LMq/A0iaycxFdDDb4gbIVX7V3Z/BHI7ueeYXBjX2Mbarn8Rz
aBSNHPOoNS40b1Oe0CzQy3VSe7ZC9OSBkODtWJM4Z6Sj3RgK2xp9P7nXmwE81myLIL3DescTW7yF
Mnjp4h4MPpKOdW8V1D4SKmmOMMmvJzDhRO+vcqpir2o0iSrsyH4qSdOixUdKHc1aIC1aDXwkdu5E
lObAKjZFUeSgXDCeUewCQhFF0UpJrzouH56CXH1ftO5N7hfaSS9BgZGbp6+bNtRv3DTGkJEKsjWe
uq4EQJZ2IV7ygau/gr9qYyAuZ0pNQ3KNxTcbtaq5paYM7N0KKeEGxNG7OKN2OWPUsu1MisLlbVJ1
1YGoD+JNi2PewY3qhp+VneU3fa76zeRVv4pJEUzlcwEnd4asP3ISItJA1Ew9THIK+VzUiO3ix0Pm
XdMg8LNyzgcATwfqb9OC2KbsZ8KE5ivEEHI2MW76oxFxNM3bIKSVNPNMlIDHASi0JpXqiSwsGOEN
5A+MUH1sbwdE0WvOK+6uT2CQZSWS7UK7JF2ToCG3Ma/WcsthYmyaZh1Gzk8gdUgvm60B//sIZFft
KzTmiTUqqMUtiJdQzZpjfI4d7sbahXbT9hiBSvB8RYVqCw5oHphPFclEykdGM7T5qzf1xa4J3Sej
hZRA9Oem7YHp8HHMFecNsJ+Oip7bUf9V2b4zJ25FDxW2J8IrzPcOcfx6EqiSBZLVNcW/nsCxrjgn
mCGfEpu/btPGXJqa6OrUkrGpmUYHLRjo+M53W5olF64s7OJOnRF1a9fOJoCqTdNjrLnbruydG0WI
EIkodgcs2PFuGKYaiJ7j9IsIvDvwO91PU9ZHag83oNoHSp1gw6o0c84GDk7QQm271TvjNDCNWx4J
+945KwMjTTmZ8TYCYlxxxLFusbyqLc7IYa2VlcoAcHjYX6rWLzatHtO7T5v+7EjyjMOAaZJVGdzV
vB+uIEex70mzDO30a8WE7Nz5oX9Zbi0LCY8E0QOBErDL0TCVuqWd3YggJ6OzELXzCsJ0kNc12n6Y
3F+yIUGi08erZkfmydEc42OR4UVAIVCiFZsjJGCq43DLVkSE6XlCEmP4poP52Wn6VQxafm+Vd0Pi
OHeazdUn94oH0ifsQ0kFZ6V1YwE7nMdae6CHUXUQXgtTYyitiS3u4+ohjwP6wE15t9zzhCFOjsKj
v9z1D3aG253DGCqtk4ZbR9nFlkPGvI8dw7yH/pyjN6jwVpF9saqothxLE9Pi4IjhSq3/gq2sfPR5
Dy4bD4iv/FM+limSFD5OVYnyotz4WXi9vIhGHZXVY9zUC0LU/EA8NLHQH2An00jlA3qNa+1yUIZh
aJCsKgChG+3891HZFi/kgelGfgE+na1t18Z7qGm3oiZmc5yI2USXACppuS8LUA3SKsqNygmAZoJ0
1kal1kaajMDoYFFamv9gtqraTyZ2JxyI/aljYAdhYDotizxRbfrH/WAkEEX5w7Q12M9cMkfnZyjq
kR7tAZsYbcTSvk8KJHmSP9GZcXkH9xnEXEpwLq+IznN3bj/U5dWAWb0zQvuLpk/8HQiI2DBuIAyC
cCHEebBo/RSqevKlyp1vHu6SswbqWHfJFkvT8NJBV+KH9e/1Prq6U3itcDM4jfHECO8QiRb0CB91
FORJAonkFEmjqeEqoOweTP44fIW5G6+xCL/icFyJSSd0KQqfHFjMq8o8mozROs+x1gjVQv6C7nec
eO9ykodedc/Aptp1N72lOulrThama/8J5mKI5irK9/S6mAEqsIx9TRR53R8iq7lncPIazFeYxOoh
xe+QyJegnA6GiEB3oSgK7uLMQRPlMcJF84EYHMWj1+cZ5wofgN94hJ+AZRvNY62/5+0D43xv65Uj
gSi0YvH5Shj2QA7WdjccOguTRIJN45A4/KdKEZ5DPa/Ws2rf0ggRduz4fYinYoUv6tXIIb9nQFs8
RujKh1hMqQ1TXrKJqCmd5Hy6XBYpvMEqcA4icn/WE98zaus9TtKjUI2+xWd179ALXzVVvDZyuFZE
RIJTt/Rd32HYiU0i74vIwE6tPWgmXd68xDE05Mk30k4ZxM/lnVSty1i96AaKBs+hpw0gmo43yRAr
oggKqDaEcnLpBIbAdChPxS9vjnvtScxD0oFQVzAQIBLrPX4zoyK9K3TSMf0SVNdcQc6KqfnBieOW
0xBAW9Nwb5Xm26uMZtHBTPNfvT1Yay+yjZ0YXPvFd8yrW8J9Cok603xHnMhzJAfEDcxnxy2+VESr
nUIs6xfL9dJ1QAjIxShr0M2FhGczj76y6muY5cUrPwmJKN5LVXak7VXlu9Oi3EmcctqT5ABfqktw
OQWxvrI5hzBpj88gsYaVgiy2HaUZXLXE3WBbrq4NSey7utFeAENTYmDWHo2d2hYFly/lkReJyLRa
I5kIDk2iYefUgchc2yLM97UsivswpGIIjyFtY2dlOVIyKXeMfTeH+OZeeumSwmCy9KyLRr/ovYkA
zmrQuGUlO9FAJFYSE1QA+drYSVVCiYTN49rN14zC0Qpf/Sk3hgBlsJiTofVbMxHyLqBAnWkO+qpj
Z436e4GcFAKttM5E0Y2HSM++loyl9nGn7vXJuZnIHVrj1bT3xCaKVdIRw44ntNkmT9hp5EELo25D
lbq8zcvwUVox6ZmeuvCrYVK3qSd5uiu3KqakHOUpTLHJOVsx//6jHOISnYlsNst1AzrQszva5pGB
wgWdcb+Jaz59YkX3yum95zzCMFeML1iDesIF4cYiOi4pVFc5ahEyX0Qf3wvN5bxFOt9JYKgS5NiH
Rp8gyYaQ2nJMr0y/vO3y+hprabEOIp6PSddERu15TIvKQ1+Xxhqfm1pRm+gbcn7ge/SkAwzmSbQI
8pxU5jtPTs+L7NKmdP1bgVmLEOV6jWs8bIqvCi7uatCf8szdaWRepJyFlDgVcxxBUDCnhMtKnOg3
NSXf8K6qEy1UiA+dYavTch8x3GoIwuC4aGUXxXb1TxX3h35WzF6Q/+vT3uwuWJ5dFr10693YB7i5
sr0o+nXZOW8yLtt1bSWGswVIuEvHLD50JF4fqnkFKlPkzCi4bjZJGW5F4mkgy9Oy6CJE9uOPgDm4
CYWJwdqF3I7wmGhkWDq36A/LXRt29xkwIIi46gQoMlknRfo+poO/0kwiNNM5EWsybuvUnTm8mtoS
qApzxAn6nY+F+8ErwYBJUkvw7fn3pB3VXvoYyu6ZwA5z/ykoHXx3NVSVcR4FaSv7wu3lY0vIy8rt
1Ks+pPmTCxXoaZIFMceE3XRk0eZOfOrJfEb5EpYbW2oEhuY4AN0EVECXnGgV6we/AcvQ11gb2TXH
CRw7Fe0mhfA4AGMlewHunW89Dpy4/jd7Z7LcuJJl2395c6QBDkc3eBOwJ0VRfRMTmBQN+t7Rfn0t
MLJS98bLV2U1rwkNJCVIJEHg+Dl7r03+1dEr5x982A6nbI0Y4qFwfVckCnf09EYkjnc7RLO5y8BU
slBcJfHM1bhpS1aAk1z3xOusoozOSpeF5cVK2vNiRTthQdt5HMlrTSffsi+hLpgj/n9G5sKd0zc7
B3cZLKmNQQxCv2VedpNmxa2J2vGlAqK+dagRDpkK+3tP8/CgWrP6PqbRzpnVrp+VfHQItNnxFSj2
QRQVL2URnIoi0T6Y6lcr6Rr97UhS4S2XaBZKYGkqivGPsKLH08WrEvXAex9G93YQOz+hn6AlJGyN
c8wlC8x+SX2p/Uaf9rVs7c+8MF2WXnBQHJ1GOkqqB29koNN3NHlZUDvrMgTlKbQBpkQOMAsCzgzY
jFPHBKmAa4tqac3N6xJN906vxx0tjvbYFhD+VNTZhLCHGf3A0lhrdqfdOI0WrqfWk2sW+79IOdiz
oCQJANGtj+rskhq98USz7RjSUKBG8aaTxQpuMkuCLlTQbZZ7Ts04rgPVe6uEafhjPmv7RnbwYqbi
KWKNsEo6VsFhk8OJcvtyJ3UFo2JKoAWV2v0YnkGDOwA6wXLqmv29Id3vYH0rRgiiXYwablyoxro4
VSaWDscz5GFIoPGhH3fOQ5Of3aSIb4yMDDpHH0mcltgr+uncEyh2L3L7g8yvVSSzfF3S8b1L9FZb
iYiLlAE3vLa7h67lYtyGOpxKd/7R1nm/B46Bvp7mKhKDiIAonQFuA8osacBZOETcnkmgHVBckzql
zYA6UuBDgOveo0hRog+NcXttS3mWuWNsZD8YOjIa8m+LsuQSptw3u8JLilXCPGbxDCiqqradEBxj
eLT8NJxf4qku9mIaHvm0pkVhwRoo7ckzEp308aMO8HQ6sUtDfd4aHGCcIsi/TrzVnNIdBo4R+pHZ
vHoKvlTPGKme9O7UZwotY23dwFdzuvxSEAJwH81FRwc6VGctB/ApuaQ1Q0to/fQ+ecOtt+R4hOR4
WLy9xymG3j67wwnczikRBH0V0/AaAp246+rgxokgp5hk5qCPZWSTkj7hVRlJPgKf1Ry2FxSNHFpM
bOTQwckgU+yk4u5htlM66dYP3KuQTgWyqVCj2E7ktGnNYlmpKzqTmkt9nG+6wXR2tm2F63FQ3/Vh
WsKyLPCuPYFyaIoaog7ycuzOKInFEgCK9XI+D7VL4t3UAEesqmhz7Ry0OfKoYIkP9UL4IM5QHPq0
71YxOR/7KeXtkFLekjrsvDfPEydlK1CXSfQNQTjpYziK+BZkmzilisSLWuobdNsW2Y9VCfhlZeCy
P3oCTTyRDdtoYuEZ0dAbug56dcvyn1Zx9crZnipch7NNsN03NR+mOD52poxvbY1ZM0VSa/toL/VL
HFIJOUye7qKW06HZKO0Gri07FSHZXTQDxoYAZxmQMwhGZGuwCNmETCVW9sz7R2Frn1BPdqeu9J4H
9NS7WjTBymgKlETED3Pi4Zfglq2joPMI7NUTcRqD5GdvZva2gvB7LLoHqBPdWz/pb53iCusUIKIi
g49YZtLYVXDkD2FHVBjQ/M2UMxojDM7clbhTIITpPSpWZsAVhV+i5M0cVs7BG8sXaSTRjdWKBbNK
flNWBSYc0TbkINTSe5ddrGN3nIk6S4IdMuduDsFYYopm/X9ql2A0y5vsU0nNGCgaR2kv1I4Vbn22
NALhALDvCnwQ5ziyX/RcdhC/zBdGFTjnirImB3kpLYyGga9wW/pLgqNPuGSHe9NAQBZowA1XB00x
NElpnAS4uLj0HhFpz8dKpv1OxtONQS1xA3a9uokFZ+Qm7E7BQEVYEQbgo+rDsGczbAZo/oRUmSBX
xJV49k50UvNTaOI4bAftVxaACibtsHoyYYddNOirlvt+5b6Rv2A/zTT91ZC+x3qvzg4WjhurQ5c8
GCiH5yQ48o6AL2adqKbKuq3rmXke/Kl1QOPslGcyP0UQWFZFg7mxNuriNGoQ34p8PBO4g+9SXzCl
lg3jSITxTzup0SFHljzaoKsOnnrJw5LJgZEEK9tJISvaXNhptwo2sVSQR5JW1SagZeHbLSeMq8fk
t/HEa7Ee9iFNPyeZ5AqNKol69IWaoQ6aPeLKeh301uiXaClAW3J9mUWAwFuqariNLNfYJhmD+L5Q
z8KEcVmAEp2YaDNiumZNhWBuPE7JaetcmroByb/cXE87Gd9gdCjp3hkvDC2p1WvlFgTwMKaWo9Ge
LWTDIRnHIOMjHzJRxvzMSC/RsuXEMFpLFt2FGuw9TDlmo16/7puMx4ICRn/f3sgk27mUsacGdN+m
mtPsEIGQTvsoYsrqsAL1zGeMBlwmpY5pldBnrtyhfR4USCAwRud0VEevJerYG9LoUOsZ+EFQ+RuT
QBWasXm7y8r5I3Kwm+lu7j12RnwuVKO/B+ZcwO2zC2wUxl3XsvDP865Cg5KOqzaui51sSsB6evZt
MARp54C+qsIivZ3cpxePvBDq/aOjm+FTo4xTPIzTKbQ6/OuJg7zYdL9PkWx2uFeHjRaJU8Tc6B0Q
zhqNte03lKS3RhUGZznC268tIPo0UI49pZ7hlMYncdrbOc6ZHlCEFi7dP8LMG2abgs7OrjcFsu26
9Z4SIEFeROwitevNmNFP6GENGkYDh04vL7ToN2kqqo+x18m8675bZVHuA6+dnsh2PNFaeIorM94T
hk1e3ZI9dj0yQCDvJCXHpoKUhnM1Dw4Z4SorDm6O+DZ9lk2tr1zaGcRyyOa+YGUK/RIctAk1s6ZV
xhzqWx8pY2Vw3fAZxjdklRhPDMD1dYbJBzHsAhOf+RsZ485VF7cPfZrLQw1ie+G4EQAMkP2l8Kyf
WjvzUJbpO+pM8QzJy1uT7jPvridhWNnw50AK78i6+04ibUyeHilkU1/jOiqYbDaJ0PCbOdZ5bp2X
iHiipwK0zBl35kta39vM/x/t1IqfvMagQ13EBqhoD5mApzdHOVSVTluAzet9c/FKXbcgcjbH611y
F5FZxQQ155bikhAn3sG8GkXTDjfw9aYohlfYttl6RIIhFzNe51RM7vVM/8/NlLH2AQ0nzWZCtpcb
a7HueMuy67qld4vZvlQ0wPnKJ36y+L7w5mGCYRCK/+X3dhHb8Jsak+w1oWWHYHHBFIsf5npDJIeT
4jI9GarWD63Z/UgVwb7J1bg4LG5GpdX4oJYt4pNszuH2a3J1d/aLu/P35rhs/k4DdzgbRa2Vr5kr
V0c41BWuZG6ud79urMVbWS/eyvjqjlx2cN3h713967FGeuvZCct9zgJsXmVpFpBiOLxcfyy9Pnbd
QfoVSP7HDtMKcRbJBy81PdJjaQ84drUkwpZ9vb/chJGG4QVRxrroMWi7GVa5djHkMrsrj9etr7tB
pFGohopaiZ/4evz69v/x2Nfdr58DT4KL7WvPWWhl9A6KjtKeDzD6+hSv97WruztuwyMHv87gMpbH
QDbwcXAFmytl5QgyvHQ3DK5H6/Dx+gOa/PREW5FZOVaYKa6O0WW/zlxwdFz/BBph7LbLM9ctg5iy
jZ6o718PXR8H+PHPn2hJgt5NTnn42t31J37vsxxp/MkK/VwuOAnTwcM51tr/3LrevT7RxazA8bPL
VVw94r+ZSCGN6OD2WLo8ja9VVi+cDMVELQSpcv2Yo+vh9vWxZgTILF+q6zdpXIyo15t+2ZL2lDIl
iaONFg7jsa4K7Jm052nqcffr5vpYHs2sDDW65qmCCamyvNxcX0hIrjzmD24A7EPaSZsRuQieFS/p
kTqhF8iIs1wIrA149IC0bHi6zdaxq8qfYtp9no73jvxksKsottwnze0a4Cz2LsnBhgS9vYU++COP
o2ejKB7MlBbsMG4mRvk+rXMMW6GB7GDaUaCJkwv/LSaMfTWxwiMhE/5rLC65SNytmNIfrsd6h0H4
s13yB0nAYbLId1oryld3Mg990UowN1G4w/BDnDtdUFRg5zQEhEYX9EXUFqlSSXgTynAbYWLecIq4
CVI7Ojr8g/7gk2zzSS+OWTmDUR8BGMw6Phl2iCbDB1M54S6h+z/Vku4mgQsZnKSKSpvUd/McSFyu
Zncel9lwR+JnaycX3fFOhGsGK7p1vaqZkXYQ0tvuVWbNHR2zHWxNQw8N+Mgulp5XBXZuVSrv0Ibp
d87WODYGXk8Y7xLNRa9VT9/nmek98R1HUkM27uQh2q+sZzE4H5q+09s8WY0OwOQlcHbyHA23KvOC
oE1nIPZMcCLBYoHLeCwhQVgYzeIulb4W6JtOt6xzGMTf6hhP/NABxDXEeAALfJ8wuelz1pZBcBe7
zBNBxO2iglQQp4Kq762x2RE2zvaakYzYYiE+SIWdCD0KiQiloZA6uBDubd8weedaVmLHALKWFoIR
Z64QbUEBMD/3jPfS3gmPZZaZU+JXTbAlN+Q+VrdFOZmbModQ7nVgrKlr1grKPmvarHWTNeUXg0Cb
4aBpkGYNvHWsawD8JKP7QhBZ3JiPkxKEcNtkXqCNeKBFdea1t341xSiKYXFuHYJAxsYz/MQCqVrZ
xQvfzl+GWquZPmmCf3Qp8A8y5OAyDLEPZskMw4x2cx/Dqe30TxYQMPQOwmjWHNskdRchICIaXCPs
wep1UmZBTzr+jKth8tFEr1FIBhugquCocuNhcqwfeL3W1nCsUg0js+I97hrcU4HAMwHfJtg1o9yT
7QRjbEEy6wucWUVgmsUCbB4XdDNVMuzvBefcLGDnBFAmOH8ln0aoz/mCfwariRpgoUTPVzg0lOh5
wUVfHwJh6DcLSlpfoNLWCF66hTMtFuB0vqCnnQVCnSw46nkBU4cLolrrIPWaC7aauSKCTkjW44K0
9ha4NbQ3vqDYj2kegL6WCwQ74BW0oDfu5QLIJpVqXS7IbHKKqXgWjLa3ALXrBa1tMkajMwFue1zA
2z0Ebi4U/dP1Ro3HccTQm5Q38QLtTqB31wvGG7778OQsaO8EmJuWzD8JPOuw3gzxXUyYoj/kW5P4
Yc5Vmbd3FmhG0GrxQxg5x0iaNyWDWRf75qmeLWYEqtMART6YyiSo3Yi3Uzb3d3onHuui+R7pucdT
E71qLGkXW6qGhboxHFwDhBgZnYhtSmNcA3ivNrnX7ErZmrcGK7u+LNQJ4fcH9U66TWgj0vcbY8pF
Odw4yUteJS7V/9BsgnbkKBieEHooX/TD4BuuR+lUURZm+rm2XXm2xCTPhUCuiIUzAa43kcPRJZBA
iaKh7e+s4jAybqQh7+se3ifmxnFDu6r1S+3VxEd7NpcsPHRXe7y08TrPF+g+bdN1g8EMtXoebdCH
/5wy8YiyInpUtOejQOXP9nCa5tYDomxzXklfc2MabgKPhLREA0q+qG7qhq5kTAZOOJPyavPn/2tl
sfFnVKvrorpyTKjPwoC0/qfVYu5F4sWOWe1Tw0330NiqjcoDzUcz+OwiWnwc87aB9zxtrUXcMdoq
/m/+BfH/uD34Hzih6qC5YC3q5h9gRC+IVIeTvNrnGnKnoBMXJ+QMoA0RYTCJ+54J6nMEAdUWX110
Kz1QrCI3VhqwslWLfw5lXBidFrGp3hukGZFlqhguH1iu6reLCvTajfqv37hrkPHfBNnLO7cQIm10
+BLV+98F2bgZMjMpR944T9mbzDLcQ9gHt4Y5I3svM7mzINGsx9449PYU7Vg2pe+zuTdk+hkP003Q
Su9jhMzmRp+20F9Kmjk0f6yfCFQsDG2EvNAnDu4AsABqjeP5t3vqb4laf3W3LD6ev5sb+P+XKC7b
9WxexlVw/jfFfoJnxrBLTnUFpbuEaxurlhdhNQzZJv2AKqNYIXnCApc5b70dc3qQOOo9tSlFKTdo
+28G99NKk2aPHffNWzogdVK98827S8aq2o1VSQxXHoHRTuQtbKPud9Ln/wa8PU3Vz//7fz6o8gi2
blUTf1d/c3NJYfJF/v9bwC5RXP6bX/in/cvV/2EZBKjpizfaoEvON/KfcFRX/sMlKpdnbcsVZDfj
eflPVqrxD8+xBKnOBhhTm1/7l/3LdP9heo5OLqQpwJwuVqn/gf1LsqO/HZqO52FIsqzFZYYa+U8z
STDQuoqImDkUAB/wsE0gAcfW7y3653lofZrdxILo0+2Nh8pDgJd5jH771n2rPbSUFlkcKzWEwaaR
/aEOGWg3PE8mzLxN8UdkJanyxjAGR3Dt875A3ml5zX3Fd8GvereA7JeLFbPndG2y3A3jyDvMyW2p
RLqaMsh/lv6epnq0cQqXCOinotwhpI72uSFCMBn0VNpO/DdWJPFv3hKh857zrgjTtpeP5a/2Dw+J
TmAMcGdANnr7UMTmKsy026yKp12paTu7EDQk2orMl9m8RVK0F3P6TTPgPaGAWDcTr1RVaMk6j2Ei
Fb1XoS6n7PIFK/et21Pfhp79RkB8dfjLkXf3+5T41zONwcf3xwfq4uTD22VbNlISW14zi/9yrgki
kVU2ruRDEAZveU33uTLz+3xE3Jcr0uZgV13oehQx+Q5TVXt+7dSUjI37im52oHsTkoaEJmVF5ESN
OU1s7AFROE5fe0yoPB1yNFqA2Xn92VeVszaFVvulG8KYY/nVWtnJzArgYQmdIDHfx0aNkkFrfuYW
YswqUCd8HMSVluMJHuerFPOZsXnvI8l8E3347FRKkpmEUhtsLHLEg5Em8cl278IIm1Fbdd2WdM/n
GbUjLA6tF4dcA9EQu7O90toNVyCS1rxxndI/12f5CW4CBabdf5+KY1e7cpXze5C80KEYzaZdoGCG
3Xu+rX6ICEl/tqCdkmBCJQSiNgLHmUn7tR7o9Rtt3dHRTTAbvxDVt/Atte+oFIkxdZR1ibJu7whn
WulYF31WYjl4ev2mHjhaiOagr687h0naT4UACtiMCBMUO9HKsGaRI++JJf2OLJiIpKHfOUmR0bE3
PtLpaexZAaWj/HAjhD8mFJBa3cWWy4CwAqyCWNdnvnNKc3eLtvd9nu2NR3SYXzZSInhdQJt5e67l
bG71yMyJrRM7pyg+5nRyV7YFdp5aat31zVtlgdYph7hi6YrXqi6B/0iXNI3olIMlXJHBQKs1Abob
0028iKBDjSLWZmAA5a67+1Qj+ozSJmvEBjEALC5adzS6j7mjUJVhR4gAgatZbqO4+NDsnEBahTYv
0HuAvOV8H7oQoaZqes8Z/vdTvcrq4qWa5LdGtZ9ORkNMdm+Oy7izV8WPNonvRdRUvhHHlyYlJiru
+le75rJokSsSLNLiiUWANm9CF3y7DE7VrBfoNeQbjUGUUOJcQ1lflYnYxRPyWnQJiJsMwscrAzwc
NnVCEV30nujB9IjmbxQSjtBfpr7bRULd4J7cKWJZ3XE4tGnz3RH3ptcfCaB8RvKXbUJ9/IDDvgGz
dEzNZLPEeqMl5mae/HGxCIUleSGT8y3Ckb7Wou5ggd8hrD1aMf59dVPnKUtjpIPzTVJFOh2OJKeZ
Her7QtrMqifyJMuHxG4/StG+RxnjmzDbWnyTqCq7b8rdm0ws/BJfAEyrfWsYHVqGwGA+nawdlnZO
wRympEvpZJ+t6/5CpvutyaZjIc0PrY2qlYD5RHJcskIXdhf31lvC58mM65IG8Smtkx0s7GcMbce6
D+8cy/oeWLyAQn7IaWh2jsG4pgge3IRC29OA0YcJ/QHrIZPNRkm0GwwgIj8M6GPPeb/LQ+MnaWSt
70YI23qZPXckTFFMA4u0nYDvUJz6YsZDYOJ6iVsdzKBTPhBUuDVS9KAzUEfOGqQyV5l5KQt7DYTf
Z88k87h38ZjeJ/aSWabtK1AbRuUigrW6cONkPadrb1MO7S0xiCByw1KuzFIc2qA7JMsKJAs+hZXf
oEZ8JIWKyMRpfK4yWyAMt7CrDPrd77+bqnkd2IDCoSeSgPyRpQ5oaHk/tZDTWMuckA8c4E5tzETf
GPhIZxm+0xafSDYYf5LmRlho0PMmmSwPoMdWxv3yROI5b+kAe2L0PoUKHkI7Iw2JhIA4aFem635z
R/MmdE9BenBaL9wGdf/GBFZnzVcbAKeqYFdmM+wHom+iugO0reloHyt7VwrS4h0spMjhLOQ8dvQU
DJaxT+LuIBDUMwC1cYcY4daQw0X3mkOhjFfTAomOVghxO3a78jX0mlOKwFRly9J9loR6fOgOzG74
wzfzku9ZeHRQOsIhkgi9fwHBuepcym/lPAFsJe/JiFY0uJPDgE8dBQRZNRYyGK5fL2Yc7QmhGDZj
IeCZS/OSVc1LEI13toM7AoPTiwFvKEnbH4x0anK2zB8mQsxSMRIq2GiYGfp93jfXpyavfqgkmctY
c6bKJa86Mr8J9EpzlRVrpBHryJthokkgFMiKCDph8mGnM3Fec/9rNDt0l0vKYP5p66N+RGk77GPb
voHTxqWdjLBtafYVXUHrEirsNxOq9DLrntBVk7eqT5xfuPZMKDat1Piek27vm0G5dhDj+awf31PM
seskYNGtBa/goc4mU2wf502BaFon449RQqCfcycmMFFYGlOZiaYeNjnPY4FdCfrQk/uYWONac523
nDac3+VetP6WVDHKrBkHqGV+WBQiiUI5qAkYSXIkvTLGpJg2zq10MVjPHYdipey72eUFMlQjv6Hi
zDJg0YxVcydj1tI6rUTgWxCpKlNdIqGTcJF71Rmhrn5SbfhjdvWneuxnEMMeulkOeK3FLeQYft/p
YEosgjEHu/wJcI1sNaPEcGO2EJ+SXUhmlQrrJU7cDNBUPKlFGd8HSApJksdWewf/gg9bDj/m2FQI
4qedwIkVNS2DQnp3nFxq3I7O00DjjYygo1BonHQCtCo4etBCA3pYLuetYFYfiN2ZVnFInLdWlpyH
oHudXYlHusxtXxM3AwqqJQHcUal6X946tMMhJ3B9h83zDZjWDwSxEGEi/W0Ao2NpxeAzlXwNjfwx
d5C/dsrYtKXx5jSi2joy9pXMfkAV1NcV1baKUZejZDh5mXZHHvk3yQUR0zZi6qB4tkHP06Ok71zX
5QuUQvzxGSmH9QFR+IMmhkuCYAFdzRPl5xET8lMQAZGyJP3uYF6iv/yW36KhbT1fXx2XxxXjYx91
Ou19/qxpy61IvUcUCj/bBCX5NDovFS7Vnldoy3YzpHLvBrf2VF80r+Efx3kaoVQKoOuoxo23o+dl
d13/Ofc5ypgUqXLT7jxcSBu7YoJqtcNB5ZNzgNpPY3Qgv2sBTXOqNyCl1UX1PKjpHQRShxre2I+a
xNmfwXYUOH9WxUBeGou3I8FKNZxRDTcIyEHfI5KhIsJvi4FhI6ucZpU33NHXXeDIyGPrQrTrSqDq
bJh0NTka2q5HqyizJ6wB/TYRrGDAtNORTgy4ayNdeXraTHmfQTRTK2gxuFLpPiUpnaNibvkYO0Xe
gP5owNwrYiQ9VrLrypCvPw016pJuj9DoZxw2waaYl/i+hDc+HYhPnsQskLs29GqruFjlQXM7Tp3+
UBTMDY0wvq/zVNulnkZmXSFrTli4dcFB+SQJjCFZrks0D3Ibc4201FiPpNZu8B/yIQ76oXa0UyaZ
UaBKJG0llAskNz87eU330knpK2Vqvczwu4zJa8vc2ddQiHFKIykJAj0prLFgpELQIgKzFi2oGhpI
gMuNvqDEv+5etwxUKs1iN7w+OSCIZNZRAEH9+gXzLmvmkcqIaerXLq5bEz6ErdNrd3UH8hX/hQeM
ErabMHdRONsHrXPI2cDvWqOjLRMSesPpN5kcSWd5vOK1rzu63q1GcVckSb+tF/ro2DcMXq6bmA9Z
XwTVKnRdIhvgeRaRSbqqNVQbhwn0oRLGIW80+vmOU+9izPwHQO7SZwGHqUQVSJ1DkpKm4ElatICv
u192c926/onQcPlr131ny4wWDsy4Jm0SxqOWYkqZbIxg0M74vOrhhp6wc+idYVOD/4S1BfLEa3Qy
GDxynLMI22/iLSsm0yLjXGvxLkIXuLrvcUNGl9GNjK02OQ7ngbZAXYRiMTTa5DYKgC6NAwFVFb1D
vpXzI+IHDYepEiCGwoyBO05WKhiquQxnXjhM1lraZUVWL0YCSxjxUeSpscY+Dmh5UTk5WDk2BJL5
eYmZrgxcfP3kM6/aNNEv5G9t7L6EWEfygwy9+CaOmhe1uLvjvthgTtxORl6fdUV4k0YooOHm5G4y
n99qZJVsU4O/31pjeEMj9J3+wve5mdNDnlOltk1w7DQGJyR0YvGtfAnX/yEykqM3dYSFEPVxY7ec
HwrA4vRQK6rAyMq+zVyQ3ATlaQZT7IRIo9pKtydXNmzuc+ZfJ+YezgYC7qNkdHQeZhZTiHLbreoK
wFC0OiK7CS/GiGhAED/NGl8emO8k93TibD/kK0OpUXz2aA9xmR1LyQWs1fLiVBhUYnAh2ueQwaMf
aR7VJa6cVRD12ZvjhPfkjDk0AJJxW8Z9+DTMBTJVzt9DW62MsVEHbwhMxHjDe53m485hPn7mEHHh
WKmCxThhTSRZUGM67mmwNeeEEJKp5sOkKponWfFGF4blXuVNF2n3d2maEHrchZ9ke0yHqpSf2ehE
QCf6dDPa6JMqBBG3KlDxrWYiDAvCsVl3wj5Ocz09abZmrNOCcaiViQdAJO5TqLUFatQOurfALlO3
9t2IBHHlphWOoj6hYi0SV9wwDxA3vS7vJnR8ODQMmJuLQAR74V2Kw3hPTMq5JajhzgNxNyRGtndN
1Z7CcXjOnAysvMdUcXbu3HVRdFgGDWYlcWbvI9woEUuTB3AA0k8ayzgOlXyL7QZRYZ7228Ey3QNk
aeUPdigY1nFV1eu3gGpkzUXMPADz9A5ZX24kY47bqrZIl8tDeSDKbBVb5h3mSn0PVSJiiZSpfdYi
9RyeDNrC1Og24qgovMALgvOJ83aH/usYy6LYRnnwA7NT9WCMOgO13tkhMiLI17B4w4z5vW9GghXV
Thv18tAV6cns9fJkceSih8RvZz7ncX+MIjwRzoD/1IkKzJXgRp2iWxtB0xIdyxJUz+N15XBA9LOp
Uc6Fp5CujEP8IO4FVQTDrcWA5ODa4308Gd62tOZ2VcvU2usz63jDqqy1ask4FFqknQJQcL07bboG
ZEfYdT+TTEWXbnTfg9x86T0qmXFudowBG9AHjh/VYX40GBXM3WweDMxEFQBiZrYzxZEMICw38Tcz
LvsH4MgbjQhlnJThPZrS24Ag8E1cKIL9GEgz61+bhXaqCKJZG7g6N3J+mfXMI9E5L3ZxgqzbFbRe
lDPSUPBD0IknOaTdCS9S0dxbcX4XU9IYq8CV487GcL9yO7PaRWOhnyJtulBPJ9uyKdxDABgv7byL
rldEo5F7DR1guoUWRPAr8kEOG+HtsBrZt5Y9cJZpimmn6wGMG7uA+Tu8qd7Qz81r3WjxUzdCkKbL
cccMxRcjBWOuWw96aOIIC+FuFhKeq8Dv7lCdk5DXUGQP6To3W7EZrSBft6P7I8zzaTcPXX0as3nt
WPNWLCpVeqXbKnRprdnyGeO62jPYY3lEBw4Sh7evdPInG1XcNOlzI5IzgB7kEGoIED2tXFWd8hL9
zJy1J1G2+j09S58MEGK1q2lgouvVgKOd5ea6Fcc3xP5UR63WHJZGy+bY3LAEhuAcRdox7JHxTczY
EuzZm0Cnl6Q12LNWmYY8ZiKPapVr2LLJhftVaAbC5gVkn9Av9o3Fqh9fvTZXG83vzXix1VDQZEcS
Ht1i0IML2UOo/IlBp/7gu4Y3aztgkDtKjwU8Tt2cMY8zHaNWriOHITwrDHd1feh6g9T/ZexodaSq
HFC8LOrV3hH9PzdTTEoHvUe7nVtYNZeb6xY+SiR1vSIu73pfTVm8JskKneyCmZYN8qffXGfW4VT4
C+7aHkOT9U7xm4DdxaG7Kkd8kc1SuFyxyWjHvbWObun3Y8G1dPl62ubaD2k8/cZp3gam5AFw+Nfv
Xndwvfnjsa+7ur6g8ckSFqsmZA369Su1Qz0bEhb+5w4NV+dXrj/4e9OoaNlaUZivv377Lz90fdDV
7H7F1ylb/fkKrk9//UPXu55rVCyBwd9cn4jqwPaVGJ3V1x/44zf+3V6+fsQY+ebGSt9WS7XIiTD0
JYLvTVDGJkox24r8toySzfXpeknxEORnsoBtHsiU0g82pkoWddw4BIodaZ6if7rex4+rkD2Q+wii
s9zAzmHxhp2mX9t9t9gJtMescJ9sj9wisRwBfK++e7R8CJmFObDhEC+PjDV4IlzyB5iWlwQYZQQn
zsc8GOH0MHeeThmYMCzKyOavXO9E6t/GYj40/fAjysthK6KVjba0ExUuKSDhFBZcICcLc4FDriVH
kQ+oYt1Y/bNMsVc1afUYx86vqKwunlWvQ9O7K43wg0F86Rt9CoXS/tV0CODiuxq2pj92JJGRbH1g
2f3WxxWhn5YLaNf8tFvELjR8lK8TWNWRKWmj5lslc7XX6vF7mudkhFUjgGMNSZgT4gNt1HQ2S+0X
ttyQa8xjMcjnJB2eonqqNp1w764TBGRudHiz4bs5WOuwZGVki+q1kT8BxqW+heobNsxe5IdepwOk
N2BQMZb8lESXRuaIPzkF9h3uhBF+w5gf0/RaVTDnhOGeyHEOKBAj/tqwVtR/SUfIZlfCsw2LRy0t
Tgj/VyrH6Foj3LDkRVgdqaOgr2imZ/VLP1mgWVtkmFLuVKz9aJmIr702voh6fHSN+Tkt8e6SOgbn
xytvVNPuifg7ZtRuaRqkx0oF4R6r0EMV2v1tH/xyyomyqCYiPFrSb4MWnxTSqhqJ3Dq2FXVnZmJp
wQ/RyBnJFmZe18ueR9NFTTyQVXpqKLZWVep6a+xQnJdnc+VwTgK7QvkfavWDqp+ndBp+CZamDNKI
EyDUavgP9s5jSW5sy7L/0nM8g7hQg564A65F6AhyAiODJLRWF/j6WgCzkq/SrLus5jVIGBBMBl1A
3HPO3mvvahkctT641eZ4cAf32uH9JOFkWZ7fVCd5EZqL+7x0n23pJYhVTbRm3XDFKHKw4slzu6/D
2AramwpiXIxjg5buy1C8VclbpSfvEhYxTdje2DtVclbwEfnuOCasXuMnR9cDz7Gq7yVk043bohLm
RrI3EgMDXG+QTV5b5o6zZ9yMOiENIaoKj5QInEh4ePqKIUSOzQpVoikPhsZViEQBjQ0L+XApZKyy
DLw6/9Eo5BLO+lBu2wN6LRRuSsHIAebWZk74AKsRlY07UQtSqZ8cMk2nJ1eJ1S1Qjh92n92FLbqt
LoN0i6GQkzF4xBOCoKhIoWWwgoXmO/m2GbwCMtwXavtGUXaklsDijo9pI4iwg51lIr7hDVcSxWDQ
zOcyyn4SwE7GwXOZub+cUa39oawgfZDHaiCOh1Skf22RWmxEK705rZKtoKO61QHCkjZO+pEqSFmm
f6+/l1lDUzK3aQRlMROJ1gJrDqxpwy0lPaQVmRbMn6ToHYDxcDegbuDnST+QNh97GW9pFFWE+SXb
irAbTxZfMx5yO3251iorp2g5VaZ2W/7DTxBvM5auNDgNP+14vipmA3tWcqchbcZzmw6qJfwjYhEL
1OF0GZqZhyPYLhZC2EekCgEIesi2jOaQFgOahREKezdbiIX08Eag5YIGBHIZqOHFQM5nuYWnToSm
kGAP8QoLUtF9aWn3nFt4ELsZxA/vtpFemYKJmglLaJz0o6E94hs5nGqjqZ+DzEZWJrJ72s60m5SP
XNoMqEauK8umYWd91UFj83r5IGGkMP9CeUu1wlQLZqiYvram+9nQD+Hb0L46+7CRiNPyYJPM8mfH
HLJJ06fYLX0cUg5iu/B1GUgz7cKpgkxt71jZHn0aTIocnLGdQgXCbiW3QcCSXktn2HgmGsYJcpJB
oJZHVLfYuN3y9js79pyalXoDtkW69j6rAypmQT0o8ZTb1Cfb1lQfOkUZfbCrn3odtftEn0J/0Xwz
SMOGwSmoC2Z+4tfgUA3X5tkclLtcGvbdckUWPYjUkkjrPrYWOekmcpVPPYKUl5Wf0KkE0itIOhWt
wvPVQb5jEtCH816J9zbsc9lVx0CfPmuuoIa2s6Jpb0NM66ab4i+B/CWVqdqmheG1ZXMbsWkaCq3v
lJNOpXWqWr9SWga7qmJ0QEdm22UF0LC5OFA5NducYgZ9vFNO2zkiD0XQg930sfkl1pgaJ+mnkenk
jGYzHcEErZcbjo9z43ym3EMrxXy1U5IbZq4GXdPvSj5Iv9fEt67FO8n13RBNxGvKSj50xYhxb1t3
hH6khBckUTqy87ja+fSBGGxZQST1+lWIFwZr1TZwYeWP9cQJEajNLneVJ4fLcpNXuCE6COKYYd29
NNzU6wiWUn422aLuQ6Cz6U2UgFoO9SCX9Vua3bPSBeU4j6Q/hFvDqPRr39co2irbT/ubqsLjqfqJ
4Jz+iv6YG1/CIqmeWRzoWXhYB/7/q8r5b1U55sJY/v+ocpqfICb/qy5n/St/hxZb/xLWwnS1HAud
h0BT9ndosfiXaYF6RWVjWUjlEMn9py7H+peOsgLqskGhb+JX+luXI5DsuK6wbWjNPGks1f2f6HIw
UC6itn8TvammWJSCqFBUnWUa+qH/KkNJW0xeY+/GD0Xw1VHr9lTUc3uymOFhrpsOU8aMr+zfIqMO
TrPrkPJGcejI+EdIoMOWvmEBgwpfwZ/NbxNBYlwkKlcvkwYqAla166Yx0nNXl9n+t5OEuylZWV1l
74ABXbMlrWzdlEstNi8gpY4CF7ppfbQ0rfS7iDtgwgiFwLaZwT8i1V2bDkS5tXl66I3hHEAuTzIl
oOGbdbvOcN/IziGFx6RgCOwHKqiGliTW2zp+TEkwDzpxw9fsXLDjXc0+Zeo4GN9j5PAVWarnUIzW
pibFeVev/dd5aco2S/913euXRq2ly7dqHEKvLq27MRTV3szMWzqoKRkNCbj2tv0RyOATVYR1khnd
EHLniBfJrfEkHKltxoGbbBP0AG9HIE/Lxh0oZY3s25psWy85Tg1tg23Iu1GS34agP56S1R+0Wk6w
F7zItEsXJnxxwiynHOhvbIYlSYowoY62CtrnYtC81Q60vgcXOeRhmulFr7FU65tT+dcoxkmtGtb8
qhI8B4FWSUSyFWEAvTeV4Kf1JrVPDl5HJOf6PSYSix4vHVcysrQlLUtdcrPyFr4hoUCkaQEBJ1eL
hyg+9uYUd9YxJDIFnykuv43W0SM2ewuN+GiDIJjJ6wIokfIlY3zIQ5hxNspLw/33j/4f38Sfbwee
jPCVpv9lEB+mVlOwRM8x/HBk5dPg6E/rRkrkAcQw/FRZcmcgkdpTaCXNvl8izKzlYlj3/mykErUE
vpXBXkzmzuCfP62b9Q3945D1XX1qSGZmGcNcLFIqa96uJpbfuzPDhBGH0zbW9C+rKWyWzEDWvT+H
FPOLpaphKJbDwF0cSmBY/vKErYfrZj0Z1r15krUHIHOgmuKyXC/GfzMCrT9cz44xMT+MPDb8djmJ
14/uz+bPz4yIqjdNfnvCwuVCzla3mLF0MrRls7rFsiUPz4GisFmNYekSmbduVk/Pep3na6xeu7jA
Vj8YXLHqhFON6no1jv3bMZ4fa+oeRduOs+8sHrZI9ACqmuxbmGJP7oZSeAQQ82RFB3FCczjTzmOz
Hq4b3U0wo4P1w5f3JdHIHtSCfTWAJMGsZHiOXKIfQV4gjlnSrlimsEv0dgHqqTs3Y/DulKwMSl31
7BiyCIK4l8kBHjL+zuVbXpTwO0x5J3W52NZXqS0f+box/t5bD10msnsmMPs1gXNa/gKLd32fJ/GV
BwTslkI7pktCmJVriDJUhe6mgU84gvB1UrEz0FMb8f8L+RHnjXuKlSg6ifmVTxarUCgIbAwMNkPk
9rT3a+7akflRtR2x0rZ4YVyR79aXuA6TohxSqbQwXa8DpfUPMFnl9YetuvVxotYCyDAmL9PUIbHU
VHAm82PrEsheAmb0+6G9sdL93jUK8hUFEb46AO7EH7U86baUcj9iV8uOrLK0XZ13nh7AC3dIe2Ng
+6aK+gBJhPq7cL/llWZ6M2Nad9cDhTnFuXoZ8zjbFTX/Rx0TTsmEGugfwsZ2yq6VYxd7R8ovciTK
W6ZfQlHiuJQJi8ncmVkfzV7GxPKUS3k3mhRgaY/jd8K3VWqoQGXf32K9DHdl4qT4FHvaIUPckjGI
eqULK9i2kxV6AHOYPRWXrEL8zUUUXwRywxmcrRnm16U9oOrVfI5NxZPwMo6Yaq7aUu9HrbYdzQBz
Z267mxGykj/1PN9MRx4oq89zguG6chaRjoxw66XTm2wiAKqJ0nhOVPxI0Z1sQAZ8KmooTnOl2b7h
EEpCSOsMS+YxcJSItJDhNZ7rdE+Mzl1JnO4YTuOwY7CosSifRkJrortB8Xy2cWcSWYX6JDGYKMwR
jMDc8s2AJFCToS6T6Y6s1fKsNK7B+hTmrinbeg8PId8abQDGIsbZHI73Mkx03xR1RzBkikEIzQyE
gWQ7mEiee6Mn8yZxNO7hhOg1wjB2BmRJVBrpT0A66j50pxcE/fAvrfElQ3bsM2DYdaWxsMI6RIPT
TG2nDh6swv6gJ0G1qyt+KeksD90M4oUvXp71IlWYZkf85fBHNGUWSVVK5tVB1eOWzF9l1Uk/tRNt
p5Xia5lA4xtnMAzGqs/swocpq864O8CCs6xWlAbqsAWdKxwdiNX5QH7dAngck6ZFdoxNLcwZczq9
dnUqJrM5OXs8RdT6e2YhAV2GL5vY6DO6bqO+dRzjnf5x1KMOUClmCh3f2OCpavwjDaMeq00wo+JU
rj2YDW2qp+3A8/zQSS6goYi+tPlQeeqMVJHQHu2ItAN3VOb6egoGgRfzwxYTujOdYAqNIk/MP7TC
eLDzABO2fU0zPlNLLb92bgt2bdwE0oUpym3K5rpNMcqRThXeRiNyDnpmH1hcatso5eqMmNxvzKC/
tLlG8pYdKLupDFBEhAogleo1nZIj9cmpJ7x2Zwlg/hk2MT1JyLCLxm3Zi+ittNzPTE94nCxGPkc1
ldvc+YS0J3t7gqiXaTmshFGlMsPyrfZT/+DOuuIProkdbhg/wwIvHobf5DBnZrrtjrAT30eIel6l
iC/S4kFju8RyyFcwGrOHcOMXEiLzsWgQo0QXBunSt8MuPTapNXmsS/VTQX69JZLg0Bp0PgMTZErl
HBpFlw+LBoUX+hDHIcwqZayvydKHmMIjAVA/k8n4mKsQTHmtXgw1cHyhDiAoYabFkbjR2ex2g6Wj
SMGZj0RIVa55MKIxyeKzatS/ALfTpR+IzywzCzShBg3IYAo84+bDaGR/Z1JzTxSoVlKtr8yZEh8f
DKF9qXbpenkzpjbeMsN71O30qVGzdNsO3YvoPaON7lkXN+fIgh5h4+8LzVIeRzptm1RrQTgijts2
Dm1Sbv0hkXQ146KKuM5Btu8jLnOvusdlOm0ti34kJHAYj222N9JeuTqLWMv8ijIjODdBXdDJR2wB
08Tv4BjzqE0fRpuljCrCDlLBDkwSCV7E7tmz8m0u2l3UFx9RGLMSnwXeLcKjUZa/Rw4tDjz+1A+C
jlc09oe+Us+KRLHo4pT3U6X+Ucxud+SDQA6X3CsTeA090ocZmzGklMhOTMK/oOnNFY8jBQcdmgda
zaWcGEqH7mntNxmVA1SzXMBd9HzAYdx4lobbqn9oHMhkWhAr+NR1PtgJbbYF/TtX4/KA3ZEyRx38
lIZ7sHjFQR0j6DOX9cl6vO7BAa1/H46LTHVSWJIt5cuffOQ/hzwSi93YFm9SVCy/8yLBOFqYG7iW
CP+WRdS6WROT/3FY9tI8hvJU6Kz3DJ4mXj1PzwaMfabf8JwgDcVnu7cdr8KhCk+OpQRqOfzU5NzS
J+6bfSTCV1lkr0apAlqF94D1noFCrVXNrs+iz1AjJz1eNjM92N+bBE9htnFYBiH5Dbx88WXbwiS6
vKX1TpDXX+m85L92J80c0n0cxZdm8dMX0/AtDTFcGjTg43EY9uuPG43sOmZlB4CaG6OsJzjTRB0g
D5tOsYqAyIR1yekFSAGz7A+MhK3vFKJnNRhXJp38f4YId8uqXA9zeynrrlBj/gLSrTS7vKLP5q5T
kSXn2FggC50wJ9UPl2M3C6Zdmtt3x2Skk6dhyZtddo0FwZAspIb1EEpLfgp2YlnZj2lH23dNBebe
FQGCYGHYj/sMbdhtahHTxEJ7JmnkLchSYu9S2PgDlI9rONTXWeTiRYTBFp0IupSSk7sk1CCx4x99
ZKT7eizt89T2jHgqtOJBl8gb2jB5Y+z7c86wKa4DSAXOia811Edz1Lujlw2aso8CFfjkMr6wPuOQ
OYmYkNHksW1uzeUUwUlU76cxt+7aMB2CgvVCEVnf+lKYl5rpK0z48Fa4FaVpvkDnyBRj3TaCpG70
b5KSi5CJ8unCo6F6VhbWstK8Q0gOXyxiWpAsxfBCNU3ZCLMwXwGqppTAaI/E8GvKgvLaaeSuoKkJ
/TUJWTV04Qtz4JK2teYeAfK+jxbUGnQKPYRo88yZB8WDAEfwgxqA+rycLQYd4KpAp8ur7k6PMmuv
WENvfBHuoczM5EFoP422SW+iPibFjHwxqiwm/gmOUx7xQAGsfJcj2t617rToS+PpnpBUvNOsYDuk
GvOsUspH4jZUpuz1FaEg9T8nzAaWbLet6lXSKX2iffMzqRXNEewdGnPR3NxpAduXSCgqQuGwlMTJ
lRREZ6eOzU/wS+fQJQYbGWE9d9euNeaDnMRDGzslnhWmyIlCJZO3vHQTMg0BdtohdDmXWd8zlVJn
8Eykbg7oWbH4JBukMTpjx/YH0S4ZQsK0JL0p2ClDxKClpjc8xQNXuTY9jGi38VY9RL3UjhM9ZAXJ
6GMio2jnELTZuOFXpZiMh26qB4J5oEXbhXIlBSgANy9+xN2c4ciFnDtRYz0aKnIVIn1wvwbznuUD
MX5Fdi7MgfUcOCS1KwGYWgUU3tGgZ82dKuGK2vaGVt+B51p2fO/i7mJOvbglunJW0dgfhMw/GSgh
Vl4m8JGTJDfdyUIazhk6jBqoGLwyuim5T9U8XWypnyDj4rsvunY7N5p2bLKPyUkoT2AxA2aQjPp6
RIz9GMDfaZMWKpdqoM9qITwm1bCPyLbBRsSriVnBF9xm9u08GVs1Rcg0MZHzU2pVnabDoa+Td5Ah
AeMV4mA2lZIGjyJUn+jMawd+LXqzELEyxBDOzIbpTpnW0FRGH21Metdj5CRxEFycgHCiKRcnW2sf
UxIMLk1hj5d1jxJF36bkaHiW1RR7+AwpQK2kou7BFTROLuGO81WBOOVN2RM99hBtjpqcB5cekFIm
S6ddaHCoB2ZbMa3fBEiAZtnjLkFDkYyDr9YuwhHLPYm8tp7TFCaiBqbyvU7NvduVnxnRrns4c6Gn
hMkd2QpefvWqasNrJAMVt/sXkhSTB7whu3rIcdtaZeBzdyVRrPmuqah9hNV0OyB34Md1GPUjxE3G
AT1rsiWAoM3C/O5UUXrLAEmQ9raVHWlGCG3Cl2oOT0pWO8e64VdkSflj1LBYocMPcSdvc4ZFuyxs
yBsQ5j4hlg0pVt2dCab+BrjLuLg9wC23b4SXaCbfahZUPr2O/mCWyo++IgCpX/z4amG9pSDLD6ZI
nvvObW5aZCKKEtrLeqNt5/YphM4HeMEcb0QFUN5P6V4uhLKugKdc5tOJ/AZOhD6avc7REKGP4bUH
IAz0J3+IDLI9zeZLG2jNqXDko03q3DUuOQOhPG76ChmBSeajPwm6EMhElc2USeTYNhy5PM+OaJHJ
lBk/sUJl1ynESdZZNnCErLP3mJzp7Sd25XjlqKNBjfpd5jCRyxcqus49kjPmIxUUuw1Es7jVtXuc
uto+SQfDo2tsMftT0G+CCPTcaESrqTd3iRzoaemmSjCZif3ZWeO+ay28QlqLq6BG+lEyso7bch8W
38WoqlwOwyEE/XWS2neWGOMhLabyAB8D212E55ARiFcAIdsVKQIiJZb7oi4Pbmb/TFi2vwpW9z0q
Q7D7inXVSKep8vowFdO3xM7w4ltcStaA4Fy0NVKmSg9e02vumscktrLbkJbmI8trBmPEJ/nx2AXb
Ze6zJXDzV4vfEYgCuQMN07GtbZm4MxQwu0HJArvXiheydLBToEx1opGQe6k7uy63hC9jRvctOQew
SFjNY5lFXYO/ZTc2+m1diqkd2PrC7EDXle1blzmWBxRYO+Gefa25T4NAwJ1W9qA1qnDc1ADuPB5l
l5Wnb44Se8pEM4bFeodn6WgSh+VZM/wpHSmhHih4Bud8H/bZp2wm18unAV+R/obFpzsbioC5T/Jc
hEMeX1uzsRkrwTdPgpde7RFOjN/EOEfnMau5P03awG0sxh8/o68NXUFmxcSiXse4lkeNpzJJROh4
LlANXbX2Vg2lzcI3GHZIJqbn0LD3aYvnglYUAz3XHvyyDVAdxFl0y0zW3jaxWjsyjH7UsQq3LML9
UeW/GpV80Y3jjt/MpnoCX5f7Zp0Om9gKAI0TbjJPqUFbUwGGw1Tq6to2DQegmD3xDb5qK9FxZvmz
jWOXqlV/ppL6NcyqvNgtJCAqxhY7nP7L7cB1M1M5ImL1GfjGXggkjGdGqflGR6Oj103Dr0Qsz6B/
d27T4MnUwPYgdJZ3klQBUHzrkgTMTA9rrpwzAJJO++mk2YKzc7sbCTt0orAln4uWbHVVDI81bNmt
YpIxn2gi2JtY9TxRNTQ5W+2p4EEXAjS+YGZ+n4iQPI01Xv4RliZyjLImoQj50CAUAqqyWb1SHPE8
lKiBIj0KN2WfKZfQVIdN4rYN7uLxUGmCTtdywhoNmn0BzNOqCIByWwT6RfWh1k5zKcckOtu8eqks
6Y9Wrnt4H4DAz8G3PKwqQJsxaQsON1nTlU9KjbGgUsLnBATvyKDaywvmH1qiUYC2Tgkdsd7ELknJ
Yz6Cjaa09XM1NLcdDxo/WigdQ4saJx1JLBndYjhHTQpx2hgV0J+Gfo2Xf6Wlc7spNJQlaslifhm6
p3ky0F03tRcDvoZnyXbcOgxrKB/q/hQnTyVUVr/gH8UN0+qo3VihpjVh4+FNZo15blLYRiSwZUdY
6I+aEo87d+QLsF3EiwBOKYF6lwcAJfbWmZT+GOvYxsIou9KY2I/CVeBN6+3ZGItuJ9oh2ww4GRkF
AdHvrPJTN1kUacAd96CX8ZhA/sX6qYUHVkU7Ywz5ROY29uPZoXVMgsrRLB3qtbIBY1PO5AOOigFi
R4H6s3wEGmEDhqYRgVEHG8sI1DM5NFQvZ8xipAwt0T9J7Rw6K78AM24eNVXfQpTjdjtCZbK+KsKt
t4VTvqgZcUhmaCinJMSOOOndtczHL0M2a9xloTQGUtBRzPsZtTtt1MvYph+ilhiJ8tm4BHnu7usp
/97labMhndJGvKNm9CMLJidGcYktFhf4ohqP5IrkXI4leSgV8jTJxPKY2hUCFZWhU5nceSaHZ6cL
squVk1qmpOWtU0mc453tKxlTGJrhU0Bv81qQ1RCPH/ESQOKkHWHzgVH7wumsU2a7FGml8mQmiX1e
N04zJPy6JtmqhsjvJoDrnRiRwjkhS8g6d5p9PNr2VY+t4srbdvpYgRNlfTHN3j0Gy1FnJ18k58OZ
oh5IvOReMBrWe24rxa3G43VLDB0NlWzOSQwWa6Jm9e0UIAdQ4CdoMOOTdFs/K/ond6BSxQzT3Gu0
Sbbbn0nsqz2KB/2iYPLczjVi7DRL6vMMuPNYurCLi0x70CNFPqtzxLmOg5AkytnYa2JxH/PFbTHr
2zhKEmcbq2KHPKb0B/TKe1hR7dbl3oXfOUhOaT4Tes31W5byuxjqGGpx5twKDNoKcetXN+wdQEUa
ePyk/xylKR4TTkPIJ+rzgNIoyshjDEvtRs17nOFBXGrwwYJ86nORHUVptndgDNmuqWwVV2J/p0GI
yCeMJ/rbIj1bBctG4my3GTF9ZNJ4tWLwMKA0xdAAFA9u5LHKuQnnhNFeXUnFQsfpwek4iYyhSVlm
koZW1Hh+IJWZo+5llQG+H+B0Uzt7wqfjY+gswKm6Y3hSu+kdfcsdJeBwymgHtqk7boRbxrgwCvo0
A0hSgQIpwd/SahMWug70Et5nmsw5Ix5wZbFPqJnhEwAwcP9wua4H61ecND/VxKr3AO+/Y2w+je2Q
A3XISI9MCJNEFgNwu5lvDbqw7QzofwvqCyIE8+H9JGW3FxmP+oSyaTfmSD36oq52sUK+VG3DItPD
/i03m0uvWGSH2Myb58mu9lOuxZAbx+hsEmKsOnBDh5IMTUl6HHLz/qUKXOdCA/cl1HiWZAGqqTjW
XMBYMKOUDbmV1dGakOFTc3Ny9FRvmIP3uUlvV5trpCD6EnZRO4+dpD01mmStKIoiAI/DYip6Okq1
1v40Qrlky9u4v83yQGSBb5CRuGn79r2wyi/qVGILmcZvfc/K1pGJv76P3qmBOs/2+xgVnMBxmB1G
rX+NnKH3ib5VGLvd5+CNDMhwNyj1zC3QokHsMrm1GTzhVRIvVXrWhCo/hMlzZ2wEghyzP/2e5VO7
/nPu9xveuAwEkf69RDVeBrq5NHvzpZdEXiVOvLYksZ0mTEkMx+wMETQPOmWKS3KngxRAKAMKOK1Q
821mLxqE9ThpW5RjOYmys4v82h1pslpdQHRDxPIdWe8JtE3mxyIeIKWFj2EP47uLEnLFlpHnirpk
DTUeMO0RuhwjTVDzb7nh9LRllYPb3CHwZYs/lOf/0inDPmBjYamwKVvaeAr1AqEzWIJNknTjad1E
WXILOnjaCq2aUzsJ4K6SkztnioVpGvsOS5pHLpZmgzbrzUTfQ80SE7JDLUPoXKahIswRUBP2SBvD
AqEKwWKCE5hOx2zRxIfGXG4TPWmI41Gbkzvz5NWJqt3QB33VEgVTZAKH2zV4/AU1wNI4AlxMCRJs
1neybv7AF//8TDH0ZJdO5es/5tCBwSoppRoxSZI5re983SsX2uKfw3XPrsDUNwaTJMpDVsFNOp7W
PefvvfUwWj6wUtdf5q6+RXVubPOKBDtu7BkxwqQYjmuUIUa/TWagQRxE05/WjcnT6zjjUHVwEpwW
6ywq42W3yph8rpv1EBIyI68E9DKUwAsqt+nchrPKOoAPY3lt89LTpJ+/yDDSVaSQcnemq87QmGkF
C97EWMzHTrRvK/VDmwzFj5amKVaa9pSu/VLWIO3JhTbauwkGZybLpxzPxmndS5e9qMjMHanT9/VH
DBLlMbLfuuXtlHHy16bD5OKNQ2ZsVijqqpQJLeeEIQ77plK5m9mCg+LQNAM7T/hRNyGU+XszGOWl
x3O2H6IU1YhJEo21doQZDmo+lJwUgolFG5GmZizFgyA/Zfe/ArGC7tT03wjEDEMTYLj+3wKxl5/y
W/vv+rC//sZf+jDX+Jepgu1SraWSEYbNL/tPfZhq/csylmB4iEkuLXACuv/ShxmIylBy4X2AnKn9
lo61qN6j//t/dPNfDvnhEJZUugGQ76z/iT6MBuc/UG7wG03qRdcmqBoPtdAXENC/gX5UZKRQI0r1
KJKGJnc7PNcDM9AuxH0N7+MKXIpJYVA95SGCdHeeLkUPKGc2/WHifwETdDEC7lim61B1Nk+GmX9r
2rCg828fqnLeRerw4goNSK4bPVam8zx2Grl0pgdThy4B9i/80OI1VfAPp1CnL6bRfCvU3lPo+tXT
kuSp30FYAdnVTloC6KSvgkPDAsjmUTiznMGIX1y4gaG0rs3H2mhvZiOx14BDh8aBUlmpsRD3VusX
7bwfnXQHTfqs913oheBoGuUzcUFdWKlu449BAhChfbIR0tIxQYuv5f5sH5s4QhofaxXpRPO+11g7
kFOMv27kjRV7BWtX64IfGW2WrX1CKVYDux5jqe9VPMdVjz4jaL/WiNbpb13ACeDT1wnssfk8tsbI
HYteU0llcYqh5rKIh0I/ElK9pTWjXzF8UX6w9FyPhKz167qnNSxeMpXsQVtot3nicy7K2N0TiUTr
XxftRTU1eW4Vw/ImIgixhrkKMRcltAJjDh/KWqHNOc4XWqYJ+ptOephE1IeQ3Bffyfvy92FfBvXD
snRTY3dn6MznYzMWLzZlHkwu9NMmCfXXoQzeQ+YR0D1C4jvCeNjaihPc101DRXev9PIZ/V3uShus
KH0Rmq3WfAOh35+LXN9XIudnalP7SsC3nGDQR4CSVxaJdG3pGWZpEBOtaxG8dhvTA6f3lpR0sHaF
bV+ayUSHJSvEztIGo1E2HlJBngHZED3Ixo5v8ZhhNuyRW3RR329Bjso9CvMHgHvK1Uqn/rmd4mg/
hXHr9bbZPRcNy3ONLql7jITWvKpKyUb9ylM6eF4PdOh7YiwHqDV0asfEeh1IjkoKJf5QcaKeDXVA
F2a1CRNnFXKsalp+0hofsgTUHhjd24Bc63sy5jVWSSEeByug/1sXklJdBRxCX+gMyuJmK6Hys7YU
TmAyYodaExtosyUTjBB1ZtGbL/oSe2Yl3c1SRzp3jf4MKWT64dT5MRwrnCGokzcaEWpf4NNgE3f3
TYpzlZaO9UQXLfmqBUx9Rq10nkmgqVh42tGuHS1k0cUwH7OkCw9Y/aPHOSDwNE4d86szh8dqSIPv
g85qVJF3l27zK2MZ4n8jMmmc1mg/0rn0s8DS72YgMSrQjdtL6nOPKInwLU0daqkcOqEj3fAtTw0H
Z0io7tY/dUd9r/XIURJhOyxS+undbrX3CSrnQyvoAcqG/B8nMOmbt+3wI/+GKzx4QgsJpd6pzwQS
uLdWYgkKNctltBc7l0gj0EUAjnmJyIw2E/7prEVyUSfz8OJglD1Zg/7q6uIqqiz8liuMYcmGmB9K
1vvXKI2wh+RSwFvS0nNdkYpLTA7MkcyVzyXuk2fAboceHsmWCTH+m+XnkLtmxGQ8rtf/w8bjdWiG
FjZDlG8HO58e0TrIR1N047Ug7uTPj/gu032okgSI9GrTyqJ6V0Gx7WenVPz1EMGm3FRRwKvCzduw
zng3SWoIsEc8mrCnXidcuFY6frVqZ0l9iYqXtshucdGG9/VIhiNOgAhVeco1ISfpvHAHok+Yk2EI
xkh9p33kOY1pvkxyZNpuum8mIAJbtbKnkuTRx65EVocziNHBZPqLE/KK+SO7KumwLY0+2TmhbmEu
kUZ8DvQXWImsDmPH3pV2YD5XDBzonwf1z8jdM6MZLkNtE8HBwmg7Z2lxLVjm3vn+sPEOA0lUMLYI
lSzfQqG0z0qh5eeex6WXBzEt+KqKD5Vl3EN1iH/gEbozD1E+5a7XrGNmh9O7Igrz1LsZFMLl0EOZ
Ibymr/VjQ7ruR8ZZRQMxfRcItc/2jP0c8I7zMbqMRkgmJYl+xAtjg3b66H0e+c0Hkp6AyFkSrAmL
+TUoXE9AF+/Y1Ic3S0EFpcZajoMvMHeuS/SUoJf9WGiQWtzWKH8HtDhDLR6aqWVoC7j9VtM32gAA
K7yBZPKDBWvmzS75UmCgxWcZF7egrNz7OOOkj0I7ZOirJa+2SU1BSPyHjlMBzlIYP+dMYR8dHK2x
UKPnesRHZQZWxUSlzC7EjV3SGsKiSCuFy5xeamMquyQukT0rffwqoYxsBZSlI2qE+FVv6tSPVd7R
+qeIRqg7WBEwJQpDFY6KZTfzg2n1j1o49+ffP1sOCyIh/CpX38jv6JBasVn3xoLXA7kh8juZDmeJ
nuC87qXZfxB2XsuNK1u2/SJEJDzwSpCgE+VNSS8IWXibSLiv70HWPbtO1N0d/aKg6A2QZq05x5zi
gKRLfV0m0bQxY2ZfxG/kT3XSWXspKPPUMIAeYzpclX7Z3sJ12pG/8qMLgRRzYNuOCK1egfVnGnQQ
HlZRHEKPoNXOl8DxA9TsLP7iwGc3076abPn2eRrvqL+ofYlZa9YyJvYRcITRudFVQ4lOr0gSxh6V
d7el1pd3xIob5wicczfmW19YEFlMCttSAGbLDdkeMfSTNpSKhzGCuo38QN8tZuTAyOzw1ufN3jTb
19gvt3o8YPAe8nFnj90HgzBquVbzb+IZdrdTq5fWzbPTYE3vVgvnmsDlwLWZHwiDdINmfkjB+oTG
QM/T7HtelqBI10L6Z7qf7pw9LlnLiJoHo0ZtXHbTnW5jx5Jd+xOlpJWpTmDpxdgpYYVpfVSvTGP4
Mif2pN0Ew9MFBd1rdosJMmvJhHFJvbfkr8XH/Z4pFEmkc4auM7XhmDawkpNs3fjNZyzZ1nO2Pmu9
vWAf2tBkqVZzjC8w9Z/N1vgk9/PUuxS8RERQiPVKY3E76t6dqulYZcX4jRQmgVKCQSdNnadYyefc
tbfSgb7fqhzb3vydNwRC2eiIVD+92FHzOdRYkP0lPrLUcM1Rx04m1j3sxTFJ7tiow/6gmU9ZPBqi
t9rXAKV8YYTiYD5D07sGtajCVCs6fdsbFjmIhAaj+ZeAZOJPI0doju37jm0btexPylS/FguNK9S8
au5QAabUg/WCthPW2cXWX+pePEQIvWrQcCHke8sVP9gOxnF+jqC9N2BLm9jeRcbZM9/f4Es4gF9a
czRtFtZ/ALgnSSBrV84crNr9YGrv+SjvRIzdK1frTEPf79bgoMHbecb06BnoDmqtkRjzSKJNCMDB
qAtZE6rAUNzTq3406FHhm9cTIsXaNWf/tIKW9knBCi2BwSnZkZVs2HIFXS6Y0DVS/3au2tw8c12e
ardfkQjv42FIm/amjSFvdom8Yv1ENhN+tySC+0DKqUEaDA2IUa47PMoRHmVfRO028d0b6TcrE/AH
GoXoiHaRCgHL7lQwwJTxL1tF1XXhD69u2R7rpfqsetFspTY/Cs7HdY8DmK/RJFZ5uRobyvN2y4no
I3hkI+YGlT/fQuYWvH0Ewr0HV6zh54GB9kCIGW0cvG2Vh9dsPkfoRZ0ecqiD1vKcBKC9eBa1eZ2D
ncN/Z0J1tsFhttArZMHnBoAV+CkQRt+YWMgNz7I0X+X5eXTdfo274tpU0RjMXp6u5uS7tThHTK39
HJp0PFfvssB5ckv/zfX0j8z7Yga4jTrUXya6G+y9VHS9H6+cPyzHuDJ62dPtLjt6duo2lzb+wALt
jDa/D6b3POvW9+CM32RSXlnNt5SWCMq6RMqc7G3JT26jBkvs9I54LPzLdvOuQz0ikw4Dq4NRRDAX
DWnzho3Ox/7sbalA7OokObFg/qWPw0us7HvpoMFt/LvCmBENAP4kkvOVsuiJmLCD1Z49NKQI1F3y
RfUE8QQHYGmBCyxqGQ4qA0zYOGA1naNa5g2JAo6GZgtKZe3JW2qnnJQdmT/FYisklPynjbeant1m
jfUGpvE2Zv51oCWu6mmpw0Gqq1hau3Ywk41MsegRPtCVtwOF861aXFD9KPu6sryJodeSGECe7bm8
qhLsO2Oybrw3CyoL8qHlW5FOtery9iidaw2ASJIR+8qigTow6Xs7c0zROhj91tGHWygjK1y3b/CV
9rXmZqE16GBFpQyrKT2pFpNh3+v61knRc1it2M2tvZFa/Q47Uu0tFxdQJTT7mv1+SP0JPDs6RlZL
7I+BuJ/31VNyQslKmIVMbt0uekzr7iefpblSg7mgEg4jy/I+4/vsAUzJAx7Z9DGvzZcoYmqPZaOt
NYp3gy3LkFWW3GNHpTngq2m3GNUNou4XncjHK7rgJHSlcw4wfAOqB9ZdsvO18STbTNxrxWNKQi3C
4Ia+IQb4QA037PysNSo0eDUDcszWTw/WnPgIrTwMtENmQ6TxEsZu5znp03pje9UNhtcsHHwl1yJy
jzm/2lHjk2KN3c/mEG8aUdxgXzXWre3djEizd7EoQ8IaMxYtnb9uBPRLj6Ef88H05nSu2rNP3NtJ
QoqE55W7zibvLasBsJTs4ispvvQedwLJit569Gu4naaVsSCew0Lv21+y7ELgcpQep/4BQAAB55Hz
bpi0DOKase/N1ug0egkJor3Hvtnhx1+1JkSMOnXvkjkK2dYScd15907JTXFnPkPmZ7rsCuJdQQfF
vXcj7epujhjgXYIKpNLoZWSRd/S148j06pX+2YaC/7dqZu1JRvShB58EKz/9ZRcF/Rx7JKFL/CRE
lzKVpdWuyUuymFuLjXXsh/JM++gc0peyglAWxpL//H+50iTKKTcWd3O5foT/enAwVPx/97vcnIn0
wG6s3V4e2hUc3RC69n895eVGEbEitKaza4OnvFw1tgMUMnori8dEG5lxdRTEyqwyevuBdY5ysfcj
Kp9sppBUjd9JyWK2n8UvCh6ndC81IVeG1u9r2d9YfbfHtijJQSZPTjm/7HT4AAb1TSTed2uijFQz
AAefFs04fi85XmWkS49MYscyCejyT8AbWCvYhiVWi2V8z3PAnjJZd41+que0DoYvwmTcsCiYBQZb
v2oRElopoVA14sDA7f0kkF6jM3L2/SE//xnOjqHLpaVAdDKMrRsYylU7NYr15cbLH6JNy3AZ7ac2
nxC6G+k7ubfOQfTFbhjxwOSNuyomSvqT0fsrStXYaJCbrck3kYfWQDiAIJcC8+X/hj3+oVG7vC/u
alsXW4ldh4JVjc6fatLs4wfKnYIukM3qbDHKlwI4RLi4BEG1i14B6s3eFg+o0GDGxlEMpv77j/HP
pXMsAkupmJN4KvOjNxg5ViD8gkb2UJx96oR1aK79ZTjU4MRDb8TPxRgfJTKjPtXpKZIAIqMnN51o
7fOFT9eEhY55eTWaYkNA5MHS1XbIlpOpjzXQSuMKFMXGAixqKLFO6wEwXst+BuU4mx6ODTYpuLeN
Y1RXcSAbYwNdLSds7W5ozOEwqw2iqU3va2/08JkZ3Oo6nfyvZvb2qM1X5yWCbbOc7SIUBMWd0u2j
W3WHvr2bYnVqqvZaS+PQTyl6CO2tj8Y1tT+W+C1EFoAtKnnDt3Iy255zZIkHanSoV0TXU2wQt17l
t+vkvsqNaGeq8dqfDGqa4AMQaS7SOg6hB8kLcW1zZYlsS6BZuVJg9GbPgGid3eTxhGgqw37UVeN2
YEO90lIQEtLlCK7a4rFWFC5rMFXsorwCJxYJuxAfXnRtQL6Qsb+YyEoFR9GNoSgAX3sEjXVZZBMQ
Xdwa5yTtXl9ZZvOTN3MA7hONmwe5qadVh2WVmg2bH6h61w0DP4YjKiRevTeqaaYNjPYB39Bm8hog
W+qqLUlMbxyxFlZ+k7WoUIDFzFblbTvrdY6iB63AwsTUdKizW2UnFcsgnPeJndisG3XiyPstIhTW
lxIAU12+RMrbTLoJ6ylNqLAm6WNjbVXp4lNo2QWw4ODQlwrO/8PCch+xUQ+WyInNlbTmpwRdHw1v
ALpa+5pQdvCWTcSOaUX436dVuyi/cxR0afZJ0KC3pnBLZXIe18Z4svLibYpUdzDxeRD83m2ssUGi
kSR0oEgZqqPka4Y9dZ1arB7NZjXlTGOF579k9MWBy6rHDL2t66iFGtH4C8x8kPXF9+jIF92a0eAt
nz34q5VCOhHahsvIEI37cnkoDBQ+vsDRZE1zYAvtCaCjv7aS+pDMCpe/so8i3RZFel+64iYGpVP1
892AhXGv978sS+60/kW56cEEVjOqdi8K6z5DkhcIV4eiQHp20aJu8wb7BwDMSTtb3trsBun92Xl0
KiKpr+gWmtRQrmUxfBOc9hpnt+h1X4raIkCnKaGRVw5iOIcRzbYxuYzJlQ8F7FU19afu5HtTaleT
pW6i+NnjREQP8AM8hogqL7rT/ckHH1SEji4fWile8A8c7al6iDEayoIYoCI/LoCfZOc+lFm3t/r6
PW+JcBMpTdTa9KFP5Oo1sfxk20DVjzJcLq6HW6O068cENkq5NICKhq2xYLLR2kBE/V0hGHNc/Qr2
Ehjd6mNJp4+IQQHj5c9Zltmr5jC77tucNW9q8dljdmtpVXVAOkC6GnSyKEedYSUHQZGCLXntLAJG
AdE/Sk9/gI1GuPWGs+upFuNdAQK7iUDzyBScw6hIyXKpmmFI3Pnzkyp76Phzjd+MpWrUVD+91m+F
oXTIyyZMtfRdxfqN5ZNeJpAi6HMV1osbzmeKUrbEJ6a+kGrbXaGj3rY/DaawJoI9kRuvpn4NMAdf
bHVdLzBuJ7B3w3LvgJhNFyrFirIH+CZgcLdWjaEsRTIz9eVB2gi1kAamuiCs3nQf2szJgo7IcHNc
U/H1qE7rr5BR70mfWsFkMjYua0PM26QktvSpXdDwAVBvvm1oj4Exs4IuNk7Mgmepp7vzV6zK5tEv
fBJUGRHIkguNPvnU2JetZxJ9NhUfIXnNFhQt5LWu+1mfV1B7noxJP+HDmc86sk23dIye5WLv7aK8
9dLPATjsida4v7Jt7RdxDq9miseDLMA1SfXPXYyvf3waq1rnYenN5UTqCw795ofFB7RDt97EU7HO
epRKrXcLBhObwIyALNcMgyawzv6DfMJZTC+uw4cyItbs2sJm0VFMk/lyMqC9Uxq9oj3Gc9F4NTli
mNFb0lAjjDZKfEREdul5cpuO+gfaBAZ5v72N9Z7zHvLMXDeclZiygi6jgn3ebiPdXok61q+cRlAQ
zH1I8A25fVWKFopyCPxGSPUWZaOcDwitbzczd5Ad7HTrCKxy67xNNnYmV3+KEgocw/jDGvdZFQ+2
GuownbEpALpec2whADCxENJ2Yl5JPW2tpiRmHUnqXGcxKOT5jz06YtOOXphP833c8PqFGlTYKAAA
o2F8lB5oIYm4YbYj+AjqaSzA8knRXi+tD8tXAsrHCmMUJC4UDhttfzwL1WabkivrUknxSXirZEB9
asOZTts6RNtK67BCQpoa+uuiv5dj9jzTgsFhFlFnOI+QrXzVpuHdIeZhRZABmJxBv/IK1qGFV54p
kLy9Cd0h42i/nqKLv62i7m7gnV2WM1RYgohz9YC2V+gQ/Lvq7KyiIaKwwxGSR6WN5LymT3R8TPEt
klRnk85EOVpx7h16zBxjATo8I7KxUyYojK4Lu95/WcS8NclQV2R8AFBaZs65+MYt/DsJNdXqzYe+
nV4a078eYnoZRav9omKLc0CtpqSuyMOiROkkKfMsE1qazh9pMu/OTl4Ip93P4iw4vAb2rPT5gpm4
dLIlmAhGP9tQX0cIl35Qtnc5hRaK6X1QmcarPFdTmDa+Jk/AHHX54ZI83yzokmLdvV85ElV9YtTP
eOg3dc8bGBLhAnMn9nuBo6iXNdHBtrdGHjOs9Prc3RziFliWuW2twQ573f9kefOEc4vwM+KxYwWL
1SvmnynpP8vOCvvUZe3q4xSLdIcNZBQKMPLXeq+edZ/9k5I3U7nh5z26MfWkuR5viE0z12qgESyB
zhdARdwFAxtCHDDX1jVEq+k44LEOCqRuV0mJpCUjt+RZNHBh2zEm5XVBY+bLdwtxRBAPCiLfcKom
nIdI4/niEpRrC5xTj1/JHtmn04M6eJIsbm16FHlzcmPGPL9mg5Yn8971m3fLoJ2UxPu+nChiDd94
s7b0VV5yPTNWo469eCQnIm1BWQ1JFtok61S5WHCWz9dzLb8rrbVDTZqhRZ1fb571nr60A5OWol/6
0RwnHL4wxcQWkVliZzdOmeO/mr1vJT3q//T1MGcj9jqPAKVFC3rEQzVjZGpL9EIDhPi8QpfSIAkl
9f3FmfjGu3h4r9SMSLTf+CiZgt5UAgG12Ejp3rGhfUyi8d3I8Q7MvbcxK+SvvTBfAdvP26gnKWGY
ujdZUN/SU4WbZrLyja7Adcz6jU2j0CYROkg8Rj5Ty09ak4bDlEBb45hEOtpsjIgpnSV7s5OuTxOn
I6EoLbxdA0dmVmcD0aDJ0HG+Rkuwg0GUqCtTksaiO+sMIxk5TxnmJlJaxip7dAu2zQaVgKCDiLjC
OtjxynjtoYrT5sL3K99sgHHArlgYi4gIGBcUk94tz7GGxqlUhghGDy+VU3nzWonpU7lcZZfGLayS
c4jKIabzsqYwxrXTfW+rZeMmyAySGpsNcL4OMVXkIDPTya+cSzC4jUGOHSX3e4Cg0Ro7e4z7suo3
hueU6zEVZ1EBi0n7JXLNO4tcoyBKqRJ6urf23eq1jlNcK88qwzmQ1P68g4GqH81uq1duG1qGYm37
6DYGvm8GmEO5FNcMD2FKW9+5jgrOZDpP5i5zNXulxZYII3MwQzUxyTRONzP/6N8pm78gmZhofTvs
6pohG/8XVpN8nq+SUY67sliKDTFDBF8wxWVVt2ctfVcrmj3ZmJw0k25DWkx7vCT06ApBNpG+7BaP
ZYhjIZoylgABbbTVVL62M4h8lWSJYHUTWVMKnB5ZDUHmnK2KUvtVd+4hbaMciNdatvVRxA2u75iC
itl5Oo7FzDgMxUAgRA5UYah9Gc79/GEgnjjhxV3TPSvWogS6CbYQgOwpUvCHYyTsNI02dZ3lV0Ah
HyI1svDweGdzQtUORSISUm2XJoRI0p0EkKvu2ceGSgh/o2d0aofKLQ4DCV9LepBGdWtXNBYa9tkr
zSvuwfj4L6gSqeHUja19UZ3bLL2zLS6GfaYZlPk3keENay0byPK2vfdkaBg1B5B1bkk73mrqEAjQ
h8gSOO7Yt5bEZYzVzB63HF9XnF3bWNOZQu8b14HRjobQ7oFBTxZEEkKPWpwxloPnWVFsc0loFtXO
VmXOqJ55G3yYdHtg/RKnQtOBCs9IPzJ29Y9Ki+VRNdpNm2MPd90nbxb03PGmAogI8BmFDR8JQ0+c
7NmWHDULmvASUw5BGrHPobEjOVqCTJS3s1quTJdEApo7K9HL27LLaXWYiOcNd2B2aPHcDH1Mc4kd
U+cumyVPHkwPTyoOPrUt0kbceVFMK1EznzDN3BMHr9h2JGw5B/MpBVi3WIQcWDQd94Pe1EHnj5uF
mn8oyPXEZ7nckoVmadCcOe5OJtAHRAUoP6bu2lgG6hLs4RDvpC26U+29TbIn7xcF/WOhPY/WvDdr
tntjbDuBgcGtFN/mOKAklsVzfgaGUgui46DeBZsvp0EhhLzhboC3uPJzfsmFqFUifMFkWI5Ge9Ac
XwbDo/1WmcTWNy3ilmUHc/pumGMy2mKAhGAUSIWuHY86kned+NYQSsFqz6gSIukL91rL3WOMQTK0
zZzSmnpNUQ9tiYWZOMwjChUnoSVQsZFyuz1oCgeboKFgXPVeBXMrwdeXW9fFoEgyDZgunJ1bgjMp
aS5rAcxbfI8GlWym2yMiQj1o5PDh1Ja2gthRrc3hF2M7EVaV/qVLrw0yl9SK0hTepkQEXm69aEDK
m+yIKiHdN2f9m6th6xd1y+pwM6uULRVF+dasMJ/kTbVmT+cjarcizI+M2Da+7W6g8G07iGzbKJqv
8dC7zNnlcWr0IcxVKwKkJjvLlT+xjgFSz3+sGlNtwy/iDef8jjY9KCQxzAPQya2POR0h0moHQ882
UCC5Vzo89XX2kFmULZMxO5ALjfmF1fjQv83pe2/3zaZAh7JJwEYkjluFkNOLTT0LDvVhPP9M2X1v
ls62RP+j61C2obBW/Gps98sH/Dc9RMykII8Wbm1f56S10eURTv0YRdMO2cSrov2+kjkDkd/K9yVL
dqykhbu4uyJGeOnW9Q+NqmdiJxjKeX2qtkiG1bOrn3n0XhRGM+U6DK4iqOoyUGnx7symwchpHAn3
JPe4YkXL2p/1rfc4ONtkMB1gNePtPLfXvt87ZI4noAdiBXCyaoKRSK6tRyRRro85m09WwIVw2zvV
WsfUJbW4hAfWuhq+b9146GF+01WhUSgwACTRC40pqAAa68+2ByJYGxnRIQ2URSZPi4pGkE7lm+O5
RISepyUCsxj3fSzz8DJVkW2bcpAbjRnTnthPNo6T4T6U37TianYfCK9iiLwDdboKx+8h1s0DUQ4h
6W+0qkwUIc7AAcdTMzJk0tp2R8dtqXRY/oOWFDbiC/mFtItNFNgLzI9zv51NU6LmIerGJmGE6KZQ
gJdchPbVxZN1kE2974Sf33tX3qM+JRW6Xw9zY+ZQ74wfHPPbKTJ5W2fkwClgNoAeoymZridybfCJ
0SzJO/R2+HLBlhCz154igr1OdS+7rWc2pL95sVi1DnEJraxfYOqJX4607zvT/qjt/FdcApqyslmE
jGqDe09KmkkyfJ4dkUYRI7Sw4CTt2MZgwwCJjTOgzIRXzwVJG9vefmpegJJO+wi/+0HY7Ucth/ZQ
NmagInXbN2bPwMASs1YUfJpO67BcNWuyuLcJHidwORjv29ZaVVpxHc1avgcCMN/obnZVxH13iNIO
ivUiMMcV1LDJT+zqdQbzbyUS1e56S0dUn45i01OhJ4MD/2Y8Ar/nzxWK5QjINC02YLIbcORbzYmK
bUR/aS0ubs9pXFMc2YI3uda0mDnL5DDwhux6np0HnXCKe6uoyaDorO0U6w8pvajdJCq8mj3hnbaj
b6uyOgw09g+65580F0aumPQnnQqhjcUlzCOhQQ4dsVKa3jthdZCT4LiGwNdpHuZYX/WBXUu/bHRL
9ZzvUA7Qd+VHXIzP+iKTdeT17xLw7zZhpKkcrVzPHRUyuAvb3JxkoBcWmrWc6CdSmuQeHYhgKHkj
2h3GwlhpIb33jggr2kBcmpnDxK0kUYddtx4sqngf7Fa/0dWwGcuPSNj5cxEVd2lhftiFs+kbvB0+
6RBUpTd5C/QqGe8LDgUUtX13djyw+8Vn5zpffde/aK3yN1iiwshNQKHUhr1tmZdF0305ccnC1Hfx
Y/fNzdiTtmgMh7Fulg34rz3jFLupKnkZM43R10TaV/rRdjrvOL9wJFXXVpq+NjXzckm5OiVUh/yf
HHS+rHemZx0EyqS92bK2BrOi1t3GNVk+zfHyZrIZnlzark2WE4xMFyPtf0UG+cY+mVUSHHIQUcIL
WCF/j11TYDKtksDve7n2U4p2bcUCWY1zvnHdEHl7vFlGBW4JIUkhOt4sXLAgTtOO95/RhnCPOJkC
t7YWqsPiRbC6X7vD8Chish7bc5kYK3yzVnX/WOJrDLE1w0WNbHNtJwrrBIPTkOWEGNhkwWcyearI
pwmM2kI7a5gkHixaFYqEkQ8tCfGw5vze9eVPn08NQin3tu6EtXX8xQ4xOtEG8JvnPGUJiC/1WY18
b5aJ+b1w6+tBtNR4DdiZoPAexTAsuxZmFFZ+QFjIECRgI1pU+wRYER/USo5+OZWc5VAlL5eopyDW
/L+vM9i956s/d5zPz/DnaRqWQrCLkr466lnVBpc7Xu7TtA5Cu8v/1PG9OfjzilHecNPl/3ROuOny
gP+6+Of5f98C9Fka3v5/fRe/3+TvV2S+O9OJLm/79zWxFZEN2QJ8OTod7KXL01xe/fcbubyakTh1
ebac/7/vByQDS4jLXdvcWbrf39/vJ79c++dZLpeEO3WcDxyke394ix1LHbxS1vuqnIx9r081w8yZ
FHO+FJ0Tn/66zluWFFXXP/fJEFlRVfvnnpdL8Xmk/nOdjEAeRJkFaJDrfz/D5dbfD/7zWn8e99fT
2NpZ1qPHeqA71NE3qdJ11g3xzZ830hoaHYjLc/3XxRqesiDLgNe9PHnVVXFoTPZTXo5szYccIJCn
xA1nYQVCkD/ZvFT0H/jz13V//r1cqnr3ys0rH3/cfx56uXR5/OXS5Un+/LuwCmXvU/WUW/7zOn/u
99d1l38LCllU4M/3/uu5Ltf920P8vm1XOvR++CH0Xv75GL8/7p/PhmkOcMRfT/P7Tv/2tJeXzxdy
TKRqtg4OuIOsWJbp+M7YffHvJfzBPidA/PUvjCCzwAzOLX9uHkWYLV5ItiYVF4H15/KgP3/+ug6e
ZLQyJwuczz+v8NfL/HnsXy/1b/fTfdCQqDr/827RF0ImheZ7vvryAKsZ6QH+9aT/dftfL3L59++b
Nb9sdnOmNv/6Ffzb+/rXp7nc8c97vdzncl2Cgmwzuua3SgmPQOeLjPDC5K3GntaHXppdfxv3QDJ/
Dxej+azZsoiWU2I0T5fRoKaEBwOvJknMzN2EGZzqQ7kxcvgcKF+BxQEwZxLLQUjo7/hd6y3d3+44
I0M62udLVOs6iy2202zINgCoUjbXRk7pTHjlo4g6sfOTbJtPw2OryGJyyI9YEYJMG1Gi/lNOHDbR
cCP1+gTOHGWZYs0sy/l2boYvK4rWeYKewMx69h70YakBkipdzPNaeAQxVIaItqUuvvxietSJ/g6T
FlFEOQFG7jss5RDONkbJKikGpAEbaNWlJNdWS5NcgbUtT/gvg6QmSWicS9hoaAFoYttr36kQBLAU
posOTCrvo7umVftJzC4oqEXcWZ5j7JaRd+awXZ3cF5YmbG16yKOjZKFjeDIOU4K+O7KANOIEt4rv
dF2zV2Gnd2MZuhPQ89E2kUYCwrkeg6kFof/yZFrFvmqaEyrdJkil9dqOmECB8YYsoNINaBfCVdVV
EtORyggIWLNjr9dEhM2JuqIqwR4jowyoiVqu44y8YZMuAEznc1wE353dm7vIS5LHmB7i0hhjACSE
oEY25tKbb/Jh+pEuXwwxD6/01GmPDsAd5jwjeZrnqTJxwIA5bemdXRng/BA9ZexbuuSlHX6yiAWk
EKwIpsX2tqAdXa3pd71B+1vrvG1qOXzTFuX0Ro7Wpp3GZ9aSUyhbQRJiL7/c9LaMadqjC+SxDqXk
ranN872hxWcYscbKvFjI2Mvf5OAnG9r35a6B6oIQITknUerj1iKR2EOjsTEsPniMrnGXe3cEy3U7
T/KmpwXNZ4wV4CAqfugmNBOXtAy2YSsv9gRtA86l3mBnn2g/fVQu6246nY8gI3P6U5Es37SwWSZL
2gOt9dZrbnRNXPdni80xMDj9MOrSB51mpHJAJJvAEpnFfsq9ok0xrju8IZYkr6JAvgU19ByUJdA7
9/gaKcjSwzH6lyjNEfM7xQrNGnEnJdkeHq/loCRbV/1CYvI0zIdO2ejotLCMZXQ36/1qab0PcnQt
km7j93kAJeppWjDqrMt080Q9ITkmFVYuP/nSzsrXekqoa0/LL7+dBeqTna59u36F+CQ1072p4y32
M3G39JEXmHOxjpLhEdAV/jT/SnmsvmuNyms+dPDA88+81VW4kIezpvDYhJr3TI4IxMSsjHBJkahm
kTVuUz26Wjilg7GHyJjq+k08UZ0o6b4q8W63FsseMhA3qnuQefuEmJ44diqVjt+86iQh0EMrA3Lr
wqIfnmsRmbByMirjABgo0gzsNwiDW/mEkCCfot2RucnOts6cjFa/dzLrGQRLa2FbKwr2SLJsBZAD
oHeeHm+Erna6ieCyKOaX2B/eo7jt6BrXX9nyazHyEZla8inShN698eS1ydOA++BYpb0ejkdfD4Uz
+O/9dM72iKm/IsaDlEHQVmT8VAV6auG8ZqN9jS7zZSj8K8vgbjBPTqZAf9cvFkxEJC19I68i9CGU
puZtnpB+mi5Vsps/nGE7RMVjXqk3XVX0hfr51sq09ajwDDpUEjFJMHZbNMJaGIh6pSiwduM65pgI
ulqhjsvehzMYs2sQwmCz2JO2QpKFRZe3Z4+YgF12Xfw+EjBbE3alHd2hRuk3Y+RnwbmF7EwlSDnF
QKBRcSgKwg9Vsdb94qyMpxwhZfnS2KBY7X4GdJ+fCTVQiR04zwDX6Iihst9IrXh2MuNumM7F6ZfB
oevbwsh0CKql2f5Va/lXmRqfsgVBQME1UAKbv3JLHDOK5VpJ0kwKv4qGG12tZI5/kUO/mkp0neNc
P4isvW7lHJTVfNUoCp2SgpUx8oYTI/SB0VDANbrNRIztahHNDX2rVVo71tp0Y/at8bSvocDyi1S5
04ToRSiP9g6hTZDW6Kq70sU8VNTXZU5hy3T3beu8y7TZ1BiJE49IMzhZu0R3ySHF9w6nOUL/4Y0H
0NAr0B7WumXW3SiThBdrHPI1YGLqOFo/o2+opnVkap8wSq+SaJi2JjRy8tzRKLkOhIaOvKFl6/al
BZbO2OKVP4FkfqomEVp6gRA9QR4yt8VranOYafUvX9TZYQjixFvZTXuPBvixtIvnmbj2tdXJx6Rb
PuvJeTFqdDWUhkunDZ14Oi0EhecUXHWJlFV3nFPdIKOpJZ3UmqaMY8l9HqFQSZ3tCEOUMuQ2faVr
/+bHxaPTqHPSAfk7IwLXYietgmRtjomsl6GhWBuYw1WyICKa8bmJjqJW3hi3KbhnszsjkpDTFjt2
3agPC3p96eggsa/ngHPzbe6nt1jSE3QLJKFeTZkgpeNb5p+jmz6Z7fQ6tMt3RpN2iM3tMqRAzspH
+qt05ER93+AqBZ2CqirX+WMmD9aCIKVeUminuqn+h7Lz6JFcSa/oXxG054gmyCCF0SzS2/Kua0OU
66D3Jshfr8OegaDRQpCAhwK6X2VXJZPmM/eeC51/3otAfbR+e1Q9thymm9vCz5F+dPKnFS30M56w
KyIg43UhWD+ZyC0MAfeqMAvyl/AIdcV9qky6JIQRW0xRe8LJjr/yluiDmrVmqVnTY1KDtjyJEjgl
z2bDPtdZT78cImgX0j4sOuq6CkkSlFAY3C8zx3hkjm89v9TRrF7jCtKeOWUvQWOcufM9xkvmUt9L
Dr26sQgMKl1738Gy0mW4aw8tI+SWw7KEXeEMwXK1GlkTvkcTi8FeVjcxiVkHJhJbs528jQ4uaVk+
Zr2DmsEG3Rpz9Y5++JNl+lSmo7sudPOKKuRiB91d75NH3Y/3VafeXeIn2UMwhkrG7JcMIB/AthrW
7cxQiziQCes+KBkBA5Wb2GvdWCMVjd76jnnhktxDdZ6PAc7kMr/BG4DaBjMQnhkul/7V6xjLzRkM
lFaVoHkYkODy4WgK9JxOrp5KL/sBeI3wrctGpNf9c8wg/tBEbFUQ9EhcC3gM0J0Xajgj3YoIewzf
scGQfdrbOy+vd7Idrk5D1FcJ+6UO0dJnMZ4vVuuOga4ACzU4faxfCnSJM7sM+R0OsuQwSomDIEdl
teltCZwdDztzFjar+SN66opzDjETGuqV2zbxQzdsu9DrnnjAUUneB9+m7vuLNXVrkCEuGUzdkyEg
OlpB/47md0V8HiylsX9v2mCnBp+tBgAbK0AyRyAkkU7FOisXaA+kjrqlCKvRBNaK9Rm7PgSp5IHk
8+AfIfy/Sor6iid4P1TowKmNAaTj6xx4GMJ1x48F3O5WBwmnSx0/WNx+NpBZ0Z8CSUeyclFx+Vu2
MeNxi3V56jyHrX8z6OLT0qhS5qal9MYkFMb+jnXvtVf12aNYVAzZ4DbeUIIsQbKwjdIXau0X33Oq
tass9NG2/mIqxbLFH/SNH/CogV2d+v2HgiSVSO8eRiPjca9Gug2QuQLs3jC7dYecbZOXpSvhU4N5
mdhB3fk97ALRnd3SWuKEtLGy9PgML2Nr2ZAjptzg2Srpg73+Dhsqy14jvXOYjbNz/WQkVkCBprUh
l5yCNhr26HKdlv32glRDQfRJp1yv3bRG9mqx8ZecNMZvO7Q/4EkfQ4/tYBx150rAJTLFOogQE2c5
hejsKgR3qb8OMOUks3tt+uApN/ofVjtOIC6xJsG8mjYTTukVVqNtN6g7MrcEIpL6F8CqU1/MD7PD
cGao3muxcKsCRGNmGT1XAsmorsJnf0RAW5MQRmohvhoBigd1qhWZIAQQp7BemQ+DN63iwv1I+jxa
DeO0Fsqzd8KZnmwT81LCFRhxhMH5q0Vy9uMiKNlAZATbDfnDQwmi32dNEENLhDBXaZ6P9RZiOiTc
UdwonV8nrMxLk2RTjrXXNnVfQbWiHxz4MgxvoMngMnpEsa3Yaz2KUuwGQTvGTarEGAhBNp5e/MW7
O4LcTFNubIZzdqL21xA5n7ZnTLvQHh7NKdxOnUU8mMqID2moCN2As780pmBLYaK4QlIKKoeHBZK+
MnV+w8WB8av7H5baf+6bq7h2yd+2zfsYdT25u3KTEr+wMgLOEunaH67v/8Tsl7AKlkfHHg9gyQI2
D9ZD7QZIp6wAUbGDdQ5O4/KCbRyDgUOAddB+ymLcntYWokhpDT51QEL6dICEB3HHW2LVxybszgYC
xbpE9Acr+DnJimtkeieifmCtUT+PXcAO3gKD6GWL5S/ZrMp2vmEU8FaJb5KHv6ocBBcLK3xibX8v
i/GXbMevmFTbmaW2Z1vv6DvdTeUAgCzmGohag61vXpLFOXkq8Tik8p5NKkPtJL8OOJYMdpSrMgl+
JS76E/RP4EIfemGyCKV1XxWNT6yDDDcsla6ZKy7CYvOZqm7rzaDRGlPeVnQdA2CJTcRWIBDjsz0Y
z4TVFjsVTQ843Ig30PI+D8G8DUl4pNV684MHn1k7IpNcrgr2yOuuSyiwKTA9iS8pscvNNLonZGOr
oen3nYzQD+F6zp5rHKAnE8A95+S6qSJnqxOLTmxA8IbfoNgatsfk+dQqTJdWi89PxfM26PGeFnI7
1uabkWUnv+ntfainfanDXTlkmF5q2SOp6r6iut1MoKqoL/CEU2CMBAVQVdJ9jbdmeqSSdo/GojwZ
4gCFzADLH6go9b6B7yN4K2oHDZ6ffE8yeou6aDtNGJKNgWCIJLARXU2vpYiJX7X3GRiSVTHA6G1x
tXgJqz3Rv6UFG/aQbeeGqEEkZh5BsG0AV7CBfQnojm9LFvGVlz5rzdPbJT9+V42UHIPXrYMFm8oS
oEAkFJxE+V2FErBhVN10Kto5qRtjetXnKrU/AUEcwijpadrQI9fdVzxOz0TUlTujDIJVzRUPv07S
GwZcSuPY3hTTLoCcPU2xQuvZ1Wy+FKvQMlSgx7YiG6pVgsluk4XMQuL4uwyziynRNNGCubT1LgkR
cXuIdAk1kzp71ZT29whDjw8Wom+xR/j2LlGzyFkzPwnyY+pU35Ax3Z0ss+8kw+o7DoR22tHNrBCq
1nxZA+WHrD3fNlFwkHeapymX4g1O5Y/YDne2O/wGyXJDmCS8Tu5Rlmy2+SBfAkufp8ZAyVHTxZdO
czs0Al0Z2z/J9ioN7L2xjMKjarpkrtlts7jodzECRo9l86qqxheuUdQgVoXIZRTetlHTntdBMe3V
Jk2io5WZz3hQjU3M9u9F2GhHxjq876LvQL/WRGegn3mSeU+1CXXFRWexbsMwXiHqQJGEllLSLVDw
cm2i2QVxXjfezvllejb+D+dF573BAW0eSg7eClTnvZGl06YTztsA98NS40DOTIxEMgvUBQvBk5q9
g7Xo3oSKWkrhFRWAx5nFx2GjOat7J2cOh+txsO+CSN1XP9x4Q4WYrybcLBruM0Gn5jU2up2xRkJg
vkVNa68mu7xxs/FJo1PYTVF8l8jhAhPLWPnsZAVr2A1N4GXE5q0n59H6QEr9IXEutyYnZuq+yMh7
tD0g0yq+RgHw7Q4LSjad2oarRWGd9vWhdcy3vnM/DYkkhPd1xFS1w43LMCbh+S/n2FmZ9nCs+5u0
9q4tN4BAxPm66axf4dK8+oa6kIECS668pLY3M7hrv6paL1qBl6wHycuEdGT5R+FtAjjNQ84Wqpi+
KIPDbOKmctkgl2H3WcBNraJ+hg/g0tP0jzITZ0QWhJMamFgUUnufjSW/mAFMNU9+KAAsljJ2R2hh
+RXl0SFxSXLHW2ym7nfkN8ypmqbaCGhoOx3vbeLdUy8lELTOjtWg8ZOY1RZG40dqtafGZhMbuPE2
SfHfJp3zGYXFfRO7W36Fcx/dSmgI7TxeCgP6Teoh3YjBX4zOQ9gZuDPC33NhPNmLZw3HzpORvg9o
HFw43YYyK2ouG21nXm2czvqSfXe0g/gRIo46lkX63UGA5kBl75M1vKYFVpXCwWnclrzneLyZ0vFa
JjHcRvVBCfFhLjJnSSyJW03v/cIP9k0e5EYepETWl8DvbIm8uf8zqdR7zS1z40yMZs3YPqFaZ5oQ
vQdYgpad6iXP1BkV9EPuj+QBm8avWY0Xsw5OUVBcbW7hQFH2XVkiMSCdBigqwM74Lc4asf5du9WX
62SfYVWFFPDlfW6QfyRzbi4e7pgQ84cH/rIYtyG2V4+JXpZaFQT7/BEx5KqQaEgK1C/TiIUpssLX
JEEV6/aQXwiwOcezcFhTI6Y3SrX36mJcm+tu1slKyjjdzUqes7L48ET9jnT8dsjJWIk5T7lCXnE7
yC0hM0FRXuPeJ7cZbKgce7UF9bl2kvnGCEm3y4Z5X0MAdntIPzzyjK2bQYfm6kJFCft7QGG+6Km1
j8VueVOVEzxoyfAGTBNdORUdZ3FxdbIXCDKbKCvvmqh7iwa0r8spOE+1vSooj3bK40Rhln+D3W/P
RPwtlN0Nk9vbsA1NugR75O5kbd2kOmcif+wi+1euPUGjF1HWjgAlg3kbiY4HYxE/ol7gOWwylGF4
XB3oxh67KX+ruuSL7vdp9LvuKPGDOMUcbiAIvLnVpanCX5QH/TGKKFFCBvUXwyeqCh3VGrF9CorJ
PhDGxViP7BpKhlpd8sm4lLIybug1X3XObHcmiKqpSGtCaTHS0yPEwVDDZFxk6aForkVpsCDgH4Bh
ZXzR966mfngScegf9GzcVHTlR5WnDDF9dRrikabRaHbO1BrrKkF0X03ufmpzC8Y7WuZ6JoVMpQTt
Zn5k7vPQ2k8T6WKu4SPHnwJ/jQMsfzCmFk0NZI79nz/+/e/C/JBwXbK+2cgsTtECVzbPqs6ljc/L
fRb5BNLrN1/EVxY//Q54+oTZczqWMk9xHMh3ctSIpPCADTi9ceD97GaLQrUXIZM+a4m28l4gQrf7
gQq9GXmGDQ0DyLh7rHT50cP9ZtzD02c2xqOwhmAvCeaW5PROGauhmrnx3NYDcklUBC3eFKOfOixM
lPbeaP3gBuaiocLOw/DTSQTYHFDjG6hKIsAiH5lIsBqP25IPkm9cSrbIQLTpH2Qov6LAxvwiVsnE
TTjsw6MzxxdTMLHqAvs1SG96pAh4hK/18uPiZQPjeBbU0+idAOoXX0DE8IsDyXHI1KfkMpveQ17d
VgkYBpQ1j4XC4Y6R6dhUgpGmvMXDuGqk/91oV/IwhOTlZvfJsjoIjJyxIUhdYaoRF4TDFREU07Y3
u1M/oHusFTk85YRkDaEbl7VzLAbxExA7ujPhp6ATr1NShEwPLL4lq5YzywFiP2G8AyF12yTDm85b
yiGdYGt08t9jPLfXLu32ivG26dIpO6RjcCyAsOCq2gaR+RZPEkrub1RQydlsFi8CDWcV+wW3x+Qx
H19CB1vK4NOjRQp5LADnle5KVMIlyowgoXeWyPJgyOyT2LRe04C7ddoBqUsZsUCDcvdQnEXP9MUb
xA099pNn5q9t7meESmIwGCwQFMqAFebbEFxRpyQoMvkQFU27eRBMDhlSodNk7Inxl1Qjm8/YrgAw
zoZ3o9003aMM4lX22WEXtjN972PGkJiPjCrDgeXKoHhVuzDeOk0PZzgQlorMX6eeZ23DeXiyMkJE
TafGWQzpZ0UwKuSL7zSp75qgGA/ZtLiLMjwjtjh2edcj3WEx1c4Mn6RMP3qGfDxtSgOzKROzrIyO
KhmWAtr+5Xr4X5lWqj3f3dyZOZql0UbetqyewveaCQvGJYPatbtgHMA0iKFSZdD0KEbuQzAvQOYY
dvamEeyJtDcWBE3eV1tY6w01P2sPbxj9Y18z8YvnnhggMGq7wFEpDI6GaHnWlrpJ+3tg6/GmdVs+
mhF+apBclQtXoWduozPkyCNjTWqp6pgMWGjopvZRLcAO9LF57Vi74yjlJiZticcmvhbCvA0q4eyF
2de7YQIkWicYNNICQLsAyad4OCgl2vPIvD31sTQkqX7xCnygZvfM1ozPvyDJfWYiG8ZtAs+YsTp9
a47x1Ts3zrArTKchy7uIL51kf1o3DO0rRxtnkkZYtQTAAmGor2kg3oKg2BbuUn+WnXueh6ObcifN
4vKl8GbngOcMILAop5Nol51QYxqr3gLwP8q0oa7N3BVMSPiyEaeFMQr7zL4xX/InaLM89yXPsI1J
qwjXvlgXNpQId1xS47lE28pfLslboowYQE9cwk5GMjrMXAcVXX3BX/vaeRzb0Oo8KHspGhou+02u
XxqPd1y7/Eg7xWCmlcdtjZWM5w+vbuBaSMHzi89Q8qzKe5MRCmcUi24+lW2UtlAeQSJsQ362VYHc
r7mFWkuVJdn1bD0fJXiiBlJiYJ2YRm5s7Z4AV5bFTuQWuwAZZkSgXtvXH6YnuofcDrdDMr2CY7hU
gxygJiTkFWG+BLXDiojI21u9hA4Mxm+RGxwBV31WjtdvpN+fFDtUBoeBDRhdTYzNverb7jIO0ZTc
DYtT1w/9lywa/AM+pYEkqapadWhQN3ZdH/ri3BScyW6Ia4oLCTJLdRVTx+1GE/wnbZydlBUu55yo
rG+t3A+TnAM9f8OZvg+qZOu69d3ceuapjTGWt+EH2j1eLWwPQ/dTCFlqo8HFb6HDkz0/DjcjO2YP
/1QSDds2Mn4FjfCRKjTmmvsdkgJhyG02+19RKtjpsPZao4yl1pipRSYqVvravV1yr8zJPN3w2D4m
TkguF1acVUzrI4qeYlaVegcdfp9V8WNnZOau8e9sYVAYmtPLoAFUtSZTYd08dwQX770R350qWjBA
AXgdnc389uoatd2vzGNF5vy2h/jOp9unCeapOAz6Vdi0Az1+tRW58tTsh6Z0o1tV4kooHdYG1Cpj
i563HH4Bj0DTHV7TnoQJ0X+PS5RblTCCH5Tx1DEUKO0sIM6+8Bh+OORR0R4mWZdv0YJ8GLTuTSQn
yGGxOOZJcm+ICgiNC91GzlW5KgPm19ZAzwc1juF/VfyYzvjZDSYViwcamnsPSQwlrM/sE0d5yGsx
lxg+nbEtmwfeERFNLr6ipnKzfbTErM71hoSfQ27CFmpC565ug+RUokteOzV8JLyAUxWcOY/IJq3x
2kTdON5UWLNEg5BFg86K+g8iOW95wiZUwc4KUwlha2WBDqTaTUnZXnCWMfUPkurOnKvvpEULAtn6
0TaDcB3VjF6j0oXQVzM4wUDX3xbeOs6NL2bt47uhDmxfkbEb4mZoWbPNuviSEj6oFLRGTXtTL86c
hLCfvYJqdxsvX1ymb7kRyNOfv8Kn8jW4TB6q1OPdtv4T4AJ9yBGIw2+3F7xpuvONALJgM0ybquY+
HFbWU9LHC3bcfG0JAtxYtk1wi3PwPTxjYg5eVRwBlWmYaROzQ4hfSCOTjzO1EHGpZX2sdfs0yGre
2xiQtgMwJZ0SVcFNDod1k9V7Lh5cxD4Wpc7H+2uxiaOE4x7robKn80rLrdO0/c1Q+Q9ZwQEtZvyq
ldXcdAEZBmkMkpLXI4A3OtYb9Qi5OZwY8jNmxFH4OfYWTFLJWj7prRfHqyXqjveqLsJ9pDFYl6DL
GnlLwpy5wcKOnBjlfFgZu4EVq5UZ7aYEWpZg2gq9AWs4tPSm17s8r4GHhTdAya7Ko1ehLUMHW8GL
NcgQKaGN4+yoKHL0D7dcYGzSv7Oc5r7uU8YwHiSOif2n4Lmkso5OAG9mONwlIa7x2HWGTVfkamdk
4N9qy/8t3QHvYfeiO5RmoqHckBMK23bi/uzM30KTkulAZ01+SyL1tnOefdUakoYpO2o/A9V/Manz
6FTPTYqYouPkstsnnZJn26Dwwae5RWf+bKVwDWQgvsTQ4JN3iDRoA9tZh7a82ArkOfuX7aC8Y4Dk
51Ql+tmaF0x5ZbBtLzkAUnzDDdj3BM/gFMl2OvSTzZhkTxAi2JtKnPzIyJHTTbeDw/bAFeGv6A4F
CneVdUh2dG93G2NoroDHsj2yjOM0hLdVy4JYMotILY1UR/JvYoN6JaDxp5kJXwFvQJW6icLojCGZ
4FnPMxAEtbtU4NNKl+qMPcqtl0RYutMWwyZBKbXbHS2ISX2uH41ptq49WiC7IjGqjA9wKYhXCZwf
O3XAGcOKMMpuZs6V8jDguBE2l9eInkgzOnfs0pi5fdii6y7oP7nb+9PO6Lpg08JRDkTE2RLfZyVc
PsW9vmz2rbCO3kCeWgogeZtZ1TthmVjrNHYl2/hRbv+RivSzg6jM2W/vx5rPhUSrNT4okrbnFlwt
Q8gkybeGkbBBc/Dz2SVIEOJ7NkwY2Ni6HOYBzTLCJ+6wkPWTZz7/B/nZ4JfcKOYFjGkZ+reBie+Q
tspVP7olJ8aWP1XWvfpT+8gWAgppYigOOukLAe6yOqQdENai3mGPauC59gR4IzMK/FWfzzUtv8nW
WYbOuaqtTyscwSwV6MSWbVbRKYQvmQ8srKiOg/bOQ3OanGkvuYIK1Hs5N+7QM96cPv7d2DixYVnr
fQmoeQxxzzc/hWxfg0oxjS7K21rsrJAnJ/f0DH7dIRfDVQOUwDs7sjzZ9n6MpM4U1U5RqNaVJMt2
sblw8/mW9g8LTX8bzcFVI0nbFJb4ynJ1j1k4OsEQOml3/mMov1YAwijc84sHKDAt6nzfTa65RTbn
Ul1AbCy8vTVqdWm7qt6ptn7AB7Yl5IHLPxWnhqZUdbWBUR70QB7UHXd4jGTJTwRxDdNCd3QKg/cN
TlF4THEob2nCPALFpxELRBScmWysdQtb33dja6tl8RRVzZ3TOxsN1IFfg1gHfLQbn2n5umHm5wHM
XdWsy9fxBENPOukl8ep7IlHx6uqKjZVmiaHzhGFVtq87A0BJddvNpgW1edjhmgCvllKUEX5TktyE
d0VtSI7h09PF1o/mawy/eh1GNUlPVXdSfnIMlYlQHcWRBYBxC7/mNaZZzDR+l4F0D5bvcOAo+gFA
fCsWenUCWCFQxEQZk/3hdfWtMLsDYSHTtrOod7MOdwh1tbEuMlI3w/GuU85nJc7K4a6pSZ9hHfY7
QONQChdi5RD8yKn7YPglav+FDcpeF4pdSXp2aEojRRmhlX0rE30bjUiqxx61h3WsVJbvLMYDXu7d
aRszHOOpZl/VJinbDmizxn5tNbybmoGpm4NZ6YZkHRTeDSmWj6GTPIDnb3e+7PdpM++DyjqFPMmF
n6z7kgWZBzIpSZhGYoFLsEjYtXY2yCj5k68odip0MS08Y7MjjLUEVT1YO9l1VCUMG4NCIwEwsovQ
zXeYDN9py64imVdW/ZDVfc9FM2GFKd/Q3X/H2v3ph3IbQjp3zKzam4ZmXzYBMqzp2r3ok5EsC3sM
ZAzPjFuCC58iV74kUh9MYrswZdYbo7Mv8WgseFk0Oj0PRLfFa3v5jZZ6W5sVD4y2WQ+B2Lk1T1hz
/ESyfpeln8JZAAfpkaHuPZYwIna68nUOg00D+gCrk/UclA1qpOAXwajYFuLoYoBJWCG06xHO6oub
+494rRhw5/6z2QyXPixv/6D8/+1L/7v6Ke/KbFJl0f7tr/z5q6ymhtSq7n/88W9PZc5/f11e81/f
88+v+Ns1/mpQ3v/u/tfv2v+UNx/5T/s/v+mf/mV++j9+u81H9/FPf9j+ySu473+a6eGn7bPuz2/B
+1i+8//6P//l5/+UeuA6nvhzqP5+pJaf8I9XLm/hP/71JW4Ul+/HPwUf/P1F/wg+kO5fbOHxV7bL
+MQm4uC/gg985y8e1aYk+tl1fTdw/lvwQfAXrj2SCJiMep5tmaQR/CP4wPH+wr/m+Kb0pG/btvf/
Cj6w//yU6u+f+PH7P/6V34qf70jJv8mvQZgCb/i/Bx/gSC2pSpR16Ob63guYr4mUHGd5cbsYTpFC
3sRedy/rep/N8twtwoEBwmPOWmT1J9pmSsb+NBIcgt/6phwgP9qajkI31amsmvQwpMAL8P1h7kPc
hX0KFevzbNGDAVrZBEEEbwbaSm8iLvSGTWjpBxmje+z9U222j579PPusYltKOyrba2ZhVpfRTfp7
npvXKtSMqStz5wQWjF2l38f2Ln5pXCBQzUiu1WCspF29J6361HGPwzDCdFV5D7HtXfyWNFdkKvTN
x+l33BIcJj0gh20BIEZKUoWJnlij2yV0yVT4Fm3UTmHh3ZaFtE9tKSjpZb9JIUlnpC8sUhThH6HX
cweWPERVBZMjmOYNmtnfMkekkfPiumEzzZEeNxMNfqKzEA1R8tCYL1nw7bgBsXLDNYmDZ2bE7BWX
eJWsxYzBx/cQh0OzI9KAceryJSej0kjYgLlwR5oci1mJlGwlOoPch2hG9GsWPHBwTC/i8VCgADuR
nAkVkJ7+LTFGtZuTeN/NoVinMb+/7ZBZ23DaUzbUb6RT9CIrzhNeZh3I6lLF3jmredt532NYnkem
HiK+s3tubm5YAJZwDQag0aB2RaAODgECt7nZfZN029M4JDOCgTB4mcRkIVfkKTKRxEDlsLLH3GLH
EsLamEkFEqyvwCvfY1+waf9Y/gKlvB2mJkRLmrXAFfpulwZ3E0D5U2+gLZmdWWCxfq4mjlSgMDh6
kcWvItR5IHzCYmo+0lv5yD21wesGkhIXKhkPU07+dzynaOyX8J68tV/cuIjQrwB2jXUTHLV3iBkX
EPIH/z1nUTMl2Y87Bk8jXJ1Rld+zb3wifSx3I3rirRlO/qoR2yQjurut1lPhOvvCLy6I4hpc3gX0
osg/+bbJULB1icYkDnAoUja6lrNLFeICA80NDyMfQaEoj0AfzvgxWkb3mbUuvfyxmpN2B43lU2t7
3P5JSQr64aI8Asv/pP64WhDlBteciZdfEP/NlyZHxj0bNH42Vo2ToSZ7o1iLwgaD89gtXwS7ZTBF
7oFxQXHSSE6b4JcwATk3yH/Qx4m8+0p9f686hIpJg1moFb7c5A0D5aIBEYPI83cek/jz55SNW5RK
JdZjqFXfmcxfm9zEGp5tsSS3Ww1RGB6kNI9juABxZctjny+hkR3jaR73bjvVpzaS9SldGTPmOZ2H
5UYanrtOSFulR2FDHFSSbSwHxsjra5I3z2nSHRKw+3C83HabDN58+mNxCDG6bMcC9U8Zw5Aozfa+
6T2kb4l343uJt2MnfVPXrrH3gmxjVMmdrBtmJW7UImyHtKPUCIYC5Igt4m3WZfOxK4Ndp8zuOHn9
bZQEAOJskFZDRf0xjWSaZyN1HADcg+yNZu21gv5X4IxKBt/ZNYOJDm1EqOzhgZM9WILFihHG7iOP
6JFeGu9bYaImdWDBhbUmmWmMPvyo7Xct32RJIKhNTtz0GNfr+dtMA32yly/hjPFhfEhHomPHnpxo
C4YS5mcw6P5NpSSH1ivW2KLzo8az2Wo5IRHgHKkNKyNAAOVQ31cnDMxqLw2aW6P4GHOGPv1k3SnY
5oTPxB7rqvaTqXMMckNOjCttl3OpvndpLzaG5FNCAC5PlNG0WXYyPbCMuUAUjDYuQ8o94FPlNXfC
9p0bH6V/RkwdPs6tx8m78zVklblST02kyY8OmNSH4yi5IxBZOk6s3QRm1Qhkl+2CLyBCY+vBaoOA
NJVnABjxwnHfRRO+8OVBpBtxbRX15KSK8aJ1+lggdd6HbXqfsja50RYy4gZRryKF/mVqyAjGIfzr
z59QTSQ7XMEzq/HXsbAteGmtuJnduFnXmaH2JWCaA6U+8d6h4qiH4LNVYBobO7XExartn26ITnlT
NvdLRIsQ8Xrwu/nDjsqbqElJPIZQseJgQwuqA+eVQ7vy2bOdJ7PSpAp0kFPT7tpHsbMrZrtHBlAx
os2cWGNDsBRN7kg7q2A8+JPNGhZVIT1yx1mnQ7DAwljQmQh/WtQKwOw8ic3Ea5HNL4wH9h93KvoU
4eyey3qRcoCM3YLYuWvm2eeWX8ecdtTLpAll11IzWQ4J4BEaRn9q+UfXhURpo6dblFuXhjinPf6E
clPo9LXthHkB1Aotiu3CpeySgWlAm258VprkfBsQB4lEQfeLRNlukxdvYjWROFhpRuAhJ57pGIsZ
/KNGjF49VMgX1TNJrWIoUGk1egcNaPTUlUxj9BB0jy40hzCDXVNUtzCvCMOWpoewxB7WaTRb69DC
Bptn34XDUwTp3Uy/5p/HWPRHKw+e2FGah5GKjPtEX54hw7uHzMDFbuHlvpr8W5s//4NDWGxl1e+5
KbHljtO7KLbvkrkfHguHvrZs1UNvkMwWJ910A6W6uFbMXhkIJg9Zb8a70AyeFFtEw3Bewi4N31uX
ljgGOXJtLGbHSUo+0HyypBhOvp77DRJcqF4y7j5Y32bmaJyiuc23DqvjfUIrRSJG1mN7Z8llNsm5
G5Z03qHy9MMIBltK4y4Zy+BejD5yyaFuzsywHEWzNbCs1dKhYZ34VOe+oYyzggPr+aeS6S/9Omx9
f8o+jD54cAwvv00Rp/XugF7Yl4ReVBdkLg6D9dA+9VJfZTcsUdK0OqUSxGG24w4dSq8ddfQF0Gtg
EVgRPOqyKhx/9bOv7iz4N4VdB1u389dFxSkbDs4jHxHpdd6F6rRjfV6xfLGMtyHOmWQHRf4MV+Ka
JclepUlzCccUw5BuZzalj9HcGPhCRlRIIfYXvFbl2W7Fo2sibyTe0biNzCm6Gh63Vv99KpS6o4gw
ASYz2+1FtE8SBu5VSmZGZcj+eVgURX2TYKNu4/6591OXeyZak3mukYFxtU1+WT/n1tvMmuKgRj6e
EnRY1MirVboMdgh9wg4iBRYxdqXogObHjrTMC36DdN+Zpf0a23vf6b1z0LHOtqR2LxUJJ0Zg8/Dt
u/ySABQmb8g4VS20uAG91I65GsGIKJnRsEfVvhKxcxmHiAgFhP6mNjG/4Ax8rjm/1kHgTtvIUx8N
zchtnIxoBRnlHxLFRKx1RrZPZVwe0XXgqxua2yDBOzIHDM0j+P416oJrSvTSKdoljZGdidxLdnaV
yGd25e/c+lZOFXfPsSZDlx0Tb50zjiqMNaBWRHxHcXaRdf5FUqEBzJw5xZz07hu+tVS9s2EbGC4Q
zYlGAkBtI/Ag84S8nfr/ZO9MlhtHsm37K89q/FAGB+AOYFATEexJUVQfmsCkaND3gKP5+rsYlc9u
ZtW1uj/wJmGZ0UgU6XA/fs7ea9uP/kxnlg0fqQycqYDIebWRSd1vqZvbrdGhaJiXyDlEN/+FgaR+
J2hbBUvG9NHqZvFU1Xy5rMROhwLxre+Yl5mRW7+QecUL0078Q2pMmXTKX9oFhB3CCmNy25cSfRkT
pIldvVnqb11KtAHJK9ERr40FTEpZTLCrL7do9SEC546vuJRAY5oXRA+AtOOvdGwvsioC2ALVPQpe
FYRzTbM+QXlDxgLkxhwV4dRz0UnV8BoXmbkPwQkFUtbkWCzmVrHbsU2htArhCqAS+tkVylzNo0vx
FHOc0znApqNYHbyvhgGPnpSEcB+2bzOKrZMTRVzlQLBvGE7be1nMDnRdBntpzBjXX7IgKkqsCoPr
vcdFeExyJa/zrNGNEMidVR0JXn4B2cJtpvvKTz/5KiFprMrDFoEuDdm/dbFj0DiJPyJgmqBbhZN4
Z2pLtkD0GE2gjBegn7uqiHEOmGa3F4L3PY2cdc3k+IHhBGNxMpjwS2DBMyFPbPLYFVuZ978mEm2f
soxREeqBt7LVYwCmLt/jEERgFzn7ZbHPpHf0kAMdlrH075AIhg86D69DLCVPjvGrrO10r4w9aF9G
/3BGSuKjd0yIlg0LjQCv3kC/Eo3OzpvrXR12xtkizCfl+OzY7Ol8YcFJPSRO6IbyY5wUTdDxjiaQ
Q85UXxfag9yMrMy5a7EXcUg0B2Mg9pfA9a94XMSmS1Fqmn6N2zXq3G2icZUYQ1Gdp1xdk6F/Hv2a
7Eq3Axata4wfKjrVDUmkvWVVfGXsJ23k77qFr+w29i8Z0jVrLLMNfKdML2w31Bu16B7bFA3FzOh4
VaQ9IDgfywW+phBOr1sHblRojMGNH6iQJPLCG+7Db7QgUIj4t5x2mhgEa5mIGgqG5/3sXpPO6HfT
VLp3MJ9weCsmFg4RtScrPy8S1Q4nE1q9AVFFGLvvsx1vi9bNX8rQvBj4zMsiLvCENQOfD2L5JWUO
yqeWMtcMejnpoBpLKOQZE0mXDLpDCUHPiDSP+siRPxYQaRfgIUO28CZDPTZStBKGy8JMxTopGQLY
df9zGZzmCMSdV1+qzzYC5TM6uglcwlIOxgLrCpKKDx8oXUVkxd+1nRquQE++iZhGPuPfiKoPxY+o
nPwW6zyu9axjOIKY3bLU3s03xIqHHnMnTSRdJJA/JAzL1zUa5Vv8Q3+oGUb3s18dJUmpNLZBuUtB
j67JxpMbjhdMy1j6F//qE3V91lX2bBSP0h7iJ+WhfW0c8WAa0XKodfVotGS5en5Elg9CtzMGyFOR
UujFDmbjWPmXWOKiIFCNsKdkO/eOczTcH2bVz0cLjf6dmzZ8lmQMm9XTOHT2IdP8UWhF60Hl0b7A
97T3LCDhjQXTPjLUZu7s8NmhW4lnulpPS/3RF6Rip+KhbN34m8bYTTzIZoqt+05DrhVVW94zX09X
ttkWG18i08AdZKD1Foods5h2hBzg/Y6G6+R2rN4xNXcQlxngIJaFVwZXqB0QL6Pl0JXXE2RuB6IS
FIhe9zz7MxqEngGZAqMcmDq21hbK3HUJ5WjT21gPGR2lvUw/OKotnCkls/1hxDMfIRzsnIABT7tH
FPeCEoj28lzRpb5lGKMssQ7qhYSkaaqoXBrSJiafcCxQswrIW/wK1pGyhtDrwOL93nAE3NVfePqm
K973gggi/UMAPYjp8IJAlzt7JN9kTpyfjen/lPlkwS0oviOtb/c4bDeoH9SZyzCDCYVrGiG39UoS
fSx8oNB+SXwRksPFJ3J7EjUyjYGWimrOPdpabtrMBAYBU4ExQI2qtnvinXh3mBfvq+RIKRhfy2WH
e5MK0TLz97i/b6xyfgsj2NI8c3YwN07xSM4zc8do3hPXctJ6eMXJnq8F+jxyRCrG3QYWFTJI7tpW
lIh2PO9aYaBjgLmPZNd/55dgqbNVxiDoKU5thIokeROrjbyqZcXrEUuGxfiMcumSJJ2FJXxOALRB
5jG6bebwjs74wrF8td8UML87ZBvR+mabinBpPRIQ+TRpSk9k+eF2eJ/xM3J9HzZjK+qA30vXNNq6
lVECTTQ2TPxG1JakK0V9ze7WY/QAQb+LYeOtCporAe5+WI+Y72CQol6gge+vtPhslqJaP1ju9KZH
FGXuVHEUDla7GxZzxUc+3w+j5zyw9cuHvFCwLkkeDtRQX8Ou8jC6oTO2DI+KDNRrg7z0mxXrPReq
/AMC59q5OR6GpAGD6NsJlXqHR2Fq4Ns0sc17Syemm+ADC5P+i8ePFag4/CGzKl8trSpWTjv3h5n8
nb1O+2uJYuehM2xAkx7krsmm7WH63bBbUn5olRhmMMm5o6wR8a5lyWEwYmpNYJVd/ywibv0CsrFw
Oo1b0o8fnGgYt2Pe9pz+KOhAGMuzrwhxdfGzr3vP+swXhipNdM5L1IIzB/og2ZU9oHbKKirgH+Ep
wWp7TL2SXJOheJYQC2xTJZthcJ6S0asYnFnHNhmQUMnnqkHUWxwm8uLhMz3q2y+xKj8abM5XWbBA
ufUp0lHzcepB+aPUHDpx8Y3AHQ5dSl7i1GDLjOJsBXzybJFzUSAyZwQvSH+8iWeAGQeW8lH6tzUy
CoMVBoT8y9B4Hv3mTQBXbob5E3TwRxsN2zaUSB7b8tKO+IFrYnUWn8D3XNsvvMsaLdtwkVb9bQqd
HeOebc7seeEcpM4BvFF6NiQTGFt29oV2lLPzBUz1Q+3Fz8oa7TsiPOg+R6r75SQKP1cVrz1QsISd
m8QPzdZl+s25lNthHI60rVusFxjOS6jePMcv0Thjc2pe4tyJgioxXhB9+5SdQ0zrFq70Esc8csM3
Qg2iQMszSn/stYjc6QEoPEs+MtApLd5Gi8I6qqH10RsxqDfkWGybmZlQiRQAFQD5X9XyzUoe4phK
oc7fWZMfToGgQ5ckytaq+9bHDk4EEb76Yfo9Q3ayxd96rOdhxDfkrkYOAMvBGw0yL1gssnCtVDzK
mcYpPQrkJ6DxMoCY7m3xOjHtFePRFcy85Gi7R5pvr9GMWpkcDYIYJgfgWmFtHYRC0DDSF6fq9lae
A+mTE5fMylgChzcyEAZj6Q6mWkXPsmr5+Mwy/TbQH8RzrEJKTHuFuogRc7H8IvzolEVLYE2ck2Ja
e/VJQZTFBcXIk2gZt8N/TP/ya/CmL1gmtI1pHwD7pHaazV1bGPIoxLoTEfmEfeevUONwtWx+qiT8
WBRe8XbK+Jzy+yH13DUwxiM1A+q6g+s3O+HIo4X7Y+Us2WmILKSmc0kemQCwhmqVpYb4UPfjziP7
HQ9g9xGCMnEFsi9z4fYu/O44Mw4RbrZzfNLzdLauaLNwmYaunBKX1SXHtq6/Ry6F3ILNvIULgWj8
6I/Ll5kXBvLr3t+QR3iUY/IVOWO3Z7K/on/3kJqz2IsGRnaDPskZ2KM81z4p/ghpNeYzsDkrcgR/
kiA9XhYG94WIvo+Wo9+pVMj7w/YrE3c7huOrS80Nwy8C2RpS2VU2b21bT0jX66H5AGCI8MNws0s/
03JoDMBQHj/bnY9ysJd0vGefJ4APTgeo5PakmllgRYDZjJFnY/227tHUQz9m3mHYwyvwBIQZe7cZ
ig+CN9OgMH4ZqTUchoUVl9+6C9Im98BIk8Dsi5mNCpffAhkMXawAcqiHl9ifJvQM3YPvIh1PrPzU
24Z3sHLQLpWmMst7FgLjjeZZUtJOwuDkKLnNwkl4cDQAiaxD7YzZtN+WTvPGlaz9lqqae+ukjV0o
F1B8RodEMARjhHIDJ7Oehp2RoezyCwI/bXnyy/pKdUfY5AMZDH5gGWOzFS5dmM68jfd9Dy1Z3Ow7
wgzKSZf3eIYf1dQzGUA+g2LdIufLuaoRCSUzW3OB1lz44Auj3CH0dPQQkxp02JvKeLix6Ts2XgsF
4DBUl2XMHxcTeGxKJsIqvS/aAniQZTuQH5HkwFy5RA06pU4vH6Flfg0WPuEW9dSKe8wX240gEnNr
mDlh391XNIp8o0my0sPtUNfzxo0kLM0OTk8OcmON6KXdkMrgbjvWX5pH+ak083JfUh94A353Z3yL
Z/KI8i5a62Ehy2eck1WPARXTEQDmNiSWc/k1Z+RBk7Q74FybrtnATZIIIZw/dK1I2sX7gIWBpwcK
h2yNZ7f5mGoOBpI932MSkVUHl6oh6hOE7rqzEE20kTwWifFQZh0BI8A0clP0gYOaQYSNfe9b9Rcr
okDLTp4ealdjKW4GpuxMkhwRFbGIoE31L6PGKQhEuj/Zeb3HyYuI3cMjkjRLUFTta+r3j6qp8No1
DOWKHviItKnQVf5Z5kCM6cy/zhWWtGlpRDAks7XR7axObg1SrndfICiJuyysMN4Cftq1CSp6YgM4
6/CwG/6XXxXje25+VLHWaIzjbjc3uBWb2UC8uuiYrakLd81+UCPXnHFjZe6b3RTPLj3ndeh309uI
VX1aGHGGyXYprI+xCuUKMvCL0GC1UmFku9Z1OwyQVvQhSI4DFVNc3CLaMZa844PwoIrGuzJ515SV
Z4LrVrNBD3ZR+ZEefLEKaSMshbmvCaJY+fWMvc4e1o3NlBDuBN/BejTYI7kfopkMQ86jujxEoTrM
cUMapT+1m5p8sMbhO9XDrFa4Vn6W0hk2FaD9mqBZ4owgkBOETYuU0r8pLkPDOwZ4xY4s5neQFwpm
STuCBiM4+MPK1MvEyyBuqK+Gx94y8bSl3ibULjNcd/xRqLg9GIU5X1XvXnXHvtUQ6Oq0GFmluin9
jLG9z4W78uYjOM3hihGSVhVixpS/12Z77HXLzim9PS11MDlkd0fM3lZjVMzkUdabOtXFAebDm9+m
3p1jvRLZTZTH5D7rpXohuepJpe46QUQUZWoXFSPB5drMHmoNySClLDxI03+Kam0ePYe+XKz0vbwJ
sm1lXJh9qRoWd1+ddM8ha7rJ3o0xvc1I/4/oEcr30mBjEmzeWec9TGQGU2o3wRjbe8ySAoS3mW2T
mrOqSF4zaVungq5JSz7CA88wBXDDucVBs+qcmuqiykEBTLcLPWmXssUcjwciGE165bK+98qRdGZu
3Ryscz3tEdRetW1SFzrN+4CNHQsbVoMPNPXJtjTJdjWJeIGRwPuWmGgRJqK5tCa1gzakV9GiEIox
9rLORrQCzexz+1mK8q7AIRbK2bq2RPQiTIsCX8NicAq99Qw+nm6nQv8Z8vVwvnGNinYwN2MY0nfI
6wO2qRu7hzMhRcHWuYz90fTkNeORJnZeIh84bD2wZ2T2MXUpvcz5tBhMRBs0yrR1J5Bjbr7tBVtd
LG+XDj9DjIkto4uuyMnY2yEubQEinBffasmssdidmAIwPqCGZ2HG/VdaCxG4MUlJ00iEH5E86GG7
8X70v3SN4zol/QjDCkWxPcLQ4VLpZNbPfKaMzRbGk7GhXmX6a0jtn+PSnqDuO+sJRP3ai0rU0TVN
PS/BKrHgC2pG4V7dyN2DVsC5TIfWb17prxWH3u5f3VpodHzyknArZdZS2Be/QFI5hj8y9+ZmLaWx
bwwXHd2IwwZk0rqRj0Kwj3YIDr3FeySrBiQL7r8TJt69pUaHm7Gm99lW35ch5eqwZNFOE/6KZaPf
1iNhXCHlLrLKGA7o9KlJzRC6hsDgfk7uQL89/4SGAXWh8XGALVg+KnMKcNij40wWZO4DgCrbhoRQ
Gem9JlHKt0CxtvrimSFJetFGheGDjK1mqzPo4EMYtOOCmjMSJXJ+LwvyuX8wotvkSqJE1cQ8obiy
GIeNe7HYoJ0rd4uf4qeRvTU1h7OLSL1V9v2STcl6WKoAzQczF/tK7/cd+BY5XVwuO1yGEzQlHybE
TssHckni92lpx7XS8Hz6vGVQza1+65Um4DA5bfqkvk/xTxgVRCJzHkFngWwx8fdtY2zfZvnoXxdk
bi8MvLDxe/VZ9fJeMkKcM1JiPYcLrQzDx6xwPZqd1fo22ruL04amT9ZsWT5n1bQXprV4+fv4USTR
2WsAuwh7woYmyZXDnEQJm66txM/3Q9K9hZ63Zs4x4gLjA1puHBMEEFtIJQv0YubzMcFIVbhgJnBp
ZECVBvgWcfGfFHGY7K5V3q1R+XprekA34otHd6wdd8ZIvvdsNRddxe+M/IgnSj6qjIj7sHQveSiv
jbBOhmk/Dg2seDp0Z0niEBIjekEDaCB/+l4U5I7Us4UuAyStyLkBKlP3AUmgJQAPnreS48iYV0Nv
1+8EzcjjTdtE7QqNfehGvQZEiktgBhDPiti2pjkEdjPUQeyOYjt52K1VrLBouqNGHa+AaJNARdPE
C7jtZacwnt87rz8DxMiPTTEcpuhmZO/VIUrELhVcu5xpQoKSV0ehwGUNSTuCQ3Tuh8JnbsD8iYhE
zHlx2X0MMZenmLBk0hRe2lDtpxBdEuYlVNMDp+bkA/UoP29/moyouFHhQ8c4cvFa09oDRPma8spv
mJpa0ZGAsuU4iHPi8Tr13avJaHOJjeeq1+Mpr61nc0euJSd5exY2o4ou88v9kHZY9tSjnxTTc5gb
axFnaMfxQW+aJt5EXqGxjwElqiNNf0BHdGZ7YYAZ4gW6c31eBgYBtxLYcn/P8pKAqznadYVPsog+
Gy7XK3tGZK6SIB8Ii+gn/TQJiqTIdyAXmDl6S1MhZe9kiwUv9de1g6SpyyKISYCN+diIOhBQytY0
VZaHLBrO7khTNEziBDrLk0T2saYn3gRVWJ7DuIuZF1mC0Bfit3CvW0g1So1Aasyqi3kLKJy43o9R
vpyscDpmfCYr6Y0bL6KDbZfj5zgzdsZ5xFvkTdVekyFJ7zvIbPwsNsBJxyBZxBblrssznrN2Z3iZ
G+AoqdfRtzCb3gYSStZYZAGGeL0P3+iQx2TZqfEIFuEczz4RJASGb29PLYb2HkkQxHg0sOGlB+Zj
dnwMMsGOe7s0zAQOr8C8VJro6tnUat+uMxwW9wrEXGsiifXaz0lk5h339XyNKr49WmZ0GVI6u8i+
fzrzQnizOf0gY9HRXNXsVPvbPOKObNd6uCpjVyOS2lUWLIhU5LuUIYyu2gFSRIktABNkZtgj+dkm
qqMZdKB2H01HbhMqriDG/cLfrjVGHpGsFtlfEDMmeytMKL5JXOjbS2nTF+PJf7LsW+smLnd23x8H
29t2OUMFPcU8JxYBzFWZp+sUmw86PiM70N57SsOu2armZVgw693wrZy84GjhfJjd/OIX8iW1aBfO
KWhaEJfapWmUa6hbnftJEFa801/9rN5npg8IdpHvjIl4zAtMrHKmL+In6iv2coGBp8HdWTW/EBNN
xm14W6JCziUle8NtxK2Kl27ikE3Plkf0nmBWF3XmbvCXfZ6odcl4mUqrXAA4pNO8BmVdEVpcYsPs
J+w7EaafEl5XxfMEo7h8zzK072X6o4QD3uJYPtqY8EqfInDiuOrogxJFle1JSphf5+bctbP+kLGE
OZCZyCz31GI+/61xAMvq3JjZyaEnT4f5qfSrqz1YHRg7GN4tP4ATYXP1I5vLpz9B9nJxZVcDy4my
q72zCTT8bA1I+FVrrSW7195I/O1g/0q91Dma30vupwHeQWIMa4SbqrBinFf5wCaAlosAZkhAsj3F
TUYpI34Bv0pug89nQRL2dlTu++AM26RQ4kEYg3igOyfudERj2GYszGhvWYWM5LBwSKCOI5TaSct3
k0hShh+mSSjIHKPHdkb5rRDkp+TWdfLvk7603jgn+LlTNZECSeCCXAZ6KqTaRC5qqiyBE+b0DQR+
XPAVn2ud0YsV3cBtyWcjQ3dGwl9qv/b6I2RkeFxAGQJpHK6somKr+yRwu/CUGy3FqXtr1jJo6uqH
RC+K7Do4xQ33u7usTd4AzAijL17aqbj09Ik35RhuSo6Zdcw4bwVtgSw+nL64Q59QRj3M4QzCPsdc
XeSPs/LOuim/9S4WQEVAcCYtFCsZPgJFKAXAI8ZR8y1Poc5JmbRtjBAIrorQzQK3/d6lN3/1vKIM
P8gObiQ4EDqpi3HVU0YJWfsMu+MM04u9kT2BTo4i4RWbNOvV6fJtmfkUWAVYz5CIVDRhOb4G7nqj
T1DncsYYLHamk8c8eQ0Lm+ymbibB0S2WfRGHFKuWpLk8sKdqBIer3q2+NAf+gdTyu9wAeTWktHcd
q3zL2BfpbYcX1CjV3WiSE0jXoGuLHfy7cqeQVd4Cn9eN8kGLl+leQPmN/f5idjwT9nKzGYLquvph
QWqG+ipi3WwzC7tNW2j2Zd5uu6XdZHFRXy0uzrQ6VjEC4tS9xcxgGOgamn/kd81eTYMl5hGcyRGF
XgRlwZdBpBU7gTTIhi9+hmmKz2NjTeY3XEZM55YJLe2jHGZ9bN223xu5wOWpqe+LBfQmcViJDd04
8j2HODSF/izQqa5AU2gRyHKB35TK+7jXiBjpo3GkcoErkeWx7G6p2TG5NvmaERC3Mfwzx4W52Tyl
j3VZcO8ihtrqPkWL4f63HhjG7W/aEmC/hAlo7FCszLUM4U02aCdumr8ySfaJk8MvT8XPZS4ygiBu
UuU0LA5YDhhvqnEP4FnuizbGIcmAEAE3aQCt2T7nvpVvckMQ5GayXn4P1DQCwmgKs4PZTEEG6pIT
pE/Ih2rivfR7gIU1OAAcFiujoTk3xa9O8uQKsTCRDx/tIW82vyWeZUMIYthZO+ndIqPh6K5+iy05
CS7OgoTM97KDsi14uX4y4SdMzrSeaa709XOno+qggcXtYrNDPjFeXMJ5t2FIA/yuwyF/aOF2gCiO
9r9fTqhcepL8L8Smp7E10YTNkRMQFdgTjHNTfwODqA+J7h9pdjf4hIkaMCxoj6YOyT7Xy7isIDUw
TWWSkQWGHK5DWM9bUBj2nKLsaDzyijHl3HUFn6oCj7RSwqcl7iNAi8AQ4hrFuoMgYFOZyffaq3bj
yMOhDFwweYytzZ+7Zu37P3Snm82skYwLtRuJ6txPXUq8BguxK4rHgXMYG9dNVEpuzXAw3PKzMguL
KN9Y5nfa8YOFZJp1FM7fbkoMxjTu82IORG4VqDlJFIycrSur3RAXxZrYyw/AkAPjlfLaC1K2xwGE
Go/tGR16yljU+igX3zwwL+KXZqz2CaaVOgZM7kTUMKSCiLvQySi8AIEo6zEzsfymTstILOeufvsF
VMaBB27aLoRrHsYseVclkldh3qs+OxJdy9gtmg5pIjaTJDXLRXMS8VtrBI8XvIMvi/tpe5FG1YFa
OPedrS1TxcYl95mwfkWGJrgph2GS+aFYOTnpdGiWyYGqG/jkSJwoMzMKyTAjrA4G7Z0jkW33Yny1
LUEYKJuc7+pyn9J3P4RZ6B0wcQSg5CBbYe5c0ZO6aWnjWX3llnWTMJI9EuM85/hX8ML7+pMr7ps3
iWk1F+6ZAzCBezjMhypnyu9VqbNp+uYR6fS4Tgr30ec6ILmRgMXYFtEtiJu4a+5F+ZHOc4PciacP
Cod46qbqdYmdClyV8a66yeLuG6I3zj9/K4ddqo9/ap1nmqikM/lXLg4UT/OnzG7mgH7Jbri5C37x
6LCYm3KI7lFr31BkPWFp1MJRdAM5hCVZsMXoHMpyFRLjc0B2ujElT8LAEc14SxDhQyuzlpLAWDt/
+v1UiZBuyGiRX1CbMcF74YPN117/Xpa/Vc+/f1naisl+CF0HG0RvXF3CvDG08cqruik2lje/5sIH
HTXRn3RxPXP0RJtZxiFPIAq8cDC3Ywd9Z8Dly8AGCgP/bLi92rZCvdLcVooZmunRAQUSmCm98UmN
t9Nh/hYLuzsYTcSXkFheatwEGOQ5YsawuciF60pThe+lbZxDlSY7mz1J6eIxx5+wERGgHiZX2PRq
Hf2EPsI516bUGAicUY0WG61oqqWWseub2+pOnUMW8ZLNm9y+jyNnZ81c9hXDH3IoaJhF4bZZHJSX
drGHvBbQmCM9MsQx54d94O8S5sNIdacfNMg592XJiJED/fcDGNlsCYYFh9szaFYnkQPJ8LbJWdnT
IIY1GDZyju4HIQdAkCCQ6Ik96oyBqq/zCPnHxkXsc+fXHY+bU6G9cjPuqH+yQ/1hHPs/0PEeqqTs
u3/87WZv+ou7yDdt6WG9gTLlCHwveJz+7C6KfNjeFiFAKNTTnwu+5SCVZB2XimHSDJzuLtWsX8uT
zgHhCXx80nFPs/r0aeNt//Nr4R/924txbOFJy7FdriKWvL3Y75+PSRndXvr/hXABL8Qk98k0kU+7
0mk3UF2QHGXm2aqbJ24kuKFbEHGor2gFxS0DD7sMOuEt6Jar6BV4csajdYLtVZ5uSmhazY81McT3
ik5ZSTph6swx3SdYr2PslYFrxcbFoZwkFIe2eJLYhz4n+RFjATx4hyBBC/TMStxCRXsvnQ9eSeE0
ZgVZDE722PcWiNnlvgYQ+IvJ/ZepTW8nrDpGl4vUiCNn4IFnHmsWAFB6Y3BeZrnBEhBB+knMKzG2
7O6jlvs8Y2ogK2p7R1L/YJ+vnyOnJTIuBXTv5Ma3Cg2v3eyrWxdlbIx7a2JYWMQgP73aTN4Wn9JS
5eUa6QgOFeKDU2AogLj7Pcm56uIkxEi1Y3GKYqM6JjYXmzksH4269Q60IbAVtFrckvUIlW0TtkmC
sNbY2TkxF8++mLf5YjmFJx/j9CtNlDxiZs6t2954Mr0fXZcuTMdUAsmtvc3zEEFblXp7DMMLU+3c
31pspWsaP/0W8YPYVIb5nssF8pb0Hp0mX84Vzeigrx1r3SS1Zk2nHbgrsKmT035lYQllDrUvHgng
nMLKjROdwx8cFeKQzbzMLKWJOIrCOzqhvYW2O53ckk0QLNR0RilorApHXsyxqb7IYIjuvCunRPmJ
0CABzhnvmFrKTx/RY+BZ9WsSTtnJYEqJqs1h3YfZKXYWDnpai1VhWc8WbHtKx/QbtpOdW+feGlVb
j0LQWd4KTKGrpM5/2TVRzmbBYsKPMqOfztpX3+0/RC7ASmhaYeOcm2dHtcXeCYuH4fZ/qYIKDFWf
/yxZUGcbGswGJg3ENa8BLuGiVaMjyLQfrzeGvMi1puD3v/z9b9gK6BjNZfzPvwjrE3Y84Xs7UA+Q
j1naB6eH6zzgZSPC3KIklWTy4J2397H08cpPbbtzBDK3ieCTyHslRnA8lAyiY5ATqypyFzSz+VM1
V8258sFAmFmK3b6ml7pQSaECwevNM1k+deMR7VDxYBZutKsV4YGpN598fyRrWyEei3u1V6JpN5bR
/myMmPRXt+MEqOhi4PYiQgAy7yP1JqpqOEENS38YQnS/gJI25E1gh+KNvfTg/jFoZN7ZbMuUStyB
D0uz8BH9eXVXwNrah0Dk74YQ154uQezXaX3J5K8m0uOLh5JGij5adxldOpSZ8pik5iYPMb5kHqEN
Kkfh66qUXuDsfnlRRayJpZ0TgZpPnRHV50kTVaDEtEnA/G76usW2OCy08qo2D3jP2k3ogP6VNHIM
NBVYiZZ1OKk7Rh3VIS7t+1SZ48GuqnWeVcMxJZz41mMigVbDA40qaCT9NI5H10dUynAa2p1bJ/AF
li9avO0KsV++Nedq5+VeEsiItsx/3pyF+297syuV43geW72JLfZfDoqsFVaoiJLdoSggLAQ/IfD3
9GBaRXqSI+C2KM1+tqxjHDM5kgEvqdC/T1ngSzMhtMa4iIaLUlliImHW8otu4v/yEq2bE/bPTlk8
qlIRDoyL1/Fs61/PMq9VNPnQQO0mkdrrLmqJBfIY4KH1Ilco71jxBdTPkK3cyQCd9LlFdSpt40Gn
YyDMa17SeidhvFrpxeu3up3c8y17M6k8jPijLWh0M6+iZ1jfdRT0tDor6385BQXW4X/5KTzT9nxf
eY7p275U/PmfDsHaQEpvzlOFbKxszk4kHzDg3SkuH4EUsjx3xaGu9CliD6SH1WyTqXSYaCLIY/cZ
0bfXL06bJPCdPxknoZqrQLMZY4En7D8vCcf+H16pY5kgk4Rr+//2fmNDNMIqbFHCpwohVAPxsqtN
tbPIRSyjBocMHOwpaq9N77Xvvfo+kYBxchUBpn2JscMLi6Oygd+AiIGyXPhvZeMeCRCZTh4i7nUL
eICBJeGUMrGsuyksuLCUtTxoBw+ZZAB6VxeuvdVjS9phUWwt7hRvYN9+6uVizN50rW8J9VNOBF7i
K9yySP3NnvZO5iKMoLMPN3jZtSaTvN9vzf835D/PNbb6T4JgyiDp+jb53v/FW69YtX9aRf9myH9L
uu+gDJLyf/hXfzjyPfV3D1Yya9mSnuv5Jg/A+LPr//E3vDR/9zyhLN93bA+n9+3ZKMnyif/xN8f9
u8kz73iCP7Fc1+Zl/OHId6y/U/G4Jo/S79XKK/x/SIKHP6MV/hu18JeK+a+r3uHJlC6zOopUvpxQ
9r88n5Yw42zA5HIk7qiFk9lPFwhwUpTtTjbTvPEqHROtnjLBX0DcReTNl+a8Tlzb3A7OeP7T2/fH
y/vLyzH/8hD+8+W4ljJ9R6BuV+K2Kf5pu8h4U2oG+vJIoYbYo47rTQq2c3bri1l++nVIxINX9LCB
CGf1x/zwn7//X3erP769o3h3iRQBoHB7eX/69j55Bp2Pb+rYTuG3ytPDk5zCHTO08jiaqJxG1ReB
ruEzSnLq//P3Fre3+r83/N/fnKXCWpESea/p/MvP3mLti4ZMOEciFOVnFc4Z4wQbISpZUClqnGfM
AkekQdl/sXdm220j25b9lfoBnAIQaF9JgL2o3pL1gmFbNvomEOi//k4w69S56ayROaqe60VDomWJ
IoGI2HuvNVftLictyz6d8pY1XJ6JeO72QsEtiZPV0TSq5fAPT+7PxcwfT84ApkrciG747u3J/7dX
ZpQIrnQonWd6ZkBGlfxqF7JhQBcZu1IxKOrp0G/oqNOcqrxAS8t90ccFHTrzuSBCAToiMoDJ2/39
87pt1L+9aNwNhm/ajuE5+Dj//I5NDHpLd0qtczJE1j6W0RSoriGQK/J/sRLGr0Sn7QWn6yBb8Kir
YrDpI5X2iRsR3PNBZZZ5EIqQwkLO53nu3B3kAuLg3Ti7142T7w8BKo72WdQ0nmYXQLfDmPU8OtMn
yh3nsa+/kibqHghth4Y50wVN4/rD6fxX9ILWE5yxB26y/M5HK653mfHo6NmuiM3m1PvzYx9Hv1Rl
tY8RSUtAZz3OrJn7VXPMN92s/Mvfv1qG8ZdLjIIdsBZzMNdxOVr8+dXKjCTqizgimLiuATBHuBcc
jooBunBFYMQK5p0kMX01xkWvan/UYBm2/69PxDBYeQzudG6o3260OAN9k8yzdba9bjwx5L/DqS+e
mOTuG7N7nmkc2c2sKH3ArMLcQeg2vfz9i7H+rX++chydk5Vl265OnPjv5XnKsVZzcFachyj5pZkH
pEoMsvr5SNjSg5VmO96jf1re/rra8jvx83IeghFJa+DPr78+ZByDzZXjrtuHCTxjoCnzuY69hzoq
NaJM9QW/X3Y1O/Td+eLeMfRAJ2+IL/Ci/uHWMf+63ji6MF2DsAqLN8L77WLwoNgxkjbEuc47Al5G
AU0f0SjjA47f/pPuzT9sF/BTWbn0iNNx2FEC3ZHpuxzJYUoDkTTw2LqE/DWSi08jrt3Qd4onQSgi
ZX0G0LQlldlDGgapbd7loLZsYzX7IWv9h9Ob+deV29Et9jF9XTwt8/crOzI50EdObp3H9TRFOGd0
37a4Ae0pKfcT5ZyMfNzlGihYMKvWkVF/H0az8yFoAz4ppnBjgzWt6fOKGQ3oczG2ZG02mC76UQAa
MbXrqhuNYKgxfjTKUO9zRlFz7O4Kl8kfRSKe9Ual+2y1t/39tfrncmVdffmjLGJ7AGXZrqv/drvk
hY8SMoeqRbiGPExaAxx4ddLd3OFyINCLtNK//5W/9dL++J2OIzzbQBYl/tK+mhqvrVv8f+d0LaLL
OJ4fmrR9MBpmrL7d+ju/9JJ9UgjvfPvgmUz1PnNZlf+wKRt/3nvY6C1qBx2iIScU9693apN0dSFl
o526COA4jftnwiYKysUYvP+UTnsTx9eu8TzctLEmsG8odkKw2pS1qt9TlQZx3MbPFUTSf9i07T+v
qOtzcz1OY3CT1rdI/KW+QWttOoaLch4JMClfbmjYXbbNB1g5TuzPSMaycstzw85PUJHR4QaByn+/
7ivxWOA1k9RD8SC082hDbnOmdGXsC4bIEk6i7RNXymVcVbZ7mEYv9DmVbdJY+eFk8h+zmaYmoonz
ZPT2ZZIgYv1MGlePWuowdx5CEyt61ImjamIPL6qyiRCkr6QyTycHAbvIrfzPkzLdlzkpFS2oTY5H
cGyX1MTaVocG842DFTf6w3hIjbo+//11xlv4e9eWrYg9nBuX9i2uT+e3q7vypsyaSoGpOjagc9vO
q74kC4RHR9s5VXkvpmhk0+6Jmdc62Ds8d7A0DtFM3kDb78bRyTL2Eakzr05ByW4IMplPpYDHkUE0
xFqFNrcb4Wro1kdplcclI4kzmdbkvGYSpzlzxMl3nUe0kOm+yHMGKBpJZgZuoXzlMVWeytARjFcZ
Z8jmYiaut2lQYsXztsW7gjffYo53o39kFH3LH6O3P2ggWSECRYbZRm+JH9g2rodEbWnpRDYJI9xh
gOsnaGImggARGDincTpEPR6xalzA1/Tl2RzjatuZgAc5HnAJjeT5SeIQl9k7sG6kiIeFtpci8zdp
9VY0+XAkJfyJSv+JdQ3SC8ciGhkfczqFc5GoZ4SJWP0SPK2+1KZt48COzm386HppPXSsofej1tUB
OYgJcvBmRFJNLkSWqEupvJJJTOyGuWDg6M7Kv3Qxs8rax2gMWGI6AeOFFr4U1tZFYB3opQYTCA9C
Js13V4cwnsZ9sRXD9E2xCT8XxQeT9ncB/GIx0tAgJiBwwShdlDXW22XU38B8xUdmCyQI9EXYqIw0
j5URWTMD2iu3oOh24Xh35SBOu5p4pI1FJ/poD9e0F8S0+BksxXrAEKTICPbd5zHGgFYD35IeDVwf
exjT6PkVJS+4Fky4pq0nR710flaTx+Az8WVYuAjBRI0DxjL6DOksqMRhQLSv90xuiFn/yKv53iIi
oIzS4ck1ec9HwUG+65+cfEC3V1QkN8OtQquGZSknFYXBpftIzEe79bBMWmXZ7pEwduipZAHJsfil
HNAe2oAxQQfKPdo5hIyE5vPUdRxmbbrMVfwlbzAD1aw1KcarK3nD88ZkhPo+NgTRZNWdzIgOiZJV
Pq2wFWJtJrwOK9rKZ21fekAIsBn2AESw4av5ySsTOvfJdNWAVwuw/eHS6Gj8uKyPJAUyOcB8iM3p
asoFsCRN7wPXmsAo1XOeMXhvBLPzTWJWHrfSmqAYA6m/XeFtpYddGXGl+nxmyOiXn7awkZb604/Z
g31/qR8w911ZyUyUEwuEHJHl0A31+eT3KCOU+q5xa7xG4mtWjU9+npoXoiERklJJ75uEiDqEeWSO
FWRVz/JZCezW1hg9dE4HAV+haMtKg3DunynS2NAuW9QfWmLgxx3qYxkvGAmQXFtZBpJryeLHOZPf
LDHhh1B+c1Axs89VBJc5/nWwLPnAH4g+MGvdY2RG3yw/ms9dWf/Cjz7exb2hk+YpAGvxrm7osaUv
sc0VVqUnZZBKZ0XPrQl+J+5797O7YHJMnmpT6RusfpKWKYFRyAPwN5QlppFKbB35yx8NjZw09U0V
K43TJaq8X77HekVPu58V/nYBWztt31P9iCrCfVN1+5EaCLpqaOBOjZAjjlAfzJ6f36F6AprvIvFX
/MKJnI9tJ1kCF0kDIO/xnOEUBVHJu6UDRd2gl9aRImvZhT7cl5ZyeG+Prty28G1YCOofJUcKDM45
skejecCkqxAv5peyTqM78JfghZfqWZ+SaOf44jhoy0dik4ySSWR1huYWRzmQdC2HjxZDSF+qvV8p
d0tt1GI2z8hQ6w3nknrGYVYRBpBJPQpmjTByd06HWcqy24zbrlZgsDrK0No0Xir3EHdu/IJiG2NW
gULKyqYLqUXRF2lZP2N9munuzzllNM9kqHrxWDQ4GwGV+1/QZNdXEbEiZWgJgiqBm8tmXYFoszB4
FkA+I/k2cULbAH9rD23fT5dy8F8SYka434a9mAzrXkvgqAM7CeSkiAUgn+Alvkz6wOna0hV0eP2a
1j4ZSbHcjkYW7wyLmrqc7KNSUjsOnfEgI7mmhfeXSCnvTlvu2gHF6K04q6iMd2a3ItrbNmk2Bu3q
fYuSYjuSksF58XlR6A4mTBBHn9XpkZAwhJVTyHTJPhOv+FB1LS+ZiaQVCnKLWEe90Bxzz3HpobbP
/Y+odOqncvFJZO0yxOQjpoDKnMTbYBkDFhN0iRqLEzp7dghTIfVRDJhHMRyrKEo2GtXQZrRlH1Y1
wQMEzSSJNYc1rFMuEvMx1ghbdmxqCd+MEm7d3Ebs2UHtqIoXV5uKi1CXeWi1g1/LPoAoH8/nfoFC
YzbTg8Lb01pMshIVAbIxtVcGutYm0oZpxajZ+6lHHIoqlT2/dbWQpIscSSxROZqGa1h3xb055uT3
4T0y0WO8SzW/D0XaHqYS3SDq3a+kdA7v8bwKBY3SCXWwD0El9QhuCmLuZi0uPKyPn3OGvaIjx/Kc
14xI+mn1xlnVr1LhvfA0W1wYdD12DsYhouTBDXfNtCt7D6981z5yDgfCjloi9CN7VzRtci6UBd4e
I8OJrIDGnaqThm/3KJi+6YvYYf4huRN1K3BboTMFzp3jOE9UlwKLma+RqbwY+m5C6qlNBIMz/50u
Q4vYvsuylvcRr0MyIaRQFv0bQ2KgwgN+Qg3RnNPBLLbtMown1mG9oiT2Cd+gHgeM4tQAkg3fuW9r
icuUNK5NZiUrmc7Qz+ZQXP2+/ZSmmD9Sot2KziSChGydSVmhlWf9VUWIsSMjx+kz+NdMEhWekRwA
DZgRpwejJjDppbL5mxlybbSXyG3Xc3LuHQj1nZhHo6z0FGp7zQeBl4ky2pXoP+7mgobDRkrNDm+/
MZNJv28crBK5/bWIjfGSRb6+pZNnYSjObIAhAzFsZWterOIkmLXhCJxtIqEqL4x6JwdW3fV74Sif
+51shbbQduyMMLsWWMad9yuph/GoPOtjqJzPpskod1GVV1EGVsjXvyP4RDqmyiQYteFhKDukZe3E
9W/6u6YVbYgE4KKL4VqhJCHIoPtqav6RpA945w02luanZRsfTCy4u0xSj6Mp2xtTyt5hgc4dEwTV
5Xtf5wmSXHL4dBJ2leE8wcWYdpFnO4Gskg/HOa/NsCmBmeLWiIMN+9dUEas6mOV3z+3fbJUfXd3Z
OenkB01dxhzi7B14m3jTLup54pYNyUBfnUkfymvyfTkZSziv0nw5dUfC/0iAsio4wviRosS4s2RL
KkWm7jQTaqJeIf4xkD++DCPZGe0kvgDSIeCXt23s5g97yh0wldPRsyUSHBs/XTzU3zBofeuN7IBy
7IcdAvuriIUpngf4e0GDMnhrNRYY+C9anwLVyX2shbYSSNU/zcImkTQnFYVgVCalhPpOvBmgHThi
+6bEZGsiPp3sK/AVBE4Sm+pcANoSDf7NKtN4W+TCOJv0uCSuHgddokOf+9BAY0m8OhPRZpvrM5lb
K2emTfMQcORFTh6qxMwBdDeSz4vLntOvE9RAa4IC300wpvUVQRaOwWHnmlgD8Ls+982SozsiVxA+
bRoFukXmhzIwcllj8RB3A/OdZToYzsy5d2ioPWLyLeyGYqfDhWniKx3wvGkDkWXNmgQPXwiXekPa
lZExH5QTmuPU0KAE7OsuHTnLFglRocj+nOVe5ldN5F/7XP8AoOPtLIdgzA59gbCre81t932kE/zp
s6BTqQWcEQlkBkwWeAhBepn+pOLFf5h0YWtFVTC01hc2hgfOop/W4sDABGeegcAKOHeOAWkqj56W
YvpX1k60toQxCCa7ggbC8EyGuZfsOKHDqcqPZU2qVw9vn479odHkzxmL+VbU+Z5l862NRnzOtJJs
AfqyiyFi1LH5rK9KbcSGiAHc+mytFoRS5M9UFadlVDUcvaojPBgEXCxm1jHn4EOXDDIl8G6rmEl+
75b7KP9E0PhznJC7J0J3d2rO0GW7L2mEAjmXCRtBFoVliYjHieOLbgi5E52pbwZvYL5fRo9lk19T
sJgNh2DWj86ipvR/DFjGN0NLm56xT7xDw+h42o9JOoEY7GcxWstGx9U2tuJTNKiFRE/jvHSLoJUp
DkRzh9kPeLhjQFasOTnWbD+qc5CQ9N9F9bAUCaHsvmYHOawAzdmOC9RUbJV1UA6kc9X190KbUXCi
Ujrk5mc+ICsDd0kSKMlYLhh0Y64UZJx4M3YGNB4cMU5XwEG0EIUXuCeh9qDpaVxW2il5g6sp1dWL
cIJFox9vC0s9miY/U4saLMe+drQj/gql404fiMVYsaTLQOZD014RqVOtu4/VQFCoI+xyoxvFyXa+
2i0OCtuqp/t5OESZSQpJZpMNMiQ4aFxeYy5dj9c/v5pDDInYoBy3aFaFVmmhdyQjazC+Y+yaAABg
hfpWpLBcNSakBIuxu/Rwjsme7xTnfBt0gt5a/cYjCBXp1pPlQIpu1kCJaAb3o2JoZy27a2nYe0gT
bwJMG8COgXn8wWRq7ToDkLv3wuw+NT/neNKBv1r5/XOPtME6K5FCPEtbsa8X45K2yMITHSmE1qNb
GZMD7uYvld78AiP3OvXYQbLRpxy2vW3nFdeYXS4ycRfmvvOgdTMRnkW+XWhPH1BLkJCr+0/wUbG0
V8OFFuj4TKybEVJbwMb16RKJRbah7a1RO1qehYZeHNCU5hLdsI/W0vqg44lcOYKDxrggCpKBpHsD
1CItrEnf9Vql4VSM8q2ULo77EW4giTE/bd8z7hwH0y/L8MlIOWgHvrvTh9bZmHqNN8Gasis/J7ve
PiumKrsmcfkg5mQ5/udx1Vnw2JbZYNWpUyoqHXCIyX1x+/L2gaKkIVrCYcdtBFLk3kIdPqkBRQOa
72sjBL6jDqfqSUbjsVsfa2+PzV3ymcAEO9RTG19HdJKxjuzTlUl8vX2w//dnYOb07RTPBMzF3qsY
nXerEMOhdyaaToUC55XE2oWZD1+6o7zkDVojkuYa32BOIFMzbNKCfJBd3fSIKbSiPFTpQEZaBpu5
cgfiHzSoiGapf1AVT4FrLOPOb9DHI9rXjRhZbvOpqgzfPzhhrJzDozceoE6iGKutfNdAHyZTiTNM
QvjDrNi/dQcMqnYYKnxLdj5vaW3ftYQFJgO66YLhIQtnaQWuo32imr0sFhgDyFJVaLPN5Hb/nGXx
fV8k+h415o4fe09TJt6mC9Wcb/jFZsOUNt+lmQmpZ5hflBTf5lRBJDVw/S6kGDqW5AZae4xrQraG
TRs7KThDWqI00rEnHJW1JE+eMVyUKZKHnlwOI03uRrLHppSOKGGRw2VdKcG9CnZuWG2iygRMttGm
IaL0o51TDdaQR7c0Pbzz1PQdFHWJX7mv7tWSIlWMCxARbjvtU+ykmyhLNewRxsEyR5I2EmkelT7Z
56JcPucV78f04s41u+Ti4UEFIKJxLpgj/94hQMZW7aOeu/6h5WhBGp3hPiNRaVGkGUOgJXl5VnZ5
j72FzRqE0yEr5/KQ5zMWybGb9m4FW34mYUgkMj7pqZEdgT2ASfQsVugl2QwqSfetOdQPOq0yMKj1
1i19hJnZErrm+FYmBHow3rAvqqqeHYlEOMVcVK9UaGw+d2NDlq+HK21DfLe3Z98csaU9VLpywyTy
jEc7ecoLqBNjlMZvgyqvNy4kkT+kNtF0c1I3aCR0Oc0k4I675SuEwQJ6G6E5xSQhqs1Fe6jd18zt
WN7HabnjdxFQW+/IsGypvdP2uciOhWkhWEnqH61s1b1FZs5hGTwkrjO7KzrLD39wvywmyAbZGuWZ
Pz3ZN6U5hNAtT/UoThxUiST0LIcKxXLOU1XtXIrb3PLju3F+MBfhcjfCWGYk6aMZdqCgKCPCKcOS
jUdzfmo43ndQvc91XL+ZdUnW6VTYByIYkVHK6tmf852v1XLnOez/BD2Xl7qkf4KDNCSgNX5rm+ib
hkmQlCPvaR6t9oLg4pVkR+NsTCaBcPToAO0RMw9N88kQ4ki57QW1BGRwKz7NWsZH2LN3dIrih17F
OD2riIVaxHJf0j+8a3TEjoWVGXdKx/rLPNbfKaVjUro9ePuesbKHO++5IlBXsxz1mFh68jyORJWk
zIBpWHEE2EI/28xwmR8J9OiObIUgxacCQ2xPpsqlJpAoLB0x4w+xwJgME5MA0Y90Rypw2t6L0Wjt
iUjoq1jqeVtX9RxKyh8MIM6LT5z8QbbljLq1RZYVL5jjsbx7JjNwnjpzLXOEp5FRPheRuU3s3F2v
46dkMd716T3DRk9oympvJr1G6eAVgN1gJmgmAKEkVgUImo2UBUunDg0hUWGZPxc8WxY5swzwAXGy
81KcJg5Jk3XymeIL5koKTKu6Y5yPQyglo7DEEdGDiaUgw5M8F+UagPpDwEYJF02bMW842x5c4cEj
3PNkmb1z1OMvzYAJ4vaB++iJdLYf2HpZSVfHD/5UIOYe9ph+xHtz+6ye1h5+k5mK5A8gs1kX12ed
oj/wBSCqyXVwsCibV6XwaGkSLT2eBvh+nMZOC6ze8zCsQznq/hH3LjypYPAMUFQDmssY9Xs9oOYU
Df0TDwpSxb2hszTrsTbt/ATxs8CM3flFcVQtRYg5O8/z6PxQsQuA3rmtr8bLKCd7PxjN44gdE5qK
K8PJnu7TLKYnNWxww/EyC4zSdY/qiVy8NlBipPrvs1MiFGc8Afw66X/CU5qOLqmc2jIyq+KoHjiQ
0oASUzDE9S+7zbUzq/+BLlyzEb01H3IPUAcl3+yIcU+qYXHycPY1i5s+pkRSeoRT9ZZ0TvXMM55s
LQsHOJUbSrKNXrTxneFgn2tKUAeZlnHKqlY1ax2JA1VsXLjALlk5V9r2fEokllW0l3c0mvIQxBKH
Q1oRG6DzX8Sgmeex0J6nVl87ICBSYif0XZr7XtzFzMn8ez2nQeUX7QfB9vORSJ89+CCWqIGLO5sj
9PVW2E+23CyKsK6+AO1iZivqFvQkrZ5dOZvzibJzQ2rl8iDwo46TwiCe7GPHeoJ2QcTQ0ktMtghL
CHPA4u+HfaZjMbAcuKQacwwb3WrGmUSfVzeNS2JEpImvqWHqe61o7zBRlcdiMgKGt+TcNeQcdrG3
TcrGCU04A56NjJDSCYwjC6FPk5B6x1vkp06TqCxcWrhybflMZRcmzTc3N5NrMj0uyWwdllx/MGLA
UShnMMlU3jVdKauYkYklh4aj1WO/reuWMTYI/MZs45BmCAHkaRkkC+C9gdQTrfcSTnVYoqrG+Smt
st+5fg4T3/cpfDA4afWbw8awiwGEoGIFSRV9LX0dM77hj3iRBrylOTCImnVpuzRwKyY3mGbqan4Y
wxQQU0Bb6scBOP7OaL4rmuEHxx8PdeJD4HOeYguIR2dGn62j/bRjgmKHyMNlVsiPFD3PBmtngeOK
UZp0qYPSxD3psrF2LBCviVE+66YXh7ETfR1LZwmywat2U0uXYFToGnKW/X1LhGvQle6h0ElBrsCj
xzEJoGLcNpiStxUcsmCeUyOo/ZRVgWo1SeHJ5RHDVEGQuCbJSa4wvS/U7UoJ8+rO2ZcuEauton3K
2v7HMnVcir/GlNOCZOxkpmNzhhjvslLsvIymCBTDRX9f2pQWfipxC+dwUhqoIIs/pICoAcPFZX6m
gId398NHmL5tmUgHowVWq5XlnjR4jul4/jJ9z0SYHa+YEGcZ88WgRbFDRvZqT5CeR1V8sZ22wWAK
AK60OTT7DWBdnNGka4IHXjTrYzX4sx4AuseGQ+atVYfEC7Zb+s5kyEQWi4VYL2/tl53NOn5UScbs
jBmf5jQtD+NMKq3YM3xljZ/lJxIxbg9Pfeq4LYMJ4femy8hYI9Zrl69BqiP1uO9yAF8GGhm6t5Pj
8qqV9SOk0r2vETd2s1TKZpBhY83TAyCibD1I0vxq2R5SZqR0tRnEEbsAWzd7nijhz5BVBNo5Um+w
8Qs/40zq+PkWZU1GejzmZc2R1olUBa4guXx14657xe5o3zvJsGaExo9gIA++PeYvxdZjsNpiZL+M
BWtCpDXZHpJathuBY+DDwI47craDP4FMvIRo7zQXJfeVb79WnvfNIXYR3LN7kHnn3jc1ZDH69Lsl
bbM1KeEyYsAIfEMV9+kynMteTM8lI0OSHLuXJdaicwLe6UJMIucrKxiFH+2X3vL3jctBqSnhlAMO
pg42qY7KxuRalGGtHMb5MzRJ5gZcf73xWkQjDmvSc6ucPJbBip+hAv0ERU8rh1Tzu7KernbvjfvZ
FDLUm/JHtQCao4mncJN435BsmXi5hf7FjBfsP6kg2iVXhyZNt31O5noppoeKAxceADovlv9Wr8OO
CJiXmOq3Eu7ThuEazgkj+WHW/DX10EOQIY8CsdOi9l1GzkHddYLRrPEA0VLfV2654o44rqTEfRpD
WCSkiVaQqFEuELlbNbgnaTVto7TWGQUzJRr4RS92XH3Wbv/DAkuw7yLjzq4d7yLS4UBQRXFsPWI/
ayIRCxCE8CeLMRQ2OzQzJIKXExCfxADGB7B7ADVzPPFYF8V2hKZKz6o39uhivjOP7raMBx891uK9
8Ig4nh0cfLpq0R9WHWEzznwt8Z/DAYh4e+hepnbDhGuyHmPc/Y6gEgVVfaITH9gYt8Pe4vAzRyWn
LUvCECCGkEOvse9T/6lvbdyWMdioePJAR0zRFov4XWVDQp/n/IRWB6yd5gJ4qHrGkszDjaQ08Tqy
6cKMcXciNb9GA+9cgjiiIGEQnUEOQRz1Agp1I6Chm9sdFuOBqz3aJMTZ0YXkDE1HMFCZOkRYWk4i
BMGlgxfaZEDhv0BfJGCOo0jN5Garo0sNhwUJunSHma1mxcBXsbEzdWAew4I8yl+c5uwn2Tl3uyO8
xffWLav9sM4GLZ0cSjvKfs0p9AwoTd/JdAdw4S0ni+R1+i5xHHRq3stYFpd2zagl2BeATYo9TNNy
7TmSe9ISgjZ1mRhaaEfIRGu31U8SZXCNNxaZIBOkJ9e0NpCA97ljm4em3uFu1+5JzQoIf2XzRj0D
TBSoSu+mTM9Gmq2jDwKCKD2l8N46DVdo0nEsVCmUSqjlUOjRmknKa+VEB0GUxTHLKag0yqLYZCSu
oVPa0hunQHCTdJeWFJ+xa4Vmm/snj4bxAyKqFx1VGuZK81qMlrbzOk5wmSmjvSGN0Hk3p9IAXEgt
QwIHPzH7SpXtsbv6+i5qcf94lRFmHpJBIz2UaUn4RZKu24ZCSe2PJzbQ61AQEUpZCokZyplmgOho
23YLAx4Jbd9cBqcFBBGRq1DPZyCUxVUuBvXnQiICGjjmhmjJN+0MTd0ZIOvjAQbQBOcTb498dWdu
FU8rXhu9b3ZJNNIv19V5UQkcVXQZgT3Yy7XnlUNP050sl1/dqKHdLL63EFdAFleV9kd0MYfY7A7C
lyYVroZtnKMcowdq16yF++qSkMGFjexqVc0Dm2KCMrfxNjPgT2GInx9Gmxgidhwv9Hp5QbXQwUdZ
HoBkqlBQhZEQ1CBscDvy5pRVXtvGmPcYNptNa7pT0GUdJajwInjmX7ItViHz3gWMhblDVzt3QkGS
DC6USyl2Jn5ukJxMcpqBmQm4oqcYqeBz6ZvkaPG6SQMmPhEs0AT7EJb/W8rLt9VjGyfh0gZZ7J/h
LL3aS/bdIJXpP+b6m5X59uH22M3P/NtjJInD0hNighiZayHwg7eJsIFTujqBM9dOCsQ2fHp78PaB
jONsq5RDJGqLa7tGohlJ1Z5usV7aYsCSun39nwcJi21Pkr0L8/L66e07VcR1lnQM2UuXrLntyGqx
ifI1gnn9aWW1nKOabTLXa57D7Tcnt6dz+xT/aHnEe/BHNtgtIOz2QQ4zmZv/+dol6SpMneyHliXy
dLN9L7b+1I4Aqiy7tveaqYDo82//+QZdRg5lawPAiZHMH8/2DzP17YnfPiRmBj+XDLMBMi3HeqcD
KEzy3S1LbOT2L9acq5tVm7Hqs8wJo7JX47afo91zHFqh61e3h0ZP1DsVW88wzEpW0DjfxHkOqYAO
a0cTfin3tZjTw7D61SVAKmexP2///WbXbiyv3RvViwLUi/ORw7HmI3m4qez+v4Xn5Z8sPKaOrvl/
/tsi81cLD16c//Hl/xSs6dz+57+DNd1/0blCJO0jn/cN67/ZeDzzX44t8I+uvSqTb0Bn/W8bj/4v
R+iG7nquj5LWWZWP/8vGI9x/gQFCje+ierRM3/H/b2w8JqLcP8nZbSyCjmugZndhmWAQ+t2ggTRh
JPg7To6ESmd0Ceuf5SDV1hzTe+V27Zk1ogiJCEQJ3fffGLCXx1m75KPRX4fdnFjIBnq6BrSMUtC4
24rAssC2Sm0dZELqdr+loMH6lRFWO1NEhBZMISD90b7IkhVlFt0R1tjMdBFm/cTc399CHdK2PRtc
SGb42/jNYWoUUjO7Qb8c6J+MVDXNYdQZ3rQ1Zbfu+PQLRLBIyflsqo/Wyj8bVhKaCRLNXdloICx2
2UpLM6LpPKz8tJF+2rIS1eJE3pcrYw3l7LZgspqszNuVwuavPLYKMJtWQ2izVlabYT4DIEHDnvfD
TreGO8q/5WFyai0sqXhChDs1TVuaFMYMm6jpGgS3Ai6SzZlqbxG/xKxRI3AvRTbSmNMzJioPY1/Q
wo+hWSehG/VkZxUM/dJuvkfZD3uO+iBoEI/18OocwHXtOIH1Sl0tcCR9NbDj2Ro0j96DFgTvU7ob
0z7bJUkDCgXVbrLM04sYvKcSyJGqC7IaoSkFpq2IpWECeODw/9KsrD0d6J4BfG8Gwuck46PN9G4A
zieB9DmwMqsWYgome5Paz6cfqCM/buiC0x0fev9Vd5tvVgUTDsP/JgeQ1OUzSovOO67/Koq4AkxI
TAsAwXElCXLEQ/Wy0gV1MIPdyhuEO6F2DQhCAc1rm65UQmR2nL6d07jyCokwOsW1XZw9fbgzB/09
rVV+WWZsX+ZExznB9Y/ABlcjp46AAgpETW4Z+2xYiGn27B71iNMRRgbRZkjQmykazDUX+Kazafnq
0rXPfVrI94ViuasIgHdbLri4DqQHBx8567iVZrkF8R6D34fp6E0/OhCPeIAb5FctUNk4vzPbJCNI
SDxBdrygx340C/8esUW8leOHRdOK6WP2LpukvW8LfTOlsH81EQF47/Fsp5MX9pgfQg38dNoazgaV
VLK6xzB608wfK4MNknZzDNRSrXRLC8wlrMI5IFucppjQxj0eoZAA1DdI9ZB5ozoL4ScGrATcZhA0
dag0jFsiQjPBbZlQNl1wmwneX5xae0Mh1iE5liYMR6NiZXRSOj/nyqLZRXth20FCI2vj2lmlhPQ/
7CAajK9IU83mKW0Rg5p0odCCbPRm+cw62LdVbX7anrxG0bxDxsm9uPJE+5Us6g4wRueVNkrOykrY
fIhWDqm/Ekk5/IuwA1JKXhC3zXuWPeHEwMU8NsFAqmMoDPvqtpnckUa5bec3YPo/Z22AcTsQlOlM
CIBbc+eCOoX1Q2+EuUSQTMPDPCf/xd55LUmqZF36iWgDB0dcTmitUlbdYKkKrTVPPx9R5/x5uqbH
eh5gLgqLACKyMoPA3fde61sxpXD0Hu3U3i0bvF5dQ8CkA7XP9a44LlcOUNaqPbt3Rqvj8w7xyUrx
3+gRLn6Biow5JZ2vdiRuw0N2MHckCgI/UDdq9eYMo5xr1VvfN3BLVAuslvqmjtMH5I3+XMO8b7nN
2iIxZV4S/QuNkYKX9MqPRqiQKBLDWMfluC2EIw5xB1RX1V0wAI775OPhK+KHxAf9x3T/DUwlHS8W
hjvShfhlMv8rz5HKOp1OGDqKkFi3YJe5EHP97hldfbLzjWfoMQXWASpjnT1BJ22gxz2YMcw2fQu8
1nZKCMVeBind98k3w8FIefHLDH/RZniOJ55vMpF9JYhfCEyzLqGOPZikMCpSfbSSpFp21YcX6N1J
l4D8shjnABKsFYokxLRABECszJNhqhfq3LBq/DOhTU5Pzp2pyEZ6xtQCG/ImruZasxqKn8qALSLI
+XRLvIKwlBcmGkT4bY4yY9V9iCwEhgCQ6fnJvQ8SufSNp2RiJOM7KliObocxDqCRoOfJ8FHoSg3p
CkVdgkFk5ZNQrupWc2S+9VRAHbWLc9d26z5nWqiEEIpbRkm3dMWVgiUZ06StFXnS7SqpIPuXSynl
osLCi0CqX3odayUZwYYuogQDILBge0gfyrgk0MnxEJejkDQdq90kv5y4fmUNFs0t0NMVfZCttukn
IrUdDedYPRkxhTvRc3up8wZkGqyBstZBu04ENtUrUYrg7nEn6nUA/rqYONgxQOxQ6lw7wTNjQTF3
J2Y2VW/t1PqoaO88bcDa+kTYzuhQIbingmelr/1E4TYnHjdF+m0zEbqJZckOAdDuapPqJrgYUN7k
s7UnC7g3pgd1jxvnIZi439lEAFcaWOBKDBVcIUrQBxMuwYVjZHmg9/AkDTDXLheKF734WUq0kN29
AOiBOA6dvAOiDtau6OeFSUnQI2CD6tUWHsq4aStALohmBoXc47E426yoCCzd59QA9MIqT06H3Ckb
WUETGgGPdnTAlcAi1pXh6jbQ/aCKfjbgY2ZBX9grvmo/87K7NfWgbCuP698pSCbLuTCZc+BdcUWN
X0LfUcQSrBonCeFZdgCcsyhfNDRvF1kHCsHIvzIJ8b3osy8iXUw014NNDwtELguwVSA7YC+dvaui
Id3RCvuR9Ppj2djRCj34zWMCEsRU0hvHaejK0pVrMvTfQOndAd9wmeB/YzgKSgVvEGByBoX2aLWv
AaVvdwRsnhQkMoC8p5eenFUg+P5Ewy+siYs/EfLVFipNBjS/nej5Axh9H5w+YkQG+JDgxap/MSfi
vgC9r0XWi2zQAY79nLYMHuaNTvFtWUCupNBeN6vR4wPNNDS8ffAmaQW9lqr3AXErpUEb4ZzV92bR
VXyB+Iupio4URzhPiKQXVmCbB2EaYuUQzbAwLYdhTIrnZMoaMAkdCGu1RvlJNw8DAMURkgkUpb0l
Q/0cN+1ILxU2T1YDOh4LyOBOffB6Fn+j1T4RS+sh1OfOVSFbOWZUN2eWNebkwRqEGdKezN9Vl+wE
nRAFaSHtp7wS7sah3iaBfwUkLvdoNN7yFjGzVo7XQMmpvQE1IaSBWgh3xOKnSXgDagtiK33I7Aar
ZLSVCno6yz9SJa1mfjxe44CKDL4aeaXB/gu5F5o80pqYPtjbkukTIA0r3OYUQWI77MH/voB5cFaU
Ylc02tIts5X4YENmkxT810HnlqtkCqtAfDSh0gmwCCKiLIqh5/oqj54Ly2G03sMo72aASHNilGgH
iHdFoWTQTgEZCkkZlSd+GiIjOkMJzjGj6F5LHICCY17MlHOqcovGOgS3c0hvLjoCAj+owTfhLRxP
ReZfIeYly9oMmFJOMR7pFOihTdEeKD8fqdDOMjI/hhQQhdqU86GgzVZW6i0DNnOCLDa3SAwpp+gQ
tUPlhaKEm3toFOtxWjU0N6l2GmaC8mrp8oBd/+hOkSQZnWnibRGCQT8LEcMRXeJMISb9FGfCHYku
yBRxkhjFC1Ne5nb4ROd6SxBKmlfoCYdkhvfBQerlb/MpNiWi/DBLpygV7CwtWFLiVXzB35se9Czn
NSAC+7VBFktvabQtp3iW4B7UMkW2TEq8haFTe57iXOop2AWtGSQo5Rf3mJA5OeEvcgqB0XbESDyX
VH4UwFpoacSp9YiNMfidaeIQJaORKTO0hMuQW99PEgW6odxXrSmCJp/CaKoplqaeAmroeI9MrAmt
KZCfIt0myGacIm30KdzGnGJuWvJuDHJvRis9DlZILxdm6qubhx+tzWw0jPpz5bdfjU4jiHYjFLlE
XlQWGwdJxk5J1k4P14/Ku6ltvekQ118GMWhrktBT6e1ehRK1IlhXIZJKvPvxQUlgsQxKFqz8rngZ
5PAliuhWhSpZJrAZ0RKJQ0UyiVynRXpMNZTkWYV7XFKOQ+9kzyzVf/ciUHLMRH4mVbm1zYFx71KG
WF0IlGMVdTXhCHdKucJOQlyS2BMb+LNWgBB6qQYZeXRudAzX0qWsi2TUVwFVjV5M5/Bm5s5N9t6b
TTeud8g4l+UsRme2KL03V2m2yP3n0tBWHssbCyqFiGIyTLWGVIYMCqK9U2NrGxALOxOtuZZEeJiV
SUSD/+5oT/04LkdWby0ZjVjL5prpPBkwBWYII3vn0R2cD2afP6yWe4hBm0rJfwjt6NBHKUHvEtCw
sdWYtQHiy5rbn+VeRk/sUx/oltKix+1mo11d0LZAc4+tmwzHRUyaMkslsBp+GBWEaYEVZb3pQazk
rcI4ueZGvWgxJWrUoUhIF8lMKP1Zmv4h70qin8VrCqom7Igfa1EcutyhFXcZS/QKqXfKsPPgRUTm
zH2BMEfw3rZJpqInrpmqPetFuUEmjxEoku8RyK0sO44K2vagiB6hlRzDvDwPROoK3AuV+QMw8ZLU
OxKY3blVKQDVjCXUoODwWgZQ2jVdffRT6vQhd2Vt6xI9y83bONOO+1lkOVVtMUk5Tk20FIrCpHBK
sYqmDA7me4V8B0sPuZmoqcjvkf8ZzSSHXQ1McSIENTk44KjoGQqYCIBZJkiSiyw9WaJZJpX/QUDe
NXZJsHLhyKvCukgbLW3ePgZowospEnT6aNIgnUsnWSXlxvFZvCcsR6GBhxnhvVo3BfRZdGbJDcon
R0gmdrWjb+jizgH8vdhjQ6AQ9/aOEWn6m8PifywzY+14/qObH9uO9ru6DlIxzNzWNGeZtBbj4Fwa
0T17xP1S48bREZL4RfiDIZ+YVjxTvSAYsWb1rPjuJTLblReSekrsgXy45bAl9qkCWBEddA7pKbpE
vRJs9Y75FBUXhFmqekDsvlaRx6FD4qaRg1zuRtZR8NxmNh9TrJokuaB3MKuchbKC6NNu14z90NH0
+hh46rlvqAAwcKEhzpOj2SkPASmjSMhpfrgGtiDCAFgBYu6M634ZYTROvf4wRrQdUoeWFlJQEoWY
ydEA0vkOjb0Vn6vCenGSFpw7qwjfJHOhb6qaSwIC56iMpzh0Z7giNqKhCaeq/hsWkOskl3Rj3Meq
Rp/OyzF1B0zjaFlIP0R4cIJQXRZMC0JfsJj3j8wd361Wf1cwX5RM40ISnZEqkwnE1UN8BgreniUa
wCTkaXn2ngetvU2MvIVvrXVzLUEr6VSX3Cv8eT0pGcxw31v4vtxKfS+VbnhUg3Nhux50zDSbu7V8
NDz7yNB3afWQjE+VfI5BeTRb5dzo3bOoKMFk5FuyUnZWSkDDQBL90mTjT/S2xUzXfQMhHvXxrNlw
Xa5EiacANQxK6zQ6BqqNSMPTMH0LVH4gF8sx8HdKhPbfjWhWFh3lJq47CT0ctYiAXJAxic4/jLZ2
531pLsIsllu06uCwdRzSUQZEhlS+DqfOSIqtI7KT6gX1YxpEW9cJl75f1vuYiucCt+sO6ZcKRHIW
tODarQrKr0nsXKzn+1RzcZyixaCsRmBRWEFOthRCuEaCjXNuGxqlzmVC+qyO1AmNh9gLyZIj6x9C
v10w3XJp1EIJtAUptUxsiIZEuwAURmp5Nvdkvae35izrxn31yOsoIMHPuwherFORBlrq2kYru1MW
IIBV6JIgUsXwWZi/sPuSmmIVrCQlkXE1mbxZh51YSeZeWTazYLIlVQ6rkg5Gw94pR3MlcuXaxCJd
cDaeDcHCL5HWGrtUtBHCZXU3yg1jqoXGiwS0tq1YJTA5czAIQIWhPRpJ0OO9uSt9gv2Q5i8NwwXF
j/hjmWhDe+ubz0zvesQWSOoyfLq6rR+LxrDRPavdwjGqZSZQ9edJf6hzCpVxXp26sLxYfbbWKMXO
ur4lBF1BHlF8SMyQfIPDz7FHcxSxoCPRQfuwXPmVWFq66mKogY1thfs2Vx9Kp9qokAsXoJ4vtepd
9UA5uXbLVe3g7TSmtiqrHOaCRFNp4IjQBIeXPDY+AkzSCztsD0HmgRB2V5Eop6+oTpAtNO95lhP5
7UXKNhWPLr7fsbV4Y2yfqPFOMbJZTDP1Nc70x0bJKA4Mys9UQVuTWOqubi3o1QVYNU8FdaszM1Hy
KdG6mJto1ipVB/eStOrcIjizfs4qgkFVJF25Q0PFiNq5IfRqjgKygMQmdg36ta50PhVVPJlTGpMZ
QoJAzTKuKahugAxuXIt1hxJM/vQSy5wH6yefgO+WBokNTQEi0AapFbGXo9gWAPbxcddl8VEq4Dpd
LuVpyUR+MtwAa9p4VS52fhjLlalVF72vtU0QamCrQ+YWGVLszq/+elR65bjsunS6byjKji8KK0LW
OgtQN+buvkn8GL+5IcydGAouwPvO2gmGudD5qlfcM3eNFzQrtBPVNtRFscP3eqIgQwZHgb4iT1V/
QWlGzMwgz3awULOd7nk02uoJTT6kPQ91gqRIEkfaBXZoYwzBsKacXKBqbTddkgxr/Db5Tm8NNtOj
rmZSYw/bOGcAi01/22TXRKM/Bkiy3OPuYCly/+m+ht88B65rppkTL6jJY1aYfu79P3N/REk842P/
t33MQhd9mItNJfkQ24RohQ7dz6IrR3sufOo+lKFJ5TbFXxs/ZdlKZwXPRZJOCVHUuhJ87kgLeWjZ
gRXNCuhsOxt5BXwHxh9I54ciIGEFP6PctzRL13zz8l0d0CL0cwwopEIYcw1l/e6+afjWLDuhvn3v
EtImGjzFLS8aSmrfB/IBmvP303BAMzHU3Nq/D3QZDQy9YDKX5dzevLJas5TMdt8btGWIu+7Pg6Be
FqXIJicWKrLKqWeJaJS11Sg7IurrRe2JaGEnxQMBKMmRSM4FehxG044CdpG4+8RK1a1tkMtKyhzc
BBK91DbRF2VNR7/BbeyT3kEyeJM0FcJfFiuhoyjceCJlzUhwTVIG/m5o1FvslqcgZ44UMpbOEECj
Pe664GCF3khiF0Vek0zepd+aX6NA75Cn7ZY1gTw0A5L22k6WOVUppX8QHpKVhNktVUjcSYb92PE1
XJC6gYY5SJ6GsOrWxtDNLC7KfWjoH4FgYOkBA62iIXzU3Dg/KHlEgd7yl9yjd4PXT4MA6EOJpn+Z
uc0F/Eu1hxGy1DJSlHLk46NduIw3eripKQ3NcwveOIFMc25zECRaYvScRu2xCKob8HWw6932R6Ek
T2pfiSWu2AzgftMlV9aJOiLn3NrGbsNyqSR2TzV1+kF0mRs2GZM44b2z9o0vuUL4m+kizfTguKbg
xco0/yyI56vUk2eITYEmoNSHdWxR90zkc6QR2BGV+hdhnQ+TdhWE2p4QhRg7L1ZMEOaIGcOjroun
qHCGmZToJ+2tia6O5kkg8UT2j9Vg7cLosRUp9Ra9O7uNAdGdQEgnPKnBgMI/e6YYz3of9CRLyfRp
MLjjjhnhD03700+cy/Rjc1ujVQKO1TLBpfkBMTAZxjQq+DTihle3UJeEJ+LcVpMHaVgvhkIHp6Uo
i2XkNW24s2Zj+YlN7bXmN5SI4GewOdAJi+oHClSqauKhhCvVgDegUGkhpK1ept9ublBuOEamOSIF
qt+s1rs4qHNkJvlf+tyGmE/U7Sn0bFZuBDip8nHC/mUEKDNSxunazdWnAr9FK0ZWiUHzWXU10yvW
uVTAGSvFNlcNZV/VjyIEjC1VeIGsAbeiCNaBIN/Fp1GDAbucdUHyFRmw0a2CjIx0mIUBoGOf1CeX
VQVCLIidujY85sL5wHIJGyKnBqU1Hcadoaqhcpoo67qCeV8tWd37JRWHtcQMMLMVJNB6ZLebwg9M
YtiYQkOHJtBBnuKMTB4iExtyw/kVUjp705+ORpH+VgCVanXl5ynJWKWiwkf3S0SNYnYLrzZxMYZr
upTGUdCCC9uaeCdBzdvVKPi6xbE0IchMn0eJdHNV+qWD0rc6EkX6guXwjXulvkgz/UebQeI2SPlO
ixKZYTt8INzIZ0q89JACr+uOyFXDLR9NI6KAMJhMbPSzl+Jt6TroxtRrIsIL5UGjWLcxicbbxXX4
PqQ2vZDqGhBMbUUUQkdsrUBl8QhLpZuTThXPIxoRKp/iQu8hmPv6zzG3+XgcG0mwcxid4uY2+meX
oAmqXGquWYVLt07JyuTBdCgILAJUoupT4AfPbOPZDPiSQlzh65g9l5Z2doa2W6FvhUhtKOu4eGaR
5cx1evdTaC3Krq4Mt47rYQ9mSZkk8pGOOlpij+Kv01ms3HSFamNBfBYZcEHVMnWGQFv8UJsRBRP8
BK4TPhK73Esre1EVeUKOFC8oI4T++EJ+xlYY3bnWvFVQm/xkIFIoABsk5FLbkEr2GPrYXm0g2UxT
ad7ZCrJVb2BurBTcOJGhQ2TrEd2uh8qkMCIalu8bqtmvio81zgX5M6Ce0w5laf4smIJVMiWLGGiT
m9u3wjFxdNO54bJJ9eZLZOM1Ly6WQBllUAbsXa7F6UCIbYwWq/s6XfDEyyxRGS4Vw9vqhoJeKKM4
0RjXiFwxZQjfyDzZOGa24r82LhqTWpzTqZfBpRLDZEEsiLJ68jPgzejebkkUH/L2HQMI0eNtvUWz
sx0K/Npk4cLm0WgeSpLMqoawLuIT0OoQumo5C4zVmwjRJHWqq2mZFz2ur5DOZ2mKhzrWz/efO9Qx
orso8idj6qq0spsPyXkmUCVoEKpREZJPHoA4nzFBYkYUDavGiJ8sv3founokaKbDl+LU68wmRaqn
pjLrJUU2KciuaG4VWsFZq2LOssv06KTuzdSihT505Tox3hzquDNTyg8yGS6okHZVWTyFRbiuYDXI
VDnpRIQCcnrFZXRB5Eaxn0KRV/vcwQz9rSKBRBmsn7Vt/7LjdzW7p96bjynahyoMyRm3yODN6LqX
6oaba0dRmAprr27Grvx5z23ubIgI8JxTbrRKWryFHqkseXcuHUnkiDFu6tYlhCyxxiVzkIOvejtw
q49SNV7yjL8ZktkZc8ttMGAqJjbx50C23mySXeVIKXLaMDOF8ilz8iXd110ozSXtwDdwd8myifOn
sO13bXBTZf2hesxxBJrqbrJGtAcG2nVct2eVwUDzadkYwzbPKBNrI3VJzGjJvNDotpcKy3ho/ZPV
Zl2SKT0fMnG0g2A5qMZrMapT98rdZ6RSpKgTGnxprBLppahybhX5j7BpX6qoRsQXBGfdhz1Vh8G1
q9NP26aCFBnNqx0TvlxX78UA8KtIn9OYaUETPBVm+8OwomjWpv2VuUa6Yv1oMQAgz4yJF/UJAHDo
ThAqQ6MhLd8ln6dr94IvA6Z0vLUktUWIuR88YGTXMFMPeb8QKhAMen06GZIgzBhp0gliM86J8Ntl
+mIiB8zypu+XaRdwJYCBpk+Zv1LQx3QcqDS8avqSWvRWFygCXAYK2mJ4W+riqCb0iw3+MMgJQkyE
qFE74f2oSEpSh2Kf1sx8DJuREgnJnsrrRSro6ix/S4beW9dGOFKGR3vQ3iiaYUPp2rWC+pbxMv2Y
vt9uhg+qqk0gAUk+T0QNBNMwH6Gmb1u/5e4zQQc6fThIi04bVPJkZgpr4FbabDyrlueKSKBZI5SP
rOBdpPKcctdUq4IEoYR5iyyNF6QBAAJMuDKmNmx9Ssb36b5VfwqT+hTW/XLmKNo0NJ/T1mWiUnDL
HNOdFtUfisH/olI03CHefFS6xeiQQ0bQCwB73LOldJB1aFuioMaNsiu04CkSxFKTNydZWF1g+Qf7
hk6JTtx5No50ZEA64Dp6dALzVfXpC3hufxygAdVquzcrO1pqRbUnHrbip+RfhFxzyxDjNQ3HNUkc
JDzhxchYDlFVoBVS26hg9RBVEzFBVTBCkZELqw+xCVThEsDNJkW2a9Dhn2uZZ859yiCkEOCgyhT5
UoxBty2qhCodQUhzK3gpxEimtMjWQI0ITBHRlSkQGoXBekV4synH0pkz3cKPgTWREGZ63M3kB4ad
EDengeJq28AI7FXzZ0+5Amg/9xU+XIMwOP9WIJ1eQk1zCeLAOuWdM796FWMIzqTXx4WCMKly0PXb
lrfWICLw1292Dt6IHd0bDKLjJ82gfV6xqsgqedLc1kL63j9xKZQMJhchO1hxcXZVrPCpI36dujVD
bZAykCErXoY9vgzkYcWCyRqp9Cm/ObeobYp2yB2o+1TkMdK7aZh+FRGTPFhTKBGcZtWFabHJve0I
lGTmsSBUC532PJQv5osGMXuReXEGhCFkNx5j6lZres4qVrnoJnP9Pfei8KDKrRNhD4/ya6ON+973
9C0ts1od+UjqhJkNA1YStgQoePa4NfIR14gqQWmEaKWo5uWTu6PwocA4/VNNWagT6a3OukPRCnNO
D/+5rsg11eWrk3+YtVUtlAqqoyqCWxKMt1SnTFfSsxwqr7u50dXOQDpTE7EUymIZ1XuzibtVPCq/
ynGkpRR0BE2NvTPPRLuVsvklHHAi2LtJW1KfDOVnHJlfKlSiLhXpXk9RzuhtcBjRuy4dT0im7/oy
6NITHKhnQ3JZp7jvFIpt4VgtEjtOV4rpm6sGs0NX1adW69WFMQiKg3W9guMSLKlHE2AaAVEZdVBV
JHHg92YM4VNjbhNuq2aY+oH+fCClc8yctdkbZDum1trunynPUCM0FQsxe/ueCtoySe4+dL31qon+
mXLEU5MKBrjCKddKYp76FJt4NXwCPHox44YpDRp21ldmME8awt4ASkCja9aR3XQzrfPkgjGUyzSu
LqFp+DM/K4nBidpVDYS2cKjVe3b4NmL9E03y2hFrQqLTT4B+K5BX9OVzt2BC1R1piB8HfBULtfDM
K71ZS0+/zBTnPoFcLikdkE86lp+oeTfVaJ3tAAl+MrbafGDIJjdQnPGvM9Gi1Cn1lY/Roe1EBGFG
e+8GHE4RAZ+JF24Y+7x1pj01jpHMaRMjPomTdKUr/syOk0tIdAuzs/bqpOKhtT6rMIEJY/sQSyhh
180r2Es3LxMIcGAQav6NSJZmjhXH5M+NB11tWOaKqoLOZexod28iokFrIkIrDPVYbUkN1exlx0Ks
7JfQ4J6CoJn5iY4W3Sj1BQRi1O/YaZr0V5ESte00HqybwHzHeZXPoim1tA20G0blett3JJpWg/na
vNtYCzdRQTeJEmMzJaBKolB7IlEDQTaq77KkjbonWxZHX5jB2rbRaE95qrJ4Cly8UkR+P5h423cB
318mfKSw1gIDZTMls5ZTRisqmTWQMzpr6UbTSXGlv/UwegQ6Se8sp5xXbQp8tUWwbUV7rqZou3JK
lIl7zIr+lBQ74lJzpuxYRYIbI0w2nFJl/SlftiKipQFhiJHcQK4Yb2jmuMtsSqWVykbgIr5GU14t
LkkUelOGrZcvdSJt7+rj/y/U/i9CbU2dGOD/d532/4rfqujtnzkLv1/xlz5bE86/HEvYpHKSPEDw
F6Lv3zELeHn+ZRiIsEHEI6+bhNZ/y7Mt7V86umnVsAxb6lKb4L1/ybMlhyTTYlvXdejkggCGvyXk
/w8pCwCB/02dPf1/UNvSgQZSzy+KVpvj/8Dn21Y7gCRSja+xqn+V/eCBHZPwTpqYOXipjairKcVr
dfhZpBSr8LXrV5SExI9aVrvOymyO3K+/ej51vqaBf+ZImT2UZVtdQV8RpBTnD/eN19RyjkVIrn1v
yB+8IjeOSJMvyMbDnCotRZQqUqcpLa/wFBuTs0EeLwHvGHfyGHhF0FL/h6RRxRkK0r83Vt5mR9uv
oQsNARqMiqrH4vvw/dH9nPujlmEbTuHvN7nvToXL4hwHseExhav8QnuNLe0ki7L50qJ+P2hN82Og
Vr9oWZGdYi8i20DVkzXdoeDBoL7JAhGFrzUCUUXgUh4TQcHDqN0cIJz79L3rvv+++d5X2PSxC+lg
8uBFCgWKQ9dcFR0C7JxiWL8nDbTfk/fd7+9PudLijVMm/8d+m4Fw1mU5ieH3s++b38+zPuLY/Y2g
Pm3LGA0qMdTsk79flab9NpW0Ja2yalF2VtXV69BNG4NCZgM5kXulbSREYuDReyLVMLb/+ZCKSLI3
cmJAGXqtaFmmDF1mmvTH+yNAqCzp7aoK99PR+4G6yLx1Kmt7pYaMMWVUFj+C0RX4tVogb45nv+bR
3MOU/8Nxcw+lpkbNvemxksOR7Uje+EGepDNPS1ABdtgYzxoVa6vLix+9MNMNjFJiyqbTOgLgMha5
NysElPz9ckKpjLmie0BAKGVZxA5qwQ78yuX3UzeIjJPp0i9MSPRamylNABY0Z9MULl8QwI34zBTI
l459trTMOctp45gafjXNwGz89/7GT92dJbzrfdd904yjA6AEiUOQdH+9hw9pFvF+n6wA7nSHZtq0
qmT1mrTxUum5vv44cD/le18VJJQFfVBiuRVaAJ4MH5l18XJ/1owGE+H7wz+fA2rkUBPXFjXfhH5Z
Y+iL7zPTklBrDHLC2n/vxDuwdAscRSRB17f7RsXBB8TSOiVpU7Py1+p9mQbXInHCz1arToPqJ296
HuC1zR3vaahoCASZJc7E+I1MzqBOuCEOdCvweji/TrP3VEQqTz7tV2CEIlFO1FOYUhUDytV2CC6/
N3EaHdJY2/1j13RQsQs5l5GHP+J/zg1aJ7h8ir73/3rtdIS+MdnuKVDoUOByLeqCoFbNeWz5hW73
jSH4nBvTN5bf+wLmNET06cek6etbacTNQbWV3y9ygV5srYAGIOUD4+CQz34gyvD+BDwAPZV/PPSH
yjgMDumwXgkH9n6km14WCsVvZ4bvQsbWqVMjdPNPNlZEnDLGkVJDdiQ02D/V036Jb3fKrUOilA6R
sf59XjO6fx1PKvVTJyx0aP16rdSGeqvKeLhRQpse/950Il97VPFBakXa732jxd0R8AZUXXb1rG4O
tRW9fr+o9ku0nv/+piC2p7Mzrz0XHjEOHuS7ix3X2DFFc3RhMl9+74qaahV2Vkv3lX20OlMWSiL5
Pvd7vwT+tkqQac5Rmli7hJyH2Wi07rGDBAIoVCYfdrZQlHh8V4GYQjFLoiO9EE6Qf40K//0EGRKs
IL3/EgGhqX8Osg4JY0JjgqeZ0kCZ+scgi+Ndy+pqRNfuWM2m5i9+6PVSOwhqOObKiqW5LpL6SSGP
pZmhBIlQ3I/ZmkAD7dbYymKgoXUGdKfetFZmYDtSnK7Twfs+39MwnvapD0YwkEctCVGTlLRn0jB8
j0fpz/FGrvPRe4sEV2jcFv01H1L66Dy7b7p2G5tN8tcT5FOqPwaX2u+UR1kD9SGVqDncz8wBOGLB
Ksvt/amKc7wyM1oBoZ2e41gqO30clGUeq6xL4+KCNSr81NTgNYrw+WdmoJO/GlmrAS1N4lMmyUlI
uAShQYM91lHNV612NJCLLk1XTZ80Kvszv+qj9RDDdQwbEe0EWIaZ37ZE2DRsyIigUYC4bTtA6+cp
iNdk9A73Z/fT7ArYZZzzo4fKMm6/T8OzQTHWF3pyyezKoHcRKmunDqwnUlnOVIPbd9eLNJo2zngB
VTfuG0ii9Dz77N0lhRMBlJZUlOTjnOlPHZmnf0wi/0PglPgzOIRLwXI0abGIlVj0nD99c1aIqzqj
tPTZWaq2iNsyurWeNl51bxmFosXI3qKgI6/4YtpDshrcqqYx0CePap4Q/wYXAPNb2O/1AqSmMlK2
5H6i7JmL4qFP4IQWWevC2Pn7wP3Rfd/9vPvTP/Z9v/aPA//p5O99zDCph/S0LllyAaQz5DE3EGxo
0nbXUWu0l0QpED0YivE6WM2DA2zyV4nYF56I94EdTkMe66HYBSIMEBwJ0K4rVZsax/QceJ8zibDZ
+/vhfa9ZI0ETfkB1cDp9OvG+cUSH/yRo4kOHdmVTCLXa5m6Sn51QxxAT6c6rndXnQcvcr0BJ11pb
5NvEMROc3p16ikWDhiJsaW20CU/rhALN/WEfF+cwN6Pd/bz7rsEFMiqTkGEushKGBvneFxGhBDrf
tTFL/GWVtfrSDdXo6mGcuKp5rbKPWUFpZNFVp5t1tQ18fRG9pfl93/08FHPKJqF/gU7y79d2dqHs
mnB4/d5l9G1ytEZ9q/MnX4iyExtOn3gjkf4UlRRVe/C79w2iZXiOsUapbJo6fB+4P7rvA6wKJes/
HW5K9E09Cb+LP15XC4/AE7PSqXN05cF0vC8DrtCptxv5bMXO3NO94FEbve7BB9GWkHR4y1UlO+TI
7Oda7WvvwMk2rmeLF2tMJAxBL952ZIkRTdR+3E9AUfuVS1k9ODIotsZgELii6MpL2dhrI++0dxpq
NDuE053NyM4PjD7j4n4gRt4brb0Rr11KCh1C5NE74p3wj4MpyHGXvth2lfBOTI39B2qElyDz1WMB
RulByxRnE1qtP78fvG9apbwMAEKP92ffZxQ6vrb7q/7nPe5nYCZ3f79HHXpoqwRh9bDUIa7ZU9b6
74f37HVFt9n7j4f9ZeyGSY+hY5mQjfLstj7NL9KeN7pvK8+qToXUsBkN7kdNsM6KZSsPfpQqty5p
/jdhZ7rcto616ytiFUeQPD8lWZY1WvKcP6wkTnOeZ179eQjtL8p27+6uSqGIBZBSLIkE1nqHewTN
ldcOob7/YTuj/90yxbRVHnRQa1wHF3QXC8F5/I/9pBfEUOriJPsV6y7WwnpXLPrIq38UcbDrqOUG
i/gIZQUR/c7v9ogZ6C8OanHbJlL2QeIAY0UuEW8CMrVr+XRz4sTY1jDptmEHqmcdNT0UOxs5NMxv
+//hLWT83TWHt28ZAmMhC+c2xNWtr/ZfiuYrdg4k7ycEx52oqM6j+hV3mzilNnntu2EQPNYlVRiS
SPnmGnRKB3faqbqzmzGG4RsgKzmpM+d45E4rT2lihAKrfDIpDfTRqTQRU4HIMK4MRUQnGZONwFPp
vg4BuMsBax61K7ignTN54FP++3NGmmn94TbGB2bw/zRdYWkOjxnni8cNglSlO0Gc/kQ16ID7Rf46
gAVuE8d4r2EAPGS9jx2oYZjvkcoevetKtlCkCJ7LHLcarzDfQRGGmxAziTvZ9dr8MzEo9xiOgqu9
5T9dzy4ye202KC7Ka5dufq7Vg4khctZ/C4ep3vppAXiGvwhlwPnw2idVfT2KLXhwa2s2X2vyViED
lnWAOfKoOwUu3u54RWLMgHSGZ7YPsWNRqB9QZd+FiW1fm2io+woSFP0+csrVVOjaoksVMm7z8970
kDuFuPFuamT2Bj0fHlzqxk/cNT7lhIr7GXwCxblME7B9D/3LdY2U70eCKK4ZuvH3ug7idTxwU7eA
3L9MrgpWtC6MO7UTf3bNER+7yFCeUtv0D1IzSh7JJijYYGMQ3K6/DIST/78srMRs7Pbl42eXjxYA
9vQw/uX4H79XzfBH1R0i8dnVlNCOGFSD5RHVYUjVUx2G4wXrNRo8sIDigP+15q4cSBSKJroYr9P8
uvfQoqVEIkDjuRoWHwul0Z1zhL7sOa4Cd6e26WuXO97ZnHrvPGoF2EofPfEuyW20jvFkQHU2wqZs
PkNOnHz/jUeUtZNnyDhezvNVZSDzTUdeVfbkGfKqqQbd9XaVYKxgo1iAbOS8ENRb6SOXZJTWXMeL
zeX1cO7LI9n0TmBte8GOZyEPW9gRamVYmzbGie2//wjh3f7bx0Cqz9RcwySDY5Aw/PttU8dSJy5C
S/8EcoujuVfGp7RKLtCfkq1Nhegkm27UoOmExgx6dYq1jMm58qhqbOOu16BOfxkYyr6hZjq+f4mP
QxUfi/7pSzieX133o32Tj8Hudn05rVYiinCJoVxfXcaujdHFd3UL8OeP2PzOa0g1Gx0C++LLAEjC
+OCzo7vFby+maMU9qkHKTg7KeGg24CydKrlPs7JjsxPQNDGKwNf+10M5AaYRE74e/nFaYCCdip3D
l4vN/UYpEEAolFnhc8CiWk2cgzwCsKyb7XCwovYpHPwnw6+cfZnX5cLp23xtBc3YAd0LZr4AI4LE
6152RzJy66YPAQpFlGlcJehfal17m1zclMi5DUd7dqG2lUn9SFDgXWpdrO0n38mei0TfyTjpA+Td
GqfYQBvSPnRxGfWuehfk5fDCgjklZ/3DVfG5nlb//Yt7NZ/++/0DzqyO9giekaSw5db3j/tHlOda
3OPV8Emah09YeAOeBq0Ojq5HnAEHtJ3s5ZEeAObT0+SOHHND2Yopf4z00QZDkvIaakY1pNiHpAmL
bsCLt8nD5LvXOXURp/sRvkaDc+i9Cn6YUmB7H2KMdkRBwTlj/M2Kz7ZR8MvcswxlTVZv0USC4of4
3RnBa+dcTALiY4Seh4zJeXHjtEtViPZexiimA18YgwdgNxacg97ayaNbI2MCY441t2ggdvM8Wy9B
4X+Zc+v+MWzF/bgB+rBFqdH8ev3/+HK3S5U1j8RRIHD47+/MbRobCFzgUcwdlH1uZ8peHoVh/drF
CHl+iQ/ztFvMqFjzu7k5L8bInN/O/zKvx4dvWSFeuPoykOclmqbygjV6byuHd4u+5++gvKIgKbhx
yRwGrWXuvLg3dyTlot3k7nwg3rAbG+Jy0BlwkFpgqGJd593OIN949oAe3N9Ct9PkNQPzPvSeyGer
e4f3Amu46V8b3fqAdtb+itFfa8isfBddBLXPCsp7j1zt4+And5WAluuMSIElIyVOG972PqiBU4CM
FR8uqSmZ6BBJAFZxNgIZsO3ZwE5oNlmEv0pSeicdGEjh2MUr9FL/VCTNR+rl5SsMgWLfIi9Flplu
i1ToQxpXOtaM89y0BYiE7s1dPI/21YNi71NQ+8sga3vw/hG1eBXEamEp4VMP6IIdWmJ/qu5H5Ax4
ypV4zngKFX6nhBjcRQ4ArtiYn+jtdClM24ajgHmRjFlRPT2OIZSM+QQZorzRoiyKs5HvR9NFDiD1
d3ZBbB3kjG7I+Q+S1LvzvbKHwhSRF0fyrFpd73hoAHcL2yPvNWolyQvuh7KRo7c7420g5tli6WTi
byHMLrjI7YZ6e6VbTM7Wfl/e22gP8rmNexvP8caFKyqf69f+/HAfNYsqjuYdbqHb41/7h9WAnHdb
HHy53O1c/gTAS2Tf1PrgfywWjH/bYllsrsT8T4fj54gv9rhGldSVG8X1T7PyHyhZF/uk8PR1W0a/
hsqd1LVV1sX+eui7b02h2PhIeupPBDuf0eQTr1qAPK83WO6udu36wAIXinaFU0KFf8jOxslsoSOB
f5hQFnoWqY4Bjuq844SSbTrbxDDMDtz3xmy/F14tHpPcT86+63+Q1j//9+fLXAP9+/LUcjTLxcqU
xREGxV8zp7j6Ofqgq9lPAWgMCZNBAE7BQQYMPwxeeqrq6EgogdjBPaRE8lTkSFiyGZOjaS8qBCVB
VMMyMtcxPpHAJiZcScfSg9DGUQFSnaI5iai5R8VTVAt5KBtrxABkQjgKQIdHUUJ421Lpql0DyO++
QxH0RPmeRy5ZiGdE/VF0cAtzgX5dsIR3A3rMs0J/70No35NJVXbySMbgakcPre0h28zgl2lybht3
YELlsFLN1wrD7uiPYfnCIsxaQzOBXhDhdteMyNwlpldvZdc0tDdFca2T7Kk6GKupeXUH1Xhsy+nM
eiz6Hy7A2tcyMvtmly8kywOVta2ufU1WeoqmDkVlKT9CxcKxMVO+GUmXnWXjWUNCgSZ65G1ixMLu
X4VUmOGdJLJzaEXZuWr9FJNPtG2UEkxW4/niER+VLuxCQJbtd6tXvJO8FnT6jJQYhHzVrI6318Ch
djc4LLjk9WRcCasXH29zqBrTGRhRy8fvubvWQ0k/j5ppnXhCvyQRypdYSPffcZXZpEluAn9FQzwR
zne9FzAoLNd/GqOpWXda5u3gkyHQUVXOCg+Q460cZE6477SGFv9ZIqrExXVxVpMlotHN2kMCwvif
TgrbRk2WISfY8wlyiuIM7WF+lSZIwG4WIwj82yvAY3xE8gNecJk3lzQt20MVwpWJ1eYiQ/wo0M8K
QMvKrta5OXJqCZreq3K0xR4Y/S/0drG1NEL3PBjOU8+v6r0S9bQG24JIsNeKd0zKDl3nIl0MN+xU
9Q7Y2DnepYhmm6hqYqOHyEoUJ+GKzB3qumMCOrRXDrcmUMVf3aoZXry4I8eOz2tnoOL+f43umcYu
aS23XHh+jQ22lUAyICanjE1q7BBLA4KqsnOuorx9039WsGzf1KYcD+msxyW7ioJtHdQWDMOq0Hir
eEAu+g7m+V/nACo1L5ofiPugD8qjY6BqkPDf+FmLw6QW6rcQ/e9eKAgwVm3+JEY2+2qUfSuRHkAK
VzG3dt+ML4AfNik1l28IIml3uFSlDxBKwvcIGIKcnwaaza+zMFlgcboL5JOTPzIIbRsSue1VRvHn
8P/8X/k/lAs0DfeVL/dKfnW2JbNWrqM71yrUH0txy8dWFWBr/gMjEg01f0ectLnBKXdYNqkarWWs
b4uKYqKqbyqH58RtXuAU/c5LvH3ZG83OIRUCXmrQ7v2xdd86v7+LILZ8j9wUszDV8fdmjhy+MWYP
vqJXj5kleCBl4gEVWfQt5lBjRu59Z9VIH/yOyQFrEvyAk+7geUwrK+iAVZpra2DxbI0wxRp2lAv6
nRY4KDl04Ehk1/eLWU2qGvvd9VBGhajR9/1jgjwskGJKomh4kL1mvtp19nw2ItfTIvJisetgDy1M
LKGezCEIN/XMiyEFrF58LEQX2WQ3QFrxF4rqPNjLxmPifiwyuFwhtnK3mDxy5tH/GDNi7JE98Xyb
JadSIxthc3X41RS1Sgmyte8UpVQjSFdwSlrh6WgVs1nx5q2MKJp17WlAVOYQWPn8pKQTdhb0ZKju
smRLYQL5Id2LHnW757HPtszI6/GjrIDqmj6yRW0hxo8gDHY6y6lnL4lNyn4GVPx5Gh8MCiBOHB77
zDMuXWVeZBw0DOyV0YaLMU/T2eEghvNhRc4CABNc5By3UguQXzcGwXMzNzPxGnTP0zUCoA/QJArP
gaisU5ylxS6AZq0PbcVHQKOYfDZJ0COao4nqqQ58XKAiWLByFE9E0A3qWDwoLBxWY+SHR2Aq1bbG
d+S+yeL2ok8qvjeO8H70MP7CxvR+CVG+UZKu3voaPr46n1QGSo1bnYjWCZwDwMBVzEZJHtoZe6Zr
g3sUVtFz31A9776IqgGJ4aA0VrplOlSh3A2+iLF6X6A4uHCUdCNrOxk+AJQP/PFeFn7QlO0fAMBs
HVA5bywiEuwx3OTgBc70RELziHS/9uF7mXUXN8qwMiesqywcNB4Ds3H3moVX2dwrixwRifnIUfOl
C7336CQhVQlnWOP456FxMt94nRBzskYPP+R918o89I/kgOynwCinsdB3X+7PoWVceownQBmHBc+o
FFKlm/dnO4/ylY//wUviUuht4jT4MHPxacdq8XPIx23npLMUQX9W4qlbtjEdHG+9o2ycUqT4WuJL
anfQ6GRMUSzvmGfaezgZFLPlgNK6+rEoO0CQrrr3xonGSbW97DpNMqEUPverWtSb0i4er/Pm0HVU
9vl5qNdT5Dy+Yo/yUsMsYF8l+UoLoPpMkdo9yQZaqgvs6wLcvH/yIqytexFX93LMRwb+UGjdi+y1
XtY9lVX0w4JluNQMUoCFY3kn2bhlVK9ALPOk/R1rRayces9d+2kt9re4HWM/pdjdL15JOUHPYAfG
vTxdYo2qrWVQTlZRD3qoUBOJ7bx5AAiSvI844jRWSu2LFOtj20Y/ZDgKTfRIUiSzZLfji76IuJmd
BO7Dz26j4BDF2Y1jw79G33CFuWPyHg9YS49x2K8dzWfbJ3LtWw78mswiN4JsQCOkyFIgZVCqvyPz
gEII5Jkz2CdgC0bv8X4hs+EvEKI8rTQ72cS6MNDl+d0flAl1875E1G6OpXLYj4p2Fwu92WkFtspI
Hih3ZaRkj7aLPEKNxMInVA8bP4af1HgH8MVhe8qjWlBZRXPUwOvudUiHs5wZ6uorvnTOi6WN41pJ
vGTrBuqXa/mz6l0sike7nzT8WTS7xDCOQ3OIDTgS8+FgQsQvWv9BNR1tJ7qfrc0nU7sCmSVflC9l
qjUrkfSoJVPmeVE9KNI9T5A1y9bqJR+Rf3UCHG7kqJv2PPc9S8XfkFHbqeKHWmSQ7eZunXJLM7VB
wfiVbtCp2R6FW7YdczfjA7NhAyLYhpwa/iTBL9cFneXNGouqR+rCcexvkYfUbKg5GQbKtXJneZrH
bwNNIcUJAMxrSx0VhSS2j+WIYEfv5vqzmTXaorGL8XvdqLu2gssZ6ybeqob/LOrAeZyw7qVChlhN
rsQfnqjTg4549XOuht2d1Zr+zNRGOMxPxl1u8YQZ071sNOp91yPZbTU73fdzc5uieGK40yxcoKbG
H9cIDN2pwDt3siEP3OzMAE+pReMIyjupo9wrldniCNgHJ9nkbgp6Omu+30LyaFIqLPrCXNsoadqs
QhNj31RHMNYy4+fGDsudjPtzPFLR0o/Hp6GrjF0PZAeVJszvAoy0jqRX86M8Uu0qP8I8/Wt0nLsy
JkfdBCgMYmnTu1lDndNH1ToaYqgPFQUg+At1+aOrlOVUiPRj9Fs83PUUgkRR6k+F4X+HGTy8ABfd
BG5THfMxqo7ySCf7tWKTLcCOsxFZKA7DcsQREcUt36q4HRO7DciTx9qCYWyP2b0ckLHrFSw9fLJZ
ot2ber13eYyB0A1PUV9Qsy6RCJPdme1x7aKIjxOYUuz7avC2MKhxiy/6kvyIHT9OBVqtpq7y1tku
LwTk9ce6sXH30OB+F2FkvGQA6MnQpdYCla8/u0ol0KwYSXKl3z0HBQ2USYxnVc/Dj84woQRkIIrN
JhHroWzMHQKe9c6dyfuJoxZn4BrGcioF6eAwQITELpMTZmOvqCapD8bckyH8MZNTYrcI4uN4v84s
SuH8WRhOg7i8c7T5D1uVBwf5ogtMM8xBcW5dA2luPwKETtNJtM9a2Nn7Qk3ypZ6W3UdjJwr6QOFw
CHUxPTW6eXBTp/3QszxFk1AHPDKfPpNQFOyzzqUSYfFA4Z4EhbOVxXrZ2EHmXrtyIJcV/tsc3MuC
VWbBfVJa80k3o3WXdA3MNArQKXCrpYd79Vtk9FCcAwUxsHmUj1LDeq+393JUzRAhMVLn2YRz95iV
4PowwDnkqoeFUpJ7jxQpo0MuqObOPRmSTZZ9IBhjnEyAgo+T4hYP+MXDTMtgFetp/oBifv2qp5YJ
Ib+yd7KLP8f3Zuyto+xlnr5R1TJCzY+pjnLn20P7hLVwuIzKcmUUQuzrsRf7uWKFdPR8KPuyCXu4
sXj1JXe3iXLgS7e1cwNsGPrKv693u8iX2D9dsympCKp9G7AOSaxTq/vhxqjCZhGSWIlRJ4MgHuLI
e6fGb6NoxWcDtc8wDUymSaadyjBRPmoXp8HJMPxLP39bu14dd2OCnqOXI7ypoQqG2QZZ3wEhjp2F
DsWq4i7yzbeiU+UrxbOMhwFeuTKeacnJYp100bvvDdqQj+VA2q0ohupHY5VHOxr8V8tDstfM2IOh
0je+VuQf5ARFwO8LNRN3tTHS9mJqC34ffv0jgweCUkT7DR0H866KnHyrBUl/EQM0YnmqE0WfPkLS
T4NfGw9mi6pjzXf8Y8q7pZxgVAqiTQ1yAr5i2riYAqrO5nfVJ+YmyMN+QaEvWigRWHCJApeNxH9L
qLg8ug18mfelKyeXYQAHVww+qiBc9HaBL9e7vYbOgh5kHnrbocAkzcrHYVOXY/PhVGhut/G3WhhA
YBM+pkhz4m8kedCbsEdyocYEoqHEhWielubN3iWJ8uwJFHszQ0Forhmr3dDb1S5U43p363ZzLHYU
bFTlsOxfJ/4+5RYrctyk8rjyVv80OWiqcFNZIaCyPEeQBM1l8IHac1tHP4MCwUN0+bXnanSsZdxb
EKcVpImUkEcWvMomtWGcgTnmz2Phyhl6f6ScnCHclaEIrkkmxyXzFtXh2zWDdDvh2o8Uf1fPk1WY
a1hPWah6oXVEvasN2DvC3ZNHc0wxo/JfJqJWQALcPYr/bEvmRnZvTe4DfG+0X7fIl1mTOVjLqcHV
aN4uFlVeX+Dxp88jWCLgfE27lV2tUUwWl4jnu32WPYvKycBdKR8RPDlET5GUDfNEO8BLVldK7mYf
Caq7QeyJT5ywXw3h96+ZL6w7s6r1XYTS06ENS3UFyR1QZJEqWx134wfbQ7dLSg0LE6002QymiSgX
u5Z7oSX+o4zNUpAntV3LzhiZnr2wx6pfk7TbIk6FYTM6BYavxr+0ZlsEbvKvLgx+oZtG/UaJ2RUE
03QIKE1tq6lP7yenLy5AE4PlxAP6R4JHmzyJNdIjcv5wf2szWrmZNSIrAJDcGEyk0Suoam69CpSp
+YENoEQ8hyV2yENahkcxo/o0aDkjJtNnE1XkhW5m+o9mUk5BE3svWhOa95Zqsn6NterFdLxLnYni
22BbL5Oa5heoidlFtaE3s71N7mVXDihVvUnhZBxlCBsnatmUxRrjjd0yKACt+NTi+q1KPcgudo1B
j+sPW3WKpxNbw2EZhUP2E19WZ4rLT6wfKNm6WowyolI+8Nbre5fy8XMAUR4PQaZA27s3Gq3/gMoh
MBywPdQ3dGff87hbQYBvPix0tOTrkhDni8oa9VJYlbirM68/DmL6q0G7Q92lfged4v/irjNEJJMi
EP4l26blbfJtzthTLshHzVu0sXUOPTW6l35SLPXUVTEE6ebadWoHky7+E7I7aREaRV4ybWXXig2k
xmrV3ZFMC16thmp/qcXVQY6GjfdOQto+cisNX9kGH4vBbh+vF6Ls7Kd+fJEnaoZYeH2Tnlskc67P
7RTQWR/jKS8f2jLW9hE1xEocbiEZByTXl2STG+E/sOGLmotZtcE9cM3vKNkAHy3HpES2cfoJcHja
tGqdnvKSH0qZG5QiR7jUCJq4nyMlV33MgXCURn1sySR/CzNk7dWpbC+eN28EUQHaC6/PdnjjRfeF
ljVnsuoqKooxrs8TBt7CG0G2lGCtC9eKLrJx2+RBBRd0vPbCmjytUB7ElMTXCQ6yevdGhICijXSV
3+pbBbnzg2yQzUbsRx6O7ns3Reup9r3X3LODXV9DKjPjyX0N9dFd65mNrOHcdXvPRvpCcx/kaGUk
n0VmOkd5qoVKT4vJ/TOJj+JiIFooJwmn0PeFEWOCMF8CrjwkzDTz79TGv/NMlibT7NPb56OrreG5
Y3zK3WlhRLWjsSsM670a5bDS5FCODfpCzjfkR5COBUabSaov69m0WGsdpC2M9Cx7ueU3qFb+GVf1
frRY+xHDd6GXc41Ar6/TwKz+cQ0Zl6EhHPs9qaqXXE3v5GaIKpZ+17VUlG09Dd+GCYkduXlSBx36
bV49uHP87/NlvKvy/Lny2XLgTr5ruxYU+XyEG7yy0xHsQpKVZPkwKtMmL2ei+u9Fp2VS3Jj6cidD
ju24j/IrW3nbhgrfQ1mUSkV5pX/7j8s7OaA31i+o/gHror+tJ29LwRYDGXLPqBfV4p2kSf9BBrzD
CDRy7+y5G4T9ifwoC6EkQgW2ptQj40bs8sVGKnuPDGD23LHOr9hv+LrxomDMAsnNhF2SqspHrCvf
Kq+zzoZrxMfQRblIxoXDQo6teUFCy+3u9LzDWUR1vS1fPRLdv3kbtWZj8xePzUYCXVlvKI8eyriy
J7kfRaRW66nXcX6YyR+pbWGhiNrXnVZ2d0Az9MdqqKynKLGLleVW5T1/XuuJpLm6Q2IAt6dCMZ/k
lN8nDIAb2SpHABZdNX0e9Bp/VTs863Mvrrgn5mn0HCloo9a1vUVyk7Rd1gzeMbVTD5pR+jhYs21X
HmyzJGnwuhEL1g/NYZzBabLR541XbNnvXo+WvgxhbJCcgrkRJLWW4B9jCjSU8JQJlchJ8UcX/adW
22JnjOLv3JW5QjMuDmEh9K3sVZPODdVB14I64T2LIO9JNgAc34xBlNAKXO8J/43pjsU7Dihzt0Un
eW8WyjczbrDc89GKYnU1Psq5eYgCEz65yvVqRjjnne3IgktaKk+G3ulP009k7US1VEbUI4UZdlts
U621W7niwYwQFYGsoCJmprlW8+4Hhb+yM/EpQkSo9Shlex3G+Fd0pjjiaFufq8yszlrQXkNZ1rEf
n2c0Q2Mf5aCcNoccT9vC7Sg27AABlEEHdva2yPFYQXD0Sa3UfMOCZgIZMcMe5PB1ZqlN02owkKb8
40w5yfL9z7hvleVAWu1S1cYZC5DxfVLZ6pM+wl547sIX+JZw83pENeQ6S2vIqTkNsPOQjeLcsKbh
yzh1wGh/xzI/Cx6okJbQGBtTWagJguIqSNcBqRPE+sOdN4hgJ7uymXI/o6yECXmJjGd+naglShCs
5XgMIkUs5aE8s1lT3yw2DepTmyTo6gsaufBvTbv7BCjEgd79UBMVMEBl1CcU93qcN3g8eb0AaNcp
3yhNdJ96pLNJ184pZiHb1E9b/77tLEroIdV+J6uCA7k6FlRdi8Fyj2uwXmXGSweDIU0s9dHKVONl
oBfPPTnWw7iRY+o8cx4rqli7jv37eXJMmxHBv88zcedY4BYUoP1V1EtjyKiojSj9gblGj8Xyi6fc
QLI9n8E9ApUik5xgJJq7Ng3NHz0oIcybUv1Rmap8h1V0fqeBYEfI/VMrJhxB/fkjV8lldF0YHwFd
6ks5oBkIL2lshaqeH01VB8Y2tBq+oKXNo3C+dhL1p8FX8PfQSJvovZZvtCZW9kB6Yha9prWNEHnf
1kn31xEqcBtP6YMNcs8zDGaechuVR7fTArNQ4ZN50ZHlOmIbhnj3bX28L2IkVgY38d6HVFsEmZl+
5zHV3OnIjm8Ft+dn/kyPghvfwg+Q/ymjqXtGkQOoVtyqaxeBqGcFOXoy53W2lKOdis9OSTrCyGyv
IQdWL/vWQIMFeu0zPHkSweiV7G5Xqm3Q2/l8YeYvoKdVu8qL233qusbS7yJlWchubfPhz03nCAOl
zPnwOnE+ipXoVeObdC/jt6ac/DPYM6j2RfXKbb/+VzXnHGA2fLLk7RZd6CbP2Jv5wEmxv6yHEP+T
MIrQAR+OcWUP585Ox/OQVCyJAArIkGys2UQ+qNuT7JHBHs7XUXlCULFC6FR0P35fo3K5fSflsL1d
I0RvFS/U6lWGUm4lRw1ftFRSgYFr2zv8Ou1dMze3bqr4b6GKpK0vGcVyAJS72qzNmT0s+7KpYy+G
rFRiB80Fvl71j34U+pdSNx0I6Va60YDU4pGqqK+mDgxDNFp37/mN9tppyFy17mBtMQVNHsY5ue7r
IJWCLMzXSRbguo0NyH3S4goUiCx5QbNHf0DLvF6OiAG9dBbuVwIVnMW1G8BS0t38RfZKBSyrW1a4
tLhxuasio9zJo1ujhA4lEtmPqGU515m135a7qMFwNyxajFKV9hn9xnSR+k3/EtZRva0GB4HguRsJ
K9mhlWMtSjUdXvIAKQbPNOGDzqP2oDj7bnYhSYTVv/ShYx2QlPiZzb2MdMcxisZXOdaU6NG5YfEo
T4x9z3gc/WAnxxIztM6lrazlWF4U9sXzURqYr+JmPPGa7JccGswgftG4GyH9PqKct0Ga2HyW87Kx
XUQVGVH52naPlXw0oOja1mg0tCJ78ZCCjy1KlWDn85cpaN7U3K2PcsyJAMXq0RDv5SA/83SZulW0
laOKHeYrkxX1RnbzjjxBNgzq2kS0SlSFs8u8IjyguvlnM85+Nb22l+GprRAsEub014xI05wtEg4r
ZIv1eiXnqNEsajQ107RJ9Or8V1eeKMfl2VEbYV4bmKiJF+gzFKLHPRAARLHikQ2kx0qMvdE6w1Kh
mL5qPMPlo5qD6FB6oDDlJNyLV6aKinDY69Ph1kyDrx70yEy2jqU/aHNPDsp4PJL/hgfuVvf9hHKQ
DOI5BkT0Non8eXhXV5igsMj7V1eAbqPkC261RxMwH0Syl03gA5Purmwl2eKWk16HEJ+7ILU363H8
niMPFSVK9zZ/7Nweh1Nso6Cvh36ByWlUv4YlT/fBtXzyMXQrvbxMsRo9yp7ZIjZpdOMTqxe2Gvk+
9hHB6qsyX3k6BfJwUoz5jmWeA+RE18ju+qvIjQJcJjyQWkaX5+vY5Du3TFHHXvgqdbNrX6vcU5A6
0z41dfMsr+MUPMAz43Gar4eeenO0Rg8ANi8hQ9CPpu0YN/+SoWt8StAsCbChl29Cxjonh9bb+Xgi
dbj7aW5vsmriHhlPfn3yJ9iiuMYfmnnDVc2NjCtIUASaahzkVLPsewt5tb9it2nyrN9zZTx1xnKv
6Xzv2yIcv3mzRpSWq+9DaDeboXWbdQS3T8Z9T0zvTjU1G0st27VrlpjSdVawN8uoX6LvbN63uBlc
RjvtL1gYBk5jnmWEFYq+Ic+JXOjkeskyyrBFUxyrflB8u7uYgPgeNfb/11EAQVBxwsBdypODNP7V
AaxdiXaMX9uhfBiyVD8bbRJDLBTQOLhRaGnovATfZbAOnfap6myKL5yQDaQrctHs5JhgvX9ylfFN
jvmkaw+6jmJq24T6xemsVx+xXt3Lu+cIfaunQqwxKnCbJZd7UdApPyAvxeM5wXjWifNmI6d2joHi
XYUGvxxNJ8/d/76OjjbpfJ0oZr3ah1CHa00/GfPOqJx3S0VmPGlRj/L93PPVhlxQg++lkrNZckP0
puf5cjCfZ2B9/XU++VuMBOdBz5iqoz2aJzsNAC0lXoSnyuBsRWEhsdUX5oWHlHlBrsBC7dDNH5oq
sC6ZpvunsQg3clBOC7TBXNU+6fjbWVb/lEPdOstz9MJosXMbreXtpEHDB9HTo4M8x1NyZ+vML2zO
r/nlhWXXj6J9XIUvQnTaCa+aeqXGgfeKXMq/kP+efgXGc64g5rcoYB5rjj59NKHfglYxAB/xmFmX
FWLDce6RWFPYBOUgJM9oSDbL3nasV69INz4GgyWqfk/13FR+DwMDT5D7LE/SJ9dhIaGH1l725Ay7
rO2F65rNgzzL7dJoX43uD1wP8aDqbbSfQSW3ILXs/gE2MHppcRAfO5QvH1K7O4GIGFC9k23ouf5B
Uz/kjGsIImJ8lP2SKhPIOHWnzSEZFxObkywqB7Ta2u6UG6jQRklcfky1Ua1KVRu3mCfgrlI9YzdZ
fEyzT1nfNe2dFcYlOcgEikg81dxCFXVZukVxyefG9BoVE4qgQOiNrqFpJHzZBrWOf4Hcll88krCg
OxAglmNyVoHQAzSF8mD1nXEy5sbKrG7ZW020lrFai40TYhLGyQ7sMxsXfXsLlUZrHkPtrNesC/4/
Z+ex5LiupOEnYgS92crbUql89QbRlt57Pv18hPq0zvTcmcVsGEQCoEyVSCDzNws5vQAqzg8+XfKL
hmDyY7Jj6yQPiuuR6pKneVdymps+bj7sjpb3QfXQ/h5OvddiBfpPM/Db/UBldm+K6Dv3jZ8DYj3k
PafppAk85GvM+p4h/DqU81XxNbOdraYbyi+rw37EV8tvo20bi7RJrecxiL31pDj2KTJq7RCipzTD
qv0rkgsovPrgtLDCHGrnM0hSd6NF1rDV5qZC8Q6VJOvdNYSzjzrNX2PVqz/nAZIUySSMnZUoxrvn
Z68Q7qxHfciil4nqqgzXcRAdlSDD/Wwe5RvCW6Vdav6fk4wiRg18wk10IDmNW903O7D0VdE0Br+G
0UeHGqnxxig+2Fd+miqoms60LJQtxUmGKw0m8VhVNYLG+L9mMaZBxdDbFJiH8I1KzG32oOukEZ20
fUxcLH8oxnySikHBA5zQJilG/9MYg0fRg8lTuI1eSOOXSOoQR+0GSbxBn5ObfvBZTmhTWsVHkGk2
C40pWgX5INi6mNoavOVJFSRQOnaM507DME6Zq9tVTwpoxEfmDHI2fuHxcpRl7ioMOsTsG2sri+Ow
vZY9VZ63BtT7cSwQz5bDDLgwsMCq7GKi5HEdR+So58uWOSK9SCABZZqb7dpFM/GzTtCjwiQvWsvK
ejeJTyrbPbnPuuaOOqHMOZfYp0IJkeNrzH09frM6NUJY0xifozgw0PsvMCcJdDfYZTCATpNFHSFu
G2+rNoEJraHpmoemg8IwRP2R5Kqm8Z8nY3l4bnA8yOeWZXbdhvVwvFfsUTlWBcrDdZ96L2E5KhfL
S06yFRvm9DJrnsxdbte3xzxHxJ0EBdwaCGunvKJOH6Kz/iQ0jGytJA8+UtdDlNlSfghRLylWhMGi
YaHj9tX4Hd5xghxFb72hHRPOAKMSaO7QrftwqJ4nZRiR0iqRnJibHTzdRw+DjVHTGtLbBmjNDMLC
OjCEeCh0t3v2gVZxI38Kh55Gn5ar2EDkQPYpQTGcA7OEskhnUMeMiLUfsTfGpxhKwYbXpagVG82y
6NhfTGVqXopW1W4gMH0of2FRkKIfQFHNYYG7kuAwrRs2GZv+d62qi51hWmDeBsP+rHJSrnX9lV/x
gLsr5Gpurb90EYww2csECRf0jla1gdR3FOOfow3OQR6gbwDIlKcM5DQf8TEp58Pf/f8aep9vNG33
e74Myum37qohX1Bm+tVtyRsNRdxhjwUsxFHzWZjALdGWAKgdXEJPCb4iZa8vyg4j0aqE/wwSRr2k
KtV47AFiFNiq+qhE+JkZqp0cqtQSVySnum3gYSSsD424yhi2tQrGE6Wx6TJsbWAw8H+YoL+TFVO5
bYE8f4yV/dVFYemxgsLwnKXGNuAGwW61nZbxZINE5r5nr9uBJBEohvaE+0rvnscCGIMX9CtrpAA5
6y0/NYAkdmqg5ztwN8pT0PMbKlg3vRoxfj6agR+yASvzfSqGYaHbVny25ubsbVu6efiK5A8Q0855
kuEmG7x9XKTBSrBWeOcZLwDlGwhPzpNcz/oFSdVDMp1OGZJNVGePJvz312Hop53Xx+7a7Fvtk4zY
ue2E9axnmo9dVf0SD66zyNUumkEOvLiuRZs2H7y1PjfB2FW7SmQx1EyaEBOUgyKohCNwFb4aYeE/
aAF5fcX6zPLgXbVG66WuM30DVixf13wBL/hdg6R1KgzIUN18cWc3EbOIXpO+xlSt6YeNUhmn1kJ0
Bj+K7jlDoAaAbxQfxxkkipqUv5/wEJrdKrpnOS5qEO9kAXiVLZxgUUdIgVy6pXcFJFwcwNnZjwFQ
AP5v6+G71pZsL7L0izCjYM3anuWN7qoPbWHpSzmiQFUO+47vDVmrZe1Sj8d0UTs5laMjKY1sU43A
d489mV2GeGnX2YcTaQFosbg9WIZAPNZ0lz2PodfWwS0X40tqCHwRH11iiTUrUX1rVGO1CHzyI4h+
YWCqAXHBnHydlPybhzrCFI5pKA8RyM7DUPCY4fdvvei+5i+MsiiuZhJEu9RQlLOH0eXtoCblk4Um
x/4eb0BeJubQ7Mes12EgDMOnMuWXFozzL7yLVpWtJt+zkIyeXQF2goOIN23LPlEd1P5oT7ywqqf2
U1NgPqwj3PLNKfRNpFvjL5ylDyPZmC+1jhOGiivrybIif6HE2GmpkI3fQiOLDkjzjEvZrALbxqPU
pEo39+ox+hRBKqwN+LTqjcJtvnI0x92Nc6+tkzCyzZLkztzLYggWb8NfQiE58TaBec3LIr7KKxUt
HIS87l+A6Ywvo5HPiDdewNCznShy+4Ka+lcAXe0v4e5Ntal/UgxOF0OsFa82dJp1PZrZOdVI7ltB
mm1H8rxXFbjkcgys/GvsVjs4es2vtLT2mG/ZX3AwqZZZiFlsrIdQnJUUX8UiGM+migzuJFr91ZhL
tS7UzZ92u2T91/ziFvAjtWP1rUkSBzCBl/MfB0M8gYq6HdAxeLQ8EMB65Gysmu8RGH93ULIXQKNa
uC+dpjqiVoMNxYTPJyUSE6cleZBd96ath4CqXHTL/jUnS2BVaKWn7Hh85A/VfKjBnKxwS+tWKE/m
D+SXgLDJbg1l83/1hOzpWLEzRvbCann12Ek0wx7BfuVyO1i5z+qobzZlj82EjPWlAJiR1fonglli
38pmFUUuKoQAVue5qoXbK7nHjuKLFqKyHc1uNPPp6Gvz6ZTVWxx4Hm49ZSfCY9eJMtjI03+ND9zL
SILlimfaBoNk/31SjexMTRFI2dwMG7/eGRhsIP3b+e9qi+EYSZNpJ3t5UuN7nbf9WfZSVEe5S1Gf
rbEsn+dLDo2mvMlLhi1GLLIpL9lT/VrJps/y5nZJ2UQrYWuZpbPjN6ge6oZslQ8dC5EyFeOVPzF5
1jtiOlh9hUq4bN8Pct69Kc/uMRYsO7ygzlR4TKj1rw0egY+D0bmPre+4jy5crsTOp9M9bg74E6QJ
mAk5gv2t+5jMqMSGTCwVqn+m4u2CRoSN06IcNxxMg6Is9+d42wete67mM82Nfp/JGFul371/jftP
vYAS3Nv18sQ/C9Rc41h3Dg2+PHhqIPpzcD3TxKtyPjXNiVWHPL0NkGMp5uG14Hb1baqMVXK+PP3X
JMolzqHQrGY1Bk4KUUCpdmEHUDdNKv9xSn0fzobGsrICplNmHsXHPx1j7PgPkMmXctg97sVozHK/
AG5PqtpdyO7G1M+ginsMa/+5sBLp4aEOxw+syJx9Izx149TqcNBjbzh0lpkhlTa3JxfDjxCJcnN9
78dsnn45VAZv429tHR9qcIGAQFF9WkTqJXOz6aufz+YJSdYcgjDsn3Wt+ZBxgfWFNY6YWEFUZ5mX
6L5/TWtNwXAIBTX+2ZtVVdt4fpWBUe8oPaqo1Q2Izk6YNRxBWd5GyyksLr1LXLzIBrU/ZvWWsvEo
cZ1lTB6MBGwxEF7uKmogFp1bz8nTmSW76OvMJMkTe/yyMuXQ9THUVH98FUbaXAtVL69JEb+ZRYG9
lFBRJ9yUAV5OzWslnO61Fp3BuR533avEOv8+tw2EJ1N/ukDTdpeRjT9pbxQ6+ytkk4As/ayM1jnp
YTK8hBUIzUBl9xRGYnhhqevvsHGAizH3KnWenOvJ+yY7k9LQWCIdwSUkiH5P1UYz/IsxdiAazdI7
y0PaUuRe4DzSbDvFixa39r1fnjllu1PNBF/CNkaZvlFCsSoysqteVHRHqyNXsRBCaY+y7cxBefZX
zE10xK/ITLIQMxDUwENogz51eMI90b+0bv/7YDnIBQ/RVG7+6oAwgOpT6aqYAP4zg/yef0nNLDrz
/7L8Ky6vKYL8eUS5Yi9bg633VNVIJM/cIMn2mbQ+31tmDlfrH9qPjFts0qCi3YlEjME6KD/cQ7cz
F/bQ/XIyJq/5Z6wM/XV1PfCPml3WO3OYYiTrQ6QrLNHuPBToC5gI7UiZrs/zfefG8ylteZahlLow
kvCkBwV3H0cYDwhamQ+mPuE8hAyYho3zg41vkbPSwkxbRUqUAbqfe03WDz1+JPXEPwpYZT5dNYbv
o86/UWZ26Vo2M2HlK6RMyj244QhvwuinPkObZGdsPfErcV4ZIx4pMD6WmhK+g2X0DjZWoks5yB/w
0CrcUgfdwPX5WSdL8JD1UQ4eAnGuKEdfXdumnsb/hAzXqVUhS2uHtzel4/qnKF9u0Ici+yxjO36U
kAbWKPWVCAye5PGOdACD/lck1z6juIsfAQvXN7zE/36d2+vU1sf9Gv0AWQy68qHNRjAFJJqDY6WK
0V4CoAcaNh9gNmLhMyXcJ7Kiha6otNEphbB6kmeNDE4TNtqx3gTs3OZBsj+s9eb3+NsoOSFOqagj
/AU096+LyO7bpMgJ4hMWf+yIjrHX1tuu9V5I8CrHwBys6ixPQww6YVgRHPlBctOA1ADaz+nA2EF0
5P8gFGRDIqEcQ7Ijizx7GLwfjSvwUiHZWGDWTdFRViL/c1FSdgEIKI9ypGIEm6avsoPpYTRUQlAt
9RlNWrE/P0s9slv7T3et9kr/8Kc5YLTd4xETBmcNNaB6lcTDsi+t+DhoUeNv5SXkoTHG2wtEFlWW
hz/N2xXQ88GFU017SJ1Tf9U+8bIyrvJQ2Xp7jswAuH3A3asLamUfOlXK3641rlmdYAZW+jBGFEzQ
7zGPe/Cqjh0Kr/OlZEfuVGIx6lQY7zFVtT+8eMK/Yb6SjHNfXdXgx6ERMdPQ8uhRcarb68lQ5ZoZ
5dn2Sc6JHAi3XaPvQ/ZYkPeL4WQ03K864XWsUMsIT+oobnnhPuKoVhbFrnnAKPyVUkTDwZ8n4irL
IHkqfAqPWuTW6/tqrJpXcffmX4uze8d9wfZ/D8FlrsGhAun7oWPjM4Fv8Fu/ugjgzKgNzwe7f/RH
azi0POYxeZxjZe68kYE197LlxFV1yQytvDhe+WOwSlDVf0JyxKhj2Nyi6LsbLaSI465QzqishgsR
dON7MkGnHFrRPA19aq+TQhFnr+lwhdXq5KAj4Hyq3cnfGnlTPSqm1a+iNExfp6lk09xZ7lvSDt1R
aVXwURRIXGCaHPx0SE9FedSy0DvpwqcTqeDfnXKEro/RycTfRWVjrGJZ8pjPhcUojJwH1+7WsiUP
CneBQ2I0P7oRo56l04T9tvDKGsaCsFe1nZiH2ods7oeBsjXHyX3plIpNa6YfGwtMISXtRy98cCwr
RgyRQ8zT+Nog3Zu6TnORrVvc9/DHHZUTBYhp5trVX4QdWgc5Qk2S5OoivrygdG3tTMfH+RSCBpAE
/N2296urKUKgfUbh/B7L60RZT0aSruRl5AXbsp2tejQ+0fymrPkwZHGzL4IgX9zegqcarA1s7cWs
pxGjVZQpzkHTbe/vubWN7DEnffrfP10/jAjIpIDm57cth6PDfvt099CfT3h/B5HpUhKJfHt3e8mM
7QZAFZYP99eMHAfNzIwK3P1Vu1ARa6hwvz+hvGAVZr8/4e3bCgMXqd/5092urVs+6x0+nRwtry8/
YY2M2P1N9vMnTJvb3+/2tfQFJPB4+P3p5GzVsQ6K74KKmr8IOTtPsy+RXlmH++Udyo6LoVKiFTC8
8hnc0cx3VYtzYbfuE6Wy51p3vE/INyjOZQKApSbK91zLloWtpA+57plrb8JKoHGw/p4LmplORi6Y
BHeZMKbqmZj6SdGMr7JTHkrAGIbljbfxVQdpviEBupH10D4K2pNbxD/u4z2N/CHPfBacrrpqDYW1
XjnLtKfDsKojF4MdP9efEIg6uUOjnKO5NZZOjwk1X63slMNsgWQ9q+0AVUiGiCZAjsJF8ni+hjzo
TTGs084p/hUTcb3xbKe+3F4FU15y/kJfyJeRsxozxBXELtKDbA7aWD8Abr615KyhQc6otEvEOf+8
30DvQR9o7qMMRQg+7BCTyLFU5b3JGJrhv3I1qY+yhWtocHb0+tYnQ2i7kwcd4oBq3z+TjM/Y79rb
VwLYv9iqEU5Jg/Fl8M6GyLIH7OEgsI5+eJFnVpJCneqrYiebjpWg5F7qIBBCs4lWf432YnXYV7Ad
7xeQI+SBVxDZ+PsV7mE7LiLI+P+8wr0jKdvfr5JDQkE/nvWQ2qGRrAbpGigzqW0WHRvdUgwo9X68
ZzmPmPXkDUeqzi7l9qp88DysEgY1aK4G6IIV9Rz7RQlcf9kZ2fBh1Vg0aoMxfovy5ly5nfjl4dyo
ZcHAmrCjqszSzJ/t61mfqMF3x9R+No6vfGD966KX1WavOryeVYra6BXqEltTw1AfeLva1g465+go
nbv3MrfaDwr/uUbuSBsWVl6a+M6PazwB1SpaTPnmo8aSvzG6dC97BsObGUcZteSF3qXj6RZ1DG8x
8CBYg6jI+BM0/JWzZVg35PsVLdm0GsuTZZnN5WztmsW1+VSiP7QN62IfVlpIztTzL6oHHgR8sYIc
Y4eXrJ4256m21adIrV9l3PVjYxVNVXPg7q7BqcTvtnCUT/Cs2sbThU0hmelDf871Fgna3gz2/DTw
55vD7BCPfTmoL9HVmgIXGpidNEih4rkWblgmkoSk4psc+8FMjnVdNHCU59NJR7XCtbRDr/k5+cVg
FbpdsZ7GLH31bMpn7YA5guvYyWuB++fBzsF3yGbXQrnCRPKXbE1K4168yDvLmWi+WE+opC9RCuZZ
PB/cbAeypHmRjT4utii3N1c5N42mV9MP1QfZ4pOgyyuC6CSHJj0gwJZU/Z70gfKSsv/c81Mo1IVZ
1CG5eg7GoIVL1cmM9RSGv2NTCp8LhesaoLBF2k8OjAb9n+55oN1OxUGMOXjjP/HCmhMNnRpzI53e
YtxWgFWXyXunjDry/zz5ZdMoyHkakekffEBa76wB3lSrjB6hq09vLS6K8xwt85KLUXT8H9Ny9Qg+
k62xEpinJK5FOV8RoATm3lHj5tg7k3uWvRP1b3BI/usIuupqGc1D1STpu6m54XFqwop0PJNyHCGx
QuztjZxkFSr+fG3I5gGHlSPq/WLjz4xJeYikL483+/Aks2WPDBpgCcmOIgUz+VX1HJHWGuNWv7ax
UaE9HMbrnG94Izv70RUX6oy3lgxVbe8vs2TkJzRP9yhpH7XGouI1FBQgkQV9VVo/YpvAlUgEe/sI
cgEI5l+aVX9D2QHYTzjTxE2neIzN0traYpo5cwMigAqPbK+165lZ7S2Q9i6+1g70KW0uo2stZlFA
l77bopzN3XL1tQhsSi2mrpPINr1dj0LU3lOmGU9S4M/Klvu1Ttia8U/Zfye/trpdCa+4fdF35tfY
hKlgQwx/bhuyXk0SpmdDzancxYO/C1VHXALHyFeuFqfvoa38SB3H+pkM19t1ML26KlitfLZW3wC+
6pQrpo79SkwTLk1D8jpha/US4gfx0tU4QcVO9iRDUW3iUBi1IKvnzrJNy01OOn0te7k3xqfO7IGI
zr0F6sIvzfF+Lepxc1Yrbk6y3/FSzG4d/smUz8xru5exS1dYZ9bvreVqwC9CYyGbRmE5GztoS4Ss
m/qdnRhWTvEAfWIebKRiQ+Gje9ZEWj1BrbqFBzsNjhnutiB4GIUduLGGPjJsR7W1jr3S4HaNYfZ5
1qdYqXXQL017Gs4yJg9AEYZzMh+mqLFXWDoxZJ7RI2Q7gl2lR7Z1FcHSe7eMyV7k4EBPZfZRrZNo
2faTeKht3zk3uTMsR2Nyv5KCO/iDmN6KCQOHXGDRBycz/PDNCW+JxP2qQGheZfpknsJOix4zyjfQ
enXnaxaN7xrmEz6VjUUgsh5cYx8+3g9OI841C50jZMbSXcSuF+8nbCgXckgSOr8H+yEaxKaaYRYP
tWlhk6pblFZT8/uXbXYXmzLl6wmtbHysETQ7TD1QHskO6MbkezWhrCSZAw0tID0Bak6wCkYv/K7a
bfgg2QFzXzOP/H/Mk1cxrWHvalV4USeoAkpNIV5YsfcUWL335NbAR1z7KiOjStIHmZxmJftkzHab
zeA100W2EiuOd3WPclmACVy2tEX9iGjtcI7mi+VCdzcTLlKhbtlPAR4riN6nbEyMxn7C6Nu9Jg4w
F/pkpLYtZS3gs6+SvEa1ET/ztQEB5KyBynarKlpGUVy9aXn2+0zGoFm1z+NQLMFQhF+8/pdh59WH
U9jZ3oHghsk5YeGHR89pTYq93K2wjkHKIO3DL9Gkfoey312DuM0fRmN0FnJ8nRlIReRO/+AZanoV
uvlTxi2vEKwDShvZGn5nnlueZJx7a4N2ZtruIyv1PyKT4vz8ukqvJNsECbatbPLurD/vru/dYZ3P
7wKFmWPZOr/fXcdSatnrYlMjpRKVff6zxCaejGz+MUW5tcKjVz2LxiuPZY7YY9+H8evUAVEgT5P/
hA2+xI7dvLSGnq5a0xBIXfqYgMxn90PaKuPW7uKTZ7f/jsuxpmq++aYbvHadedSwS/8QQ4kOWRYH
51JrocerIl/rqXDeBz25iNDVfkRG/gQqLn03fD5WX+XKMTKm/ow6BcxRM6g/wcrvfdbePzRRfMGa
y3xVKyXbuAXJdyNs1Ifen8JZNFN8iRV/LYcih4Sjk1fULzns701nttiDQ2W/oB41LHVt5Ec8mh1S
3KMA1TaZzt6IvB0bjFiKBb1PWdUs+mlMvlhF+K1Ia/GNTMJDjkDHT6yL1yq3/WDhdWdET7CQb23k
b2CMLKB+bMw8rX56gfqImVr7DaPan1MXWDvF9vqNivPIswC8lxfPyEXkz11VsgEdhbaRsW4yqwvE
sV2W9/ltBHKF/tJLTNIYOMyNefgUZJF3KUILFPN8BhO/XrVJHq4bFzkRPG2h2gE0OVY6RWker+wb
rTJ+uvU2Al5S5DbhOnYQL6Lc3XKdf6bcYnyrtyny+oGGH3g0hM0mcTtlESmJcsFMVj8mI0C52M+r
r130Bv7Y+ZZUrVgiva2d+YPZZxPZ4WU1d7Tj9xQe8tfI7qO1j63w0cb4+LFQe+TV4sj5NpkFjIw2
+Ch6bG1DN1L3SmGpT24UYBk1jxg6+8WAg/kaZqa/Qx/UBbxnV69tqj3LAUgSpXitl0DO6rra6kqo
8xVQLwKKCbyu/nDAZO+UJC02FUYwThsHb+jf6/vE9Pq1O6jWF3tscTHPxndRDebO1fENkfFK/dYM
YfLZYue2bYEfbTUvtL8kaWp9MVwyCkOiOtuy7ZPPMfkm+2I4zhu21cYOy5bpfTTqlYxrFhvVqE51
cl5D8EZCeSdfgvyOswqVcGvYibKsrACrM/YSR3lWzM17THaYQfU/hvSmhxE6cIjVX3MHkPYHVN1x
tETiTx4qTKohrhfGv2JZ2ucX3kS0pVKAF9GfwcncgVq/i+q09eOvuN5AuQ385vxXXPh5dm5B/Hex
PS5rWMvLvu/fM6uuruXMXHTR8Dn+CcF6r6+Y09xCVNkqkkiwYhW2tYE5aqsCR72rn1vGujEHBE86
z9sUhlmcPXZ6O1ixw1Ft+HtSFhd73/aKY5oH3a5G5fNsCRR1mriggqHg4hejhfwYRDWaAKLyn1MN
C+QuYjEa6eoDMID8UtmGurG1TiyyzBJsrG/fhTru0EhgZ2rb2UXG5JlIPOsAM+hBtgwv8pEywgz9
XFOQCpM+u9xiUZViIZiqySoYR/UZMrh/aKYKAKswx5K9XrAEAN1fZa+VNOXKCbEHlU0jdvtTMebf
8ipVn2uzah8QWzwlvlDeGj0Kqeha8U42TVPrF1kRiVtv2E9b04vFE9VT/6XR25Uc5U6sXyqTdbwK
WxHgF1ozozVRJ+xFdAoqs3kLzWoZjwZyzA6Zwsns2rVstk38A278+OimXXzN2HtaTQJI1DONdWGX
DbqXTEpxq8qpmOzUHH9Xx7bqp8olC2wm4blVMUSMGys8dzz8ZZ88+H1TrVs9qNa2rU0JQOj20bRs
deuDINlnoUgv8qCZZbxSSxtDOyPPbrGwmVLYSn6AC6gNnHEeLGPyDAZntVNbCpz3mFACsULtRVuA
PCymdZcM1EZmDZ7Ua9NDBKlpm9B+ZB5ydl3bcoPyXj3dEL/C5MADw/0ZleKX3g7qW1opE7CkOrg0
ee3u0EcP0Vq0zYdeg79bGEX5pkVFSH2j7H6C5bUMw/tlVNFL9JJVqskTarRvhyZ1UKjr0msZ51ia
/vd4N3f+FSO3gf9Iu0is4Fdp+bX+4IFnhpKhTmsTYME5nwwNbGT0E0uiEVWXcTzKs/vBsbR0q8Ut
LGpc3Lz5ELAOgfU4n0ZG9dLpVIjvRm8yrivw9GXsNvjPONl7HzxUWrlOVFPsFNhoW8xWR9BGdviu
a4qCdiCe9VHth+9BnH4Nba++8OAO3825Cp7Ub75wBlLD6bOcMpW1fqBk2C/loIQdLMgvWBpkYXmm
jDw2ph5mkTU4xqsdmViSx2N9STQ92WlqmYJfMOxTGSXJJqgG7cmBJLbsoZN89pPzRJJ9BvKz/KJo
tRAw2UPBMiQwjQon87p5MmueIGmpqScNYdpD5ir+birV6VIEOH2PGJm+9T275OKDe056Mq2CEkBU
9wsSXGq8At6anPyZJuW1UCEXsi0PQPJw8M7aCY/G+J8eeQ05XI65zZFtXUGxte8+x9pMr8Esfa0N
fX4asvIiQ9EcAoFgnaO+2cqQPPSm3l7IFSzknHtcnumzJvYtxojb0D/XRxpse7ugmpKnS+P64gZZ
fpLj1SlUNsKaaoBYhre1SGwdpzIqD03ee6Tg2+Ds1oaxAd8WP+Jk5a7YuIzP+Wg1FIyNcn7mFlgV
Gf7KbeGdmbGpHVFsQcQgndVCtKqJNzIYaZlb3k5dH4VmQTZtPKqjDgRNYz+d+2393PV4q3umIFmd
qulWbXuEEYfC3I9pVe6zOTMZoci4mbwqeSwUmcrW/RdTzdOlrdblBz7CATqhpBY7hElhc2Yslcet
mDdRC4CF664vkRoTubN13HFhzYCPrlTCAxtw/N7mphO0Atd5CM5RknZvf4a1DuhCd4AxkwfG72Gi
tgWmZQzzuJqMy6vZ8zBwLf8exirEBicwJae4aaqtkrgU9+NRfw5tu7oG3MHtJrDKpdAhBXQoEhwq
L9GfHTvTd7lvweSfB7tYvTxnUHvmoWaR5ksNrNtODtXUJjm0CnBt2TSdBsNLr9R3vUNJCNkg9TkN
UNa0PCt+K3x2Pe2k2x9NxGKYP7/2NZ6Qkgga7YeSday5EoS2yVUsXNJc0cKvtmwzMF0FT7Ou47S8
KkptLusWqnkVdWg0tSmpQ4oAXyGRn/OgJW8RuTu/yt1f1OdexRCVn0VqFUtHKc0nA5TcpkFH9WxH
sbFvx9TYYZrWPcgrIvWTIcolUM3uhuBrlbM65dk1545vVyxT0DvzFc3OK5bjLFJoAovayz3Of9oF
/RWjIlYegpTU9mTtAkiKUW4OGX4zY7pO0R9CpVsxivQaNkX+Wrbla94b+sMouuyVd5kDbrTIyMyd
k5Ijdeca1UH2Om0dod9pdTvZS9WjRN1J2PhzMpc0rLWpyXUPdfsAhqYE/24kn26onqzZg8R22J74
wvvITHuWGw3bBy+qAWZ2mmB73kAIi8tuURtO83PaCF8pflZJMgAQQRJLLfpPqB3eSSjV70PT1uM6
yRNj8VfHX027qtltQY6U8SnM0Q7xsBBMJ9M7BQ1paMTX2bRGFjv8Mhx+sCJDkHnof6F8+IahePDh
pegEwyvqL1EyWLsaXg5cF7e4pBSEV8hs21vbHL0ljze+9vnQQjA42pqLjtxgYC8ugzmuqBhLjzGV
aUvw/JrCRWj65qmva/Ei/H7+oegNxow0086r1lVrYXkxD8YlwN5OhoncxtwMWg8dZ8yQb5dyCq99
CJT2VU6d2BU/IXi0dOahdtP2S5Y+4SZhPwEv0p/iVZGw8cwNZTDe25TbT71i3zAECyDJA84PIaID
1qqIx/6nWmjPGVXGr6Kz64Xu2N4bfl7jEs/d9Flt1XCN8PTRSx10AoMRzdZoyvcDSByUTzQlXzZV
d2Cp4YJnp1dzzGSrWG6yymORPafzYaSyQKXhKiOq8E+eM+1Vus5BYHtnXcutCd9u6NOqLdIVEKFe
Xcn+aiQjnHfoFdetOEfk5ZelObiLLFBfYgf2lY0kw3ak/LSxRVYtpbKQFA6KZgJskxezdTywVnWq
cURM9DfH5OO5sX6RLZUUOsjrFzxV60cNzeFDlWfVys8c63Ps8h9OaqXXwquVB+ShKXpbPb8jfB7m
bOSVanL9LQ3aHxbf2ScPlxbvS2ABkdGGSxSbH3Gb7x9ySEzr0HVBEnsOlplaX+8rH7q1QG9yxDsH
ux11OvFr+aJN3CDxAcH/ren8je2BsETvLfzh8YcxKkXbxVqk7EgAfhsrhM1TEwHyEj3031wWFCIz
vXDezdEUW6xOsq1dFu01sItzIkYdUy6DrX+Vflf/i7XzanJbV7bwL2IVc3hVjiNNtv3Csr3HzDnz
19+PkG3Onto+oc59QQGNBqjRSCLRvXqtGmYXgs7+1QqL+07yw33fB+YREm8YIafGiC9e/jUr/Npb
eB31olnQ/ujUjazJ2z4onE9+5nbrWpPLo80B4uLxEpdhw0OWBoPDBtVt/VKOjbfsiEVSLVSEMEU7
frSom8ii7FO+aEozflUmiVXIU9KFa+U5n6hhk8n2qw/X7jfbDmBW6Sg444YSbs0SZhRXNrpXxwSu
Vep++90zhm3pFSTuGu2pTXWHKj3p3jPTXa1DtjBYkI4Mkbqsa0Smu8S3txGc5Mesr/qdaUsHd8zS
tTI4xzGu2oVM0INATNNv2kAzN5nbfPKttEbh3Q4WVToE3+BlutpGYb3lfHmgckYDFhr0jSPV9QHq
14NDffMdDpOYORUKd+kALj0CBtJ7fngvGgjKlKMUwUo/mSJJglYssY01uR3l3FmDcpa7/FNv59fC
TInGZ+UT5ePxBWJn+TmTFAi8FOtODfPqPBjltQuB8uRJGB4D5y2Um/QkQzrhhP2w9ywYUID3Z/pJ
unMbKhV9M/ncgcrYgk2HmmkaSoN5mSJbD6badneNWVO4LgFq06UwWJVy4x9VpzkrdWPDWT8hDidg
ou/Q4xHhryj3wUgN0BcIu2goxgJPL1zE2PGrLzz0p7BoD8892kKXIg6fayWr7gi08k0aOzJ8XdW+
yHYaLiiySLZl0P5lkwm5RyZYO/e9RWmj7gdLnjayE717MQlpfHePLgJw5TH6Rlgfj04xhr0TRPni
Ng5Uq18MlRoDqkvbdd7bxUuhhc0aUch8K4amZnL7cRT4Zb2R+jcnH5ZdTRkoUTYtPd66FqfWo6tT
6becQBXHyNMfSAVLS79DhNB3Dmk1XIshNC52Aqq1q9e6o/3Fua5YyGH9rdON9jrWCWmnDJrPMvg8
lnwPQ0ldDk1Y/ej0x862YPmJfOdUkGZawELVrvqI4pkmRIo8kBp3h1AcASe+ztcEJs9rOvVIQ18T
NS4o4sQkJtuMQqmu47dSDGVVT+4kpfwWgerJ0P16KiO55R4ELZQYWoE3ngebYBn3uScwn91D0mRL
yiDMpzyTk0UATIDEef9eW22chnGkcdf1za//JK0mPMSEw+1hrw1c/beCmwVT9hDEPwo3tw99Afej
3aBvQ9VNsgt0Kqyoz6QyuYSbjCP3sNFyrbiMdmlRbCk3xHC8q1MX2S7jUf2Y2uTlfL7+O+4hJOcy
qBQgPBwvkDJnazcI5IdmjKxlrHfyUx7flyUPoJNc733bhuGu1VGEDz2nvgzBlHxx4vKz6qZnueCb
HsU9auvAmYhyaUvTQnJdawx917ijvAMrjZJ5psZrxbCKvWKyG+Du6ZbRFWSmeS6lanmtyqX5ZufJ
ozIgE1RlsoxsjbTujDD/wSnvzue38LPX8go7P8qgaAqaXTnUdzZfpW2k2t22N+zhKlu2t4IDWn2V
SVCqZhL+SM0zmSyg43yZr2ZfW58tH57TolWqBxJMzaaI6wysSwk2mjAWz1zVNav0ZplWVvStyPql
n5Xxm+yXiCCkQfxsAg3ctFCfHMdRg6XFAMvrO51CTn84q7VuP9mOo/CTvSHKVXwNfIPyTlsuDq7e
WeAJuzfFi/ihtC2g+EZlAoRvwiNUxOGayM1wlzhmvmgN41uo5N4TpYjDToE4dQvpqfPMGR2qyNT7
Do0FAMI0GR6GRO8o+ynlTZm2zSu8qAfhEZj1SNUa8Tm1q7Jt01c72fLiPZwQ5l4h/3DifxmR+qvN
C9QTziqAyH/d9ATdBzUYTilh30UfOO6ToeuEg8r+MGFPOg2G4KIHLdjX8TkAqEdFTVmvSwOZao/3
cmWif7nn5iK9NOHoL+zWJv09zVaNjeKMoT/J8sRF6mY8FNXcSEsgFZredvumIXo92kr62Ymttw6k
6bVwQv2aaf5fiLWnFEA7ixwc9ZI6PhgWHNncIyI1bPs2Sh88dYpcZ0313YQ8Kwka5Y1TzlshB9Zz
AfXTWlGiz/ZQ5ivyns41mRowyzCpkjvauaakSnB+VMpqLMEs+W7pXIWj45hA80OS2LMtl3qT6C8/
LNMuwi0mrnS1b3vfNotNxHWaS992BJslz1/bWZ6eJa9CgGCMIX5qtfgE6uKLBWDyHGjGOvOrRyio
g6U6qqexco56QhzXcmzlnCPqvhwHX1kZdd3vnLhS9+iQDJd8aoJdOhByAWUQ7HLPCVa62aiv5gCf
ftn3PyiGG/2OEzu0Vs8l8fZFVTvZuoMgiZ/L2BsPZBCWvi4ZCEXl2k4eALHFhakQq/GsnRtJ6ZKP
PN9XJf7kOyo0MDYiMJqcD6eRYtVlopGODk2tX3VGRIReHixK6pqmXUR18whZULITtrmhKuyXS2Wr
3bqzOm3B08hZJ1XwalcdYRhLD14mNspVmxjaNXJ8Z+NTnO0mxpaM1HiiwCjdeQaKN51awPgT1Oeu
1JJHGBV4rkZlD+yV3u+FTUmAvsAuCxxUsq8cBaw3RSUMNU5yZPaDp/GUjNrEV1mShoOvZ+MBPDbv
jksGI6Co/9SAPeJBMPokVaQdOopw1y0EzLuk6O17GXlP2VJbDj0ozVP3Sqw04IzjB80y9pLgBGY4
3QcjAQsbmMeqsEZ1pfmOC7lL9+ARDXcMkxT+GErmuQah6FKvdi9lXnbPs/RU7YxsxGjy1OSB3n02
EQJAjtznIS+uy2dUvgiiR/oTnx8TjM4Shvf0ajeTrnDzbFGMfCXymdyagrz0qoAhbD1MXmIiLCr3
rs6/iwFCp/KahGm0sqxyvMIw5Sw0pe7Jsmjj9WaTDXOrxrYO/hUXMcFpQb8YQCQnS96F0VI2EHCv
paY89Y5VnJom/tmLoVqAoRsaRkivASkLn1uXXyI+V7HcbmLuhOfSQN1Xko18myiOS1UlDR8DZ9/U
FvH7dDwbpckNIAnv60KK+Przs8gTrIUiLAzdCJtQQlIa1r2w1XZGoLGCtjS0VY5JlUuSjqguqL/t
KKfpKiuGuwY6oKsMs8FSc33v3udVbwnNxWQLO1jzvfFqAyY68aWrOmUFr6DObdrVj06uJts61D+3
fhud/fYvguDlXdwM+caxXdhiAhSIKhfSTdGDUxmaHNGdm9q664t+IHSK/EhvyiZCExZ81VL82YUV
5YuBvMXC0KX6hd97ZVmHrvdY2CVKbWHpXkyZD0UQQdoTREezQZtXbQxuLdNQNB2kHlRBOlmfLcSU
2hO3TruV1MXqVaseAn0iZ5LNGHke3uAbd5NMOG5PVRjpi5GiEk696hTqQ8BNECyJpvAVHgt8s9ko
nqzdCJzKukGMtFfhF5oonIRfh64VfNHmKcrgEchDL141lqIf6oB6fQcw15Pim9UDx+mF3CfZE8yP
a2CS0v30oO42lfKqxU5xKpPAvQ2NPEmW4dCFGwhc0FhJ215aI14qbWNgug+Vnn2ndAKMWNp1B75r
waIjU3VvZBF4OScet4bjArgqpRcfbauHbkiWelNWT94wlE9ZYl9zyITvck8qnxytM5btMDT8wjK0
bcXdkqIIV27t3hlZ3p3bfHDvUsTW4ecMX70kLPeB7OcUbnjRqxkRmyQOGezEbEQdNRh5UmVi1pUQ
rkoj6VG2dfmB+8dOmHurTU+xn4Fs4qAJQHL0IW8gg2loVbyiHsJ8NuIIAm8V7nAqqsznpCL2DdBM
XtnT0BhkZZtn3N6lyDKeE6qUgIQq8VqsVZ3W28Lw3axvaxuQw9ztNRh+ceYJr9pko+vBk8ZWUdsH
kLZT/yWGKiKVa5j55Y1wTjsw6Tq0o7dZ2YtSQjd+vr2t7Xt3BeGPvBXOGsUUq9K33dtsbFbNyqLM
fiec5aAD9NROaVhx3dGXlnpdR1twozvDctpL6w3WJgnG/GRHx4wIHTV2y1aRu6epkuYpKfsX8nPO
OYNZYAfDA+z6Wt9dmjreU9LuHC1Ngo1F2GrlazFSmXUztVoX3ekgFVw5VwOoS1P9SHbkYHd2dxH+
aRnEK87PAfLlqJtYaccjXkCeWA5jZOvIXSRK/z3NjfZrnvsqqraacaEuPdwF8EbVpMOujRE9NzJS
YaaTqgdi6u0ydHrvtSR0vNHgOdiIWaVC9qMuYtRFptlMB9JXZe3VC2ztpflaFYm3U/0M0vKOsF2Y
mOWqkopyC5qZ+5btjcPBQabCWIeG9asbT11dSQp1+c7hXVdPlHwTTdVenvHgDp33YvLnUbQ8rCRo
gF40Pm33bowQ0TSSjE6/hN7wIEbhmGZ3Beg8MQJjZZw0FHoWQV/4L2MJyZPd9/CdT7si0KltJnat
VWhK2mVw5Z+NLu0tqfMus5kH/vwQu4ApJ6fZHutwLvpDYC4/TGReKC8KNxm2s7NwIR7BWceEa/73
5dyWA6NRKsozwgQb6ruHz/ZouquxdrrToKTyWVYJdzUqwMGQM7I/QDYRTIpCoikmWSHRizVj4sFA
GHa0UBQSNuV3L86mJHOLPO2HCeEsZmHtRfRj2lksQ/PXg0cBIov1CIj6tmtFbBnYE0mpZgGSeRUN
Y3rIquBnQ21geiDynR5Eb56Y/eaJD37/gcu8PXAzCO/F/vM6MZx95iv9By4ftprX/vFV/vFq8yuY
XT5sX3nSr5f/xyvN28wuH7aZXf679+OP2/zrK4ll4v1Q2gF9Rz94EKb5ZczDP17ijy7zxIe3/L/f
av4zPmz1T6/0g8s/Xe2D7f/xlf5xq3/9Sm3PL3k61DJEewce7YLpayiafzF+NxVVPqtScoS3Vbdx
o0fZ+/Ftwbtl/3gFYRRb3Xb5d/7zVedXLXeo0Kznmfc7/bv9/t31Ocxw9O70kKfz+Yq3XT++D++t
/+t1b1d8/5eIq9fDeDWKrt3Mf+38qj7Y5uHHF/rHJWLi3UuftxAz8fQv/2ATE/+B7T9w+e+3sp0S
6txS+zpIRnBspHZiSARsdox/N2ImGobioGpXYRYW0avEgtnXdMvwKKZLEkh7J0aWTeu8h0xr9KVX
GdRW1YZ0nwUxBGp1/8QpGCLbaRTnVBK24FumebFmDHTzQPb9h5gXdheeqM1YwoglbKKpetgyTB0Q
WA3Z/gm66AukHvGlsKV439kOgs8ddb62Gd0aGCrjc57CQDp5aVGEkpyYDSwJOJsnn242Ma1G+lsL
gIrIWQO1jNgq93vqnHNVXt8cXVglV5UR2PAkG9SXZCMSO5zswWEiprrxI7RcbfhuDOrnu+KiEzQg
bx9S3TMNh8AqLoUSFxdFabStpxdA18XqVquGnVuAbHi32uodgMlp8xlyQXYUCyszR5bIqO/nvcTW
fqdVBDW9422/ICmaU5jG0PL+uqRwS/uuP6s8WNzc9JEjmqXuHLnsKWJGL8ibBOxvYvXQI1Oi/k64
vpGpvxqHbmvwfzsCyvVOfjVp2QvBe2EUy+fpApyIIzn6IekaUBV2XlB0msL0kVn7vLD828BRAgc0
zGTPgeNCcEXw6rZCGOdlkjVGS5Ie9frdmptnNZTrLk7S48eFozL4+yaU7j/sJYZGZp6JdBt7pTLQ
qo8RWhvlzrsLmsS7Ez3AXh66raW3dYHMktdmdp4Qfp0zRueRytLJdV5520hrH2w7iombBvpBNCOh
swPKyPpB9BBMG/aJlCzEZPLbTQxdXfdSCk5YkVEcjdistGgdGXgZamM+xGNNod61kqTcCWuLmNwa
TK22FBO32cld9LpRJuSteifhO3uQcTI3Ug6lB3iNn77zbKT4j4gMqQRs/zapjZm+01X762w3wROq
8GmlGVkeV96KmfliDhqGoOo6KEymV/37dd2GKaV6lBraa/EiDMtTeUfKBIYt2z2IxsgyFOtv7Wzt
IhNrRk0I0cLJNwHZgvD1gPLdGHfSuw30IidgEHexdNvwtujdhmUP16sEQ8NKhRn9qE9NGObNUQxF
b24+2KjTgzaWg9hynvivNpiX3a6h9s4mg9ou5eBT9qeEIyIKyGpy9WU/vYZGyukqRFBCTBBvi9Cg
RqQ2gyMdXlr7QCnAmC7EGOzpT6Nl+E8ILcgbYQc95hzmFbNvKYQtxTZi7ezzYZh7PdUYTr0f5eiz
1KRkMnIDJjc9jB4DAGp72yJoIPMJey1abSc8KOByOHM7/tWaYOxpRnVdbsYlkCoLCv8JTtJOcJJm
ANSTj7lJ6nHqCmM9zYje7COWVP3G6pFvml2F+Z+GgYCozDvF8njntvVwPzrGVa+T7qngwH3IdbVc
D2WcfvV0g5QSACtCZwMkb1MKSo7cT4UBcDUqoF8L69pdSPWwF2BjgUIWTV3Z7tIwnGQ92wRsOaWq
bp2A31qKiRs82XXccKvZfPTfgZ69uo32MC9+uzk2VHFXAYy5CFy5B6dwnAMnVz1diK5o4GI3gBBU
aNrfrCVl2n2hGhtt9oTs1EWGc/Ihb4RM7NSI5XZRBwAsCQvkZtXDGJpCqC6PXo1sTlDdlTm8z6In
mnxIqLZNdVAdbvVzIvrdiz1ADjA561vhLGsactCRDydqbVWXPo1fQtexIB+OgZxK8YBuyC9bSCrr
Iib8qfcne9KnL/HvPaL2ibBlfqqdPDrD/R+dm9JaVQ6hT0i9fprE5Fh0I3iSSsn3kNCe5NEeuoXw
qToQ1OQ9UYZPnYj6wGmvpK2rYCu6cWO82YGabd/ZxKXCHzm84CfRlwiZ9r2WQHSnO4dkanpTgZFy
HoseOsHokpjV7qNdap3DP9l6w3cPEqJPaLpPPrddhVWMxRrRtAOlJ0sxUxSDvCOr3BqmctV1P3+p
iTf7MkB2M/b1Z6IetdnkL56Xyiiod+D65exFQUL+YnTmo1gR5nZ8LnMeGnOdaK3Z8EOjU3J99FPf
PYpe0uVfBs82N2LUDYV79Cogydzcf7mEv3uzrQNmihqOi/rENDtP3BaLfcSOHy5XU62zSutk4sT/
27rZ+efaQEaFwgo2sh9k22LUvXtJLmGhL5z4E9G7z0avKz8Q13YMndSv7YWPsRXVn502IqUTtv6D
H9r8ZhqhdDRrMz5+2KeB9OvodyV8N3yIT4pcWftOyok/QTuwqBHPOQXISwznBlbATRsCvQSLYJav
YSQ56xi2roVFoJyEaRKt4R1rTs3UkKx738w24aLIyjoqbWk/28WCeSjchC3NNXM3Rg5abX/b0sjH
91eY12sh6Yg6Sa6uYVAIFSPuYMFKvhXDWM6TOyeJ7wDYRvmySVGz8HzUtnythuerR4FL0YJ+AalW
R+L8b02GXi96rwbc3gsxFXYKPNaim3sJKrAFYbV3RrfIzLXWhaDcnKrZBEqkTCUH/qNoGh0CCbTu
78XIKyDAmT26ya3DI7DGXx48NYF/VJD3Voq0WpF29M6lIEkq6pjHdjfr18IIdaZ/HgQhUjw5CeOf
feY1s0810S6JiTDUvJ0MVg8GoVx7hiskcpX8ua1Qovs1+DVTSIW0SamOohhm+t3TvGwdQuWwFD+D
869iNsCM608Ts+32OzpN6INLIH36WRXNvNU8MS+bt5qdMwSbiNcmKb/r9fhIrX+/sMm4H8YIvRg1
sTxyrZQUxZbbFMsKrhK/UR/6aRJiDHvZKCCzhW8vmcYxqCa920xrC9IqwdEu1eAiZoOc/0iaQGMu
hhaZ+Tvd6ychIfmxHNYt9TEVSDogC5PcuZ1pK7cx/X2K0MUpsWDh4kyURyvRhVh8qBZ2BrKTMtRy
Uw9pXy0KTf7pepufl4peF0wcDANnFTEkyk41Uw8IL5KyB5tq4zu31pSngaTnUossfQ9qSnnyS8uG
7d5zUZzOoQqT9W5pTtlXA8nXvaEV34tRtjmuTjYwjR4gsKbcj1MeVjS6p+j7oK6/i1Ez5WyFb0Dp
zj/6TnvOy0VP7KtkUrmHpSs+9lFXUL/O85TC+3DRSwAzwtYqVGvWjutsxyKT7nLqdNdD3aI213v5
sq8S5TCKJq4AOGWTnOBCGN5NTfMZXB8HL2l/9oTLO28tCj6lmVzuQO+UB1WGWPK32qCQHBTDLMiO
pEX8ozDVQpWwSkidmXI6UfD/0icUzqVJ5ZzUq0CPkSx8t6JX8qNhWt7xtoGYmXcZU+iuV79fxtBW
JMpHL14aQf5GKjV/JANVPEpS/IVcf3vSp5EiG/0OyCRSVpNHXqjFYxY0K6jPx6vwV4oRIeKeEikx
KRlmda/WhO6n5WKR68YKgCO0vm8XsOPknKQGtf1ani87QiULM3Kyo3AGRTDu1YFKIXF9FCLk/WCT
loS42mq116YqtbMlAY8VQ8uDVHmsqcoRw8KxqoWsR9Y59ST59eeatlW0s5TAM+4WjvY6r+EhNryq
Kmp/PpyWgRV/S8DgXLKpIYWpXHw1Mdb9pF4628REomfoJESo/IihaISLrwePPejEw2wSPWpGe5Pg
zLwPuUP74KZQ/v6+3M1Tpdbc7R2wrtNLEE1v6TCop/62c6X6aHD2zGEbUOuj2pc7s/OGna3UNfS0
mGLV1KhaEWPRFdbbGrHcrEgiAsUtqrU/gn9u6uwfFmQyNZ9RIO2UhiOEaOLWc0FdTeNKltSbkXKX
n9Oz4wfbOK1ozMb5uVhM61qsbhVw+R+3NmLHTtD2/Nu2OaUvO22AvxFekHgVoTjzSWmcjjutjkin
6WWfFPsZUmTrBaKz8lyFSAZafZx+St0hX9se5eUcsSF6LuWFlcnKypmQ+UhBp0djQm6KnrCNANGB
FU8zosl+98QQmjSmHSOGlqebbrxZt5d5Zj7BS91cFT9pr6piuKuuQ/Fmtply4Z2r3N0KU0fRJSyz
E6WrNtj9XhhFE0IMsTUBdEw81811bszHsHazK+hMi6OiQRFnVpUOgHsuWISmfE4M0GyUmK5C6DV3
Odnql6biHapCA8nhSYmZ+l+qq92mPurTsKtBsFIh7J7ErGn7X7vBGe7EUhCwl6RUi6uYs/V82+hm
/CDmAqlegMCJnxRHcZ475IdheHFM6SmAKe8KYLM6Zi6I1GmUQG1w6zVOjAiB0lZ7MdEbXnl1SrvZ
waTF88jkPE80vrSXFb1B8AI34QuOzds0HsCU2VfsjohcEfn+bfVtzi+BY0iaspY8z904nQ8PQexl
F9HIBtJQY42ArhgiaPxzosorqGlk2dvMzuk0i+REt/KjHOq537tEvZJdPF911l2TIxD0e0KsMDqi
dqFkQcakSxsTpu091zH3qYJqzEROKU9Se8hyoRUsaC3n8TyNcCGEl2I81HWxq3SKl/1o3Gbk/2F5
8tqrq6l83qaeFp1DNAAv5JR/WkI366aoD/8g4TBNtHldUsEAmJRo8dqVYur0QweeQAho951TW9dh
aqjKRQW4JDoWK4F19RPDuhqKa23rPrIWs01XJOVEhdNRmMRS4QuNzaJOVR+MIruJScXzgttlZtt8
Gael4riFm+bo+Fa7pzCb4vQ4H19NHrlXid4Qj5yGNmxUlO3r930rVY+Rbm09WR3BmrTeMQZhugzE
ULeiddx41U7MBkX/NXSnVD3onOeCT6/wglsF4nsOhIhWsHVRKSmqWmWwFcMxLEBRKr5zFkOlBPEp
pa+p5jd33Kni2yL0WWAehqlhLbxyzZAWZQmeXwxTC8JOFcFtveBja+YZSgvQAe2r3Eq3/OhqjyQb
+CWHSOCvwIR+G0L8b3AE9ksLqe/LB18dngC0WPBNY1TeeXxcUbzrrGp51I7t1IieaAKkqI5W4bsF
HOjMSMCtFq0W1RBuMozK6kFz6vC1i2onfMrTpn7N5eZNaYKNbRXFfd7J6hNl6cAjy4onxcDXnnrQ
HivP6NytmA10zvuolmgAMHAeUP4+Ri4wqWhyLokhXikBP4hJsT4svsc2pyFh8fPws1dKMFxP3lIO
sf8IsbxsGPIq5qv2IBqKr2TDf+iMNn+gmHMkliRDdjm6Uby0Y46rqa5DjPrbv26zreYbxp1qqW9u
giBZ3ynxpcv4peRxEnZ80IiXZmrERJ+m5t7rk+faLH6ZpgVpaufn0gyXN//G9A6hP54bQVE6kc+L
3tzU/2AbEuPf+c3LwpDPfybV/UqPvQistAvjzqBTMTzVnKqVr8IYRCN6bU6eZCHGH6bBggY7P3BP
wn7bQSz54Dfb3vnkcHVs+D68KXKh8pDBhd9daV4ieh9fTaoTG+p5rFv80VHsOO8t/DRfMtYFvyow
daMRsOxsWKX51Eb5xpi4pcUYapMA8DCAxtnW9RoaRu/G08JGGMWauSltKzzkeSfdAxw0Htsq/S5l
RncSI0Ku6oazmbFq+dw8IhyyC6KsP6WNraCSQ6XGYIYq+qapehE20bSpAcmlrWZrMcylEexu0Y57
YrZ8/pvSfwENHVChpjRoBWbpRneG5hxFlUOdSuAdpIn5lU0JXAMQ8sfSA4Pu+RfRM1TuNpnSwI78
9wlUxogeu8arsJtjEkJDMbko8Y+qI5Ek9kgy24ccolf5mZNMFGSpDb1tLHzLgYSB+z1GmOSY1HF2
tPrwPtCNZBv+Ngl7YZZ+vvjY7alox8obfVst5t85/d5N2P68Ze46v3avc28LyMleK52Tnqs4aCFa
oNIgp8ZkEZit/5YC86SI6Af/mU8a3Fivo5LVK1ex40uWwSQIuZ+6G8xCuZg8o63MtsmXlO47JB/q
8eTrwLM3pU8pkVVZ/eqdUXRFo3kA1Ntac4FrgdkG262Op3l6gOK+WTQubxO6yV/niQB6WDTW0LyU
k+yBuy0/x9CRihGVEvqxysbPYiSaLtenD01XrtVqyB6ETQ4ggilHmy83JhfRbFK1wVrM6ZMJ+hN1
O0pas5xtSVLbi6EFrD5v1EffXAXt8tuulIMdKJMLF2IPYUsduGXduA83wsbDUbAs1KDewTNyyfIB
iQ9klh5ax+zP8Gaew2lEmXzxMMDCv4E0bVyJoWiI4b8BlA+JTuIWV4Zzccl4i0XCVFNtvYXZoF2W
EENTJ9wPIMlcpBn7XL3EoOP1fAzu6mkk7Kpv6keeHQ5iZMujDkpRHYqtheTWQhhvTSWrF1dFKkxr
YJoTNr+TtTt9CBdVUoZr05GKuyA3yM5CzbuLLUW74++2ATxbynNrkkCRW93/a8iVZQIZCsXcrX5I
9SD76hcUrtqwUkF2JEnraCyskw5DycGpZH1rERS5ttRDrqBgkV+NLPhGhqv8YYVbFDW8Db8z5dai
eu7aOKq5zAoPm9k0ziLj2fzU1M5BzJpSBON9PPARR2vU3MlgIfcxEjcrTS3NE2Xzb1Aq+BRQKEh6
T6a5mW0mHO27TG6oN8dD2KV+yFu4rH8to3bzf9nun64qbNMr5Nylrj2Q8uWUvqynppkyr6Kh2GgV
Avg9zSbh4amDsmlUmX/o5CtsYr0YUgj6AN7d2IvRvC9VMilcINuMcqlDA6x8kllOnoo2pljU+gKV
vXOpyLANVVrsMlUO7tKupvrX0Mx7okEoTzku5ErokC6QxTC+9Ebz2EV8gqW+WhodOU5O+ccbv+o7
qlXRHZxEXZeFTqnMxKyqagaN6E2NcBkndtZmiloHY/JjVPPhwi8aNNe9336jWOVQUFb56kFutKW+
vN0VgRsiYyN/M/iM7VLbgn4ns7KXngKkrWOPw1oMq75u1wg1pVsxdMcuXMmGFu7F0FEn8iuELo4D
P5UvHkxWlBtBvVXIsnRG/xlccwr9WiHb6nOvpD+H5RRvFUMnclyoyNqfs2KYXHN9PXjyWzuODsyv
pozqUKyD9a3TCHR0xwnGVFAs4Y9ZJVIrn8VINImfTEQW6lvYaWmy7q29ahLoJ2ygUQ4ja7fe9LBO
YUzRkQSi0ExM6Eg53Gb5qumUKE3ecWmo61zt4J79Pe0UhpavxI63bamsXQypK61rpGKWbdxmByNK
0AlELnY1gj//JhuQMKjOF2nsjPWo+MGhKe30UYu0b4h4Jtvc88DpNF52Fo3t9vWpsy9iMFRF0azm
SU3ylKVRIrHUN0W3g9DwxU0LigmdUl04qiXd1ZNgCNkA75LGsC0ZivbOnheppy86G/LJoG6IG+Am
VsFA2+7HFqVL0hfh50aFo9I07K9153Gji3J44lvqMpqubuGMyJyv0AR9VfK2fNS1ITrwqKSsoXju
vkY8Hsea81UnUkemNpfBwqrKgz7ab2Id5wBu35Sd3PdUPJKPaHTuu4FxoyST+0ddMZUvVJSi3QlE
ZC+OjqJJOAr5Vs5tajpNiiYoKPuU6wKB8NSyYRrOR+ucO+ZKHELtcJJrS72l4tbypYpC+ZJV7ucy
8JS9GIlGTIaRu+iojTvPdk1V9VOTa2OBVKVcOS/mqI1n0w2GRSsjKjhCMrd21N7eimEiGc+oOi9R
Y0UTY6Kt0ZXQ511T/ZPoRaOfVAvR9Tw7qhbzlGzXHFpKBWQ4S945/uwi+7fQa9OBzXHsT+HUeERh
0lWpdZ+szGy2YgL1LRfpkyB7NfWUisO89Cv+1x3oIdH1J9qdcBK1mG44p1szMfncxjenhpSbgtYX
hFgTZlqgoiv43BSOn76Fxii81BKhYvRcR3VXT9o9FXB57uqhtqsTVX2WW/fnLNR34WHoUIbjOcFe
UEvnfRutaFuGuv4Dhv19FTYE+SBp4Pjo7s3Kyq4ikB+rxbiQvdQ/iqGn+P66kKEmsyPruepH9JGi
8Yvp2vkmrnuCj45VfprsWaEOXyiZhZaVjzDpnWUBQuqQyX3wSbcjyIyd6qkZYIFMgvZNmO2k87e5
1i+MZGdyRjvA3A1T89TT/z4cpL6b5AuZvnVv7j5wq/8j7LyWG0e2Nf0qO/b1IAbeTMyeC5KiE0V5
lVQ3iHINbxNImKefD8nqYnWfnjN9kY20ZJEikLnWb+yGB+d1zt/WuYw2sBcoV9c1o8B79OBB7NrS
G05aVA0Y3mNl5QzGfY+XuY2ZL22qN9PH4aSKqi1ftDHydplI3fBOtSENAobGrNuVmgHIJCE8vaza
lHO2N8j/1Ji/4vUNJ6nOh232i8zFF+jNK9XrJOlHJfR+P3eGCathmZHEHZmg2k1g6f0aqFhgSPq4
J6f7wjE2y5C2lGxoajYhbUcSY6e1mbut0TND7do09E0UdX/UNaF8LW/wCYT3ArPiT7N3/q3YvvfD
zw5lAH9pWxQy/tbhlx7k1+syarRyib8Yx/91/X9a5tp2sY//NaN0UFbht8u7SZZ3kyz20Gr09b06
sfkU2aW1MjTRbIgxVA84jJUP3nIFvgACk3uvWlQxx7jItYPr/TY0yLuJ89D+MuXXCmMzFdzGwv5G
zVRL274uzxOxLNVkFzLG8cKxCSMncbqdUycKVgbP1bvaH24MVVXzijqvSGfq9laPoI1D85P9KQER
en1n6tXh+3rc8Ge5u3YEXS9vBUHHy9uw9cUETNtg5Ow9FoSd+oBAqek0/mMuAvsO3MtR9elLUzV4
CHVYE7ujpao6urofblojCDZmyj58zQkuXAn6Fzdo7zKGL/XeRbznpFbhrtA/4mZz7Qf71x1Qdbnz
/GzvJ71z7pwq5/lakAI1hA5EB2WDczrbzlld+VFrHaKue76MU1OiIf9ehuW8L/jPIvDNDI+fxL4T
VrJyl1XVuOtSCy508urqeHlJA62MBFbWZliyjYPsIyh4db1XVbzOMQJ2oCKpql8g9dH2zxgG+Lf4
S3iX4m9V1aHaZJAm23qKU5QHwf5Z6ZCv8LdpH/GYax+TlJyXXZswvoap5WOmgGfye5sazFOw2+QD
ah2qqsapuV3K3sMmwHyZ+7f1hIi7XS3gYhu4nt/alfxZBL13O7BpgAKP0hJkqj87FsvyBiME5Did
VFTtFu1yNCeQGWyMJtqoFX67VMuq0aonREGEHxrWSLOOeRTmm1hi1gWe8F0anKBME2QbHNzS66HQ
N5c6LFT/dBk1BREKFm789bceR02qlvmonnP8hifINjxnv2K3oXY7wypkf0XhZLWGDTNZPwR9TOOY
jXVySuC5oj5vHdMi30bEOPepB61qrhvnSM7W3Uf28KRZAyxrVJFX1iy7LQeo6XNGFAH+6fRuRmgi
8BfSbdtcXtpLt50v7UNh/tauxs/ASS7j7bzX7nBVRJJlRD5paJpzu7jr5hnH466ekuO8eO8OHtYC
BgZ6W7GY7VocXPb8ouKN6o2QZj2FbsYDapnblJP7oGvJvl/G4nHgH/0ofEPCdH4UrrRWokW1By04
bBwc64tl9NhjRDJBztyG4moKc5WnQXaWSZ0/47h036Am/gHMqty6kdAQWAvqjwAmM/GjGrIfHu0k
/HFNLO6gaLZ3SFdjINRgAjT47aUpcmMEisjkt3dGqxFLK4Bnq8FqjOpQVVXUHjz2MMKRJ4oXzZfr
QHWlLZLO1fDturxqVotc24Y4+dx7H/lYzdvWEpGxbWYX0qLGcW2DEWmz5j4q2EYtXU6aNaext7iL
F0GabwkgFav/MgssVXq0AmtzWUStdxlkZ/KToVntPrXS5Hwt3AoU9TCtry3IIyVndCzxSpgT54WQ
ZHRQbdch6krU/rwODUPbXDuMyWcaUdNo58gC3uHyYpdGdVm1IDtQb9pYuf37u7A8QnF93X/x22w4
RuEkj4Hu/SxUm6qqjmv1tyFpo+Wr3+q/ltHm0F6H2GqtVe918v9zLW95Ya2r4z2ezQekPeZdMnrx
ql0ktDqU/ZEC8OtNrQXWbRkHSG8pqa0M0ai7jPzOenISgr1hO+m4XDJHr/hSptm8VUOQH0hQVsKA
KYpqZz/mnsfusdU+hsE4wJxDjVuPR5Jfi3b50t7MzQ8rQ6kjSWPzXHf2UcT9dtDkMRVO9TUufMFT
0tJek9RuNqPQhgdXd5Kdh7bGrY/1xLrPpxprOxPx+677UggvfbVqzXuoIBKXyL29huRjXqroqLpU
gfQDkGZd4BvIaPYVj0LYKzx3vzV4Bb9klsnz09LWquZgZvTijfzI/KzfTOy1N561crUke47iXj5n
Y5Fu/CLsdnnhyme9qtI77oBvqlMVYxR+9tktnlQNOQ5vJ2y4m6lOWGjNYv6yWODFPxebRd7vCATf
TX1Hwm+u2MMsIj4ShWwwJ0sV5ZMbrzN3TY4aUJJoAw/hP514lDGOkQuEnR3wpdeORtRfsHnxkFgm
CqAVMVmmMXtQSCtQhvdNV2QPCoS19ImlpvqiNL0Xeq6vpo5dh+d0NenCTF+B1a+fvMqunthLQ5Yo
53KnqqrDquAJp6l3Vk3Cke3J7LyXy/hlUqQtdqkRh558kmm+HuzuaxpE/a0aQibDv+9md32dYOjd
WucmeRKGvco8NsFZnUgHqeA8PASFdp+2kcZhCeDnGcsyeS4GQf5fzyGthEh57iwPzgIeRe0uDA2L
DzEU68aJSZEtD9PczNA2TrH9WWqqUJ3VMuI67L9vmyQufKOA3JtpN5Xro07ImdpHbuRmSgv/dhzj
5h6PkmaNS2vx7f8/omCN8a9r9EaDJ4lVRfsmy7tnMWnvIe/xVC21tuzj/TyMxlrTbPFsVWP3nOXv
pp1nT6rFwWMEJ0Nn2Kq+ZAq8sz2ikxSJ7jFPTWDNjX3mbIozdyHl14FHduxo6XvnBdZWBFZyqDLd
PffcDNzBD29bHnMtdF0uxznQbvwaACSu7z5ymDNmS3Nnvk5IL12qpnTN116G3m/Va68a/E9zS2J/
ezRvi9nsTqoIdJQPeOhWSDn+2aau9B7FC0LBIVmQcgF4TgW2ujrKkptLY7+gSdPe2xeuNR/nGnVs
Jcre44DEM8l7kcas7SfZA9UvzeRDb6w1op/xV4CTwMES/9X0UiwSazA4mUTY1UrOzqCZ5wwFGchN
/ExORVTfXDrdtPMObqR/iqE0kOoJ3yrBLSJw534nMbDZVMFsvTSxLW5Jf8iVqpqIgz8kIsOkp9X6
tWV9Msy6f1Z9LQILmdbEZ1Uz6qle++c54Vb+gAaOfztlWrYGAIC9yOROd7KZrTV2S/FXz/K27JSc
T7KrURUxUchyJy1+qxdDsGWAmpktxiTtiKKTmsnWOvk6N862nDzn0zAM9U5mN3GE9PcMYrj9njT4
HE6dob25cvjaOm12r2q6+Sb6Tn8FUtc/kly7y/MK5+8+JJNp5tFaVc1yKHZAgd0bcHrvBfz4Q9O6
5QzKXpv3NahrMyc0pC+FE49oTv26GguUMjgMDFvVoQqjzt3LOA/Bj1tEw9bX+bkgiYL9US9QgAjj
rVfiojX6PSfjdsrOQa+b3DFz4wml5mGd1cLnQ5+jlfBaGzkua1zXflTdun3T+JfLIqyrW8N3CEF7
NYqM2rfeQp2bgFuF1dAIDHziKVVZA7Y4fTc8m+HiGV7Y6bc8DNeEHvs/ilQ+2IhRfcwTPxjbauqH
LsjqvRxcYoRGYZ6ttNE3sUHCHs3uL2rS5B9qVIh+eM5QrGK9bF9LidF664Vy1UY4gJMflCiK8psT
k93uu8ztX4hJLF5jYNtVb1vFEUke+5vq9KooeOaDUV2qwO78Df/u4E7VLFf4a8sfQJwtSyNd/I9r
qc5Gm/2/rpVgeGJbRnBnL5PVWqn5EuWFvVFhN+n0Oe5GSfczXvdbXY6avy56FIfEsrfuTLQ/ZvRg
9mhFOC+5kXrbRpbZTbfstWXaIn2rcQeWS1UfrflM1Jq8LzXNqM3nMXtUE9VinlMfcPAYeObRj0FQ
A1urCG7VWro1/vMrRa91lPDosaLwUkRm5wAdjbNk20vRr1RPIJuf3ap6GaMXwjiA8zhcJ6c1J4sI
/aCVMVncRlswbremi7cZMFZygTn316UpXGTP9diYEmyZuLyMLhLAtZqRHmck8nTf+HD0GJhx14fb
Iaqmz9aM9tSfzX2D0q5q1r1/bP7LaLVIucT0/jJaNcdp+j2o0DYedV/uOTk5uww1+hd7ir5Jt52+
IRLypCFA9GabqQO5ytFhbrYcf/p5XqkRyCxuBxnA5gzjGkB7/8lKjXFtkYG/YzeJ8qquddWdqvfg
xodFFyoYvrG1xrarsv8oo/qMr4z/MZgtbkcNUW2PeOquRWfn6IleO0kZmDdzNYgXhM0HdOXE+K1q
reXGY/9BYGiH6vCqL4P5RQJsQZ9EB+O1fGpOC9zjH9rxULvr7Fp/iXy0YAfH+Tk+wSjqOv7avoyX
y/jQY7xaX32gfx1/fd2Idf42Xr2fv47/h/XV+2+X9+9N1c1IAuXFCpwfsdUP33pUoOcsxx/GX8Gk
SxD8d8o9IQPzG/7p38fU9o6I3Eo2nI6zRz0o3YZ+OH1Grw0ptlb75JloHjdLO+bF02cUedb2r/YS
ot2lfRk/+7bcEz3pVgWGK7fCztp2lReae9sMloeBhzQ3qkcVquNaVVetsJjyt+4q7Y99PI77a/tk
DA6Rslh/xtYZXaYiMz9qKV59sqp/oLdbaB56Y/087Ec8atYjMizbvA5apP0o8NNqT6qqrlShDaTL
I7sTKKHwSNKgaNVzd6eKrA66u2QpVDV0RmeNxEu3uba1dk8cW9UjbU63lh3NKzVPTVEdU42qLJzO
Fnl/T/+Qs4XVWxu9Vr6TnOTgGZf2KUXiZMxd7DR1HEk4G9hnOSD/kuXFsfF6XNRz0Fy7oMS4G+12
7USgF96cBxV5thb9u3J+HhOON0HFccubnnEHmZ99vAuglErMF5c2aDcTxq5sOBIXmp9rPkBum567
MUACF1gGysdB26yj0YdRkJtn1esmC88KlNiNYcXzc48Q13IaZjPZrS3dCt7TePpkoEv4R549eCgZ
RivXBR8xLzxBZPVv+px9i1kBO5B6/9mE4TbscJ6Lz0hALUdMa8DKFyWuca97McgAA2E3vamPqjYS
GrlXV829kM14udZ4xm4cM+czGwECweGHNVREUM8bmIl3bVmP1a6VE1tmBPXWJCfHOwfaVokWFEo/
lvwaimo91pON3m2t3UR6kRwzY5ifhJMiOYuw3H7UneDG72Kx9UccYw0tGt+6bBF87Mr4YKb9+Db5
qbHiAFjiw0Dv3GQ8UTDAs4tkxKWk4Ynxq8AE8meV81F61IIGPXq0gM7QoOSr8Po1exGyJqnBbSOL
8MRZqvDsEb2T5SYdLf5Jlreoa1ZgiQnB37i1MN9rbfEQF1lwT8KtvbVBl+ANpUn4knG8ZfFu1XSw
I0rfNx9Vweb+3tINpAwjtMsu7cgO2Fr9IEBuP1Y5xJTEnJHd/nOKnTQDccP4/do0I9K51y0C2tdl
yJNibMOT8TJVIEy5zue+3BghRsgtYJy7bDatT0jxN5HefaocMzr7iHmuVLOemTho2O67gaol+X5/
iwU7uKmMgOJGMxe4sl4e2qwNtE2ftpyRqtLeztIo7v0sKi9FgdUJxtBIYLtAUc4VyMqdbuHD5oh+
ui8i6cK+MbzPSDRvazuqflRD9161xvhme/pwo5mpOOHwNpyqrmo2g9l3L7Ipwg0p8mQvjGR+I74A
jCZqIV8MxvQW+/1nDawJNEFqeuSwvymGZ7vs7Bcd7BRf7/xW4szzEM/BkxrULH8ycB6MlZegtGyW
/U7Tx2zb2Oj3wX0ZXy0ZnDSeu19cHx1MawSckyS4TkLJRJduHLovzQSFrvJy/3FEWex2MMABTCC1
vzQE36zAqz+hvJ/vIy9KdqJzuo8lZaQG4NKLBu5UymMrTfPZTJq3nrjrLiIWsG8X4dcuMIyXBXG0
zVovOWL6CwkSMas1Zl/m11H7ozG16TuAUu5+8MWf4sBL9ladWHtfhPpjF6HtjfDY/B38EAJa2rc2
8nNwN8J8iDxsq4X0sJwF6lBWIr0NFgVpVYTTrJ/A/hTbaYFWXNsuVz4i037HH9Slx1kGxgYfsWfZ
NHq/1uGzcTFCxV6tqcvxGM0eocW/X6q6KkzbHo86NJL/OkjvNJ20czSMRydtWAUAYwxGCKkEHZCZ
lRjyHLWJ81i3o3xIgy+pbWGrnhdxeYqm8En1eUHnPMa11PdtCSZ1gFKQrjMntm9k5RrksJZ6hMrs
mltzhewbwwMbjcfa3xUNKn9TbRr7uSUlDZndYx9skPERM/hvDCxl/yBEAuxfH86qhuBt/1C7PhHm
MjNvVJsqFj0FvAqMM0YmLKXautB8LwytO15GOO9mER2JUMxoiUq4WxVYC7xjFvxjY3qPZO/T+1wP
MJmJ/cfCarzHsnC6I57ayUpVI28073FTJIQn/fmLMIbjaIJ00YJs3neabW/ZdOgfABCRP9UOYtQe
iTzJx9FrsqPvmMEqCqM/7DpbtnyLh7Xz7DbsTTryZqsRBeVXM0vzjQgbwevnGAGAErzzBBsWz4Oy
rhetf9vHuiBjW8n7cLErQCJ2eu57UIKTrRXvUYRts+chVOe6qAvA836sQ5F9xcUvWsnCxthjQFIt
84WJGUQKNMOTxQtysXhh9an32BP4u5lG4IfQxo1t1wjYGAAP9m5pWreSTe8hknyMvr7cI3S329vz
kN1B/+ZW5I7ZPVaLPBY5BTxOi5lJE9XzM/ZmOuERDNlGz3fQXhmNd/wTMhiH/Kg9hGy72Gu+2/p0
qMtFhD90YAz3MxYHRTytXGl4r7OLPW7StxyqoxaGtJltAhG17yCQcIawKsSHLa99r/MVZ6HofdLd
6oSUSL5Wo3IPzreV+9iOLJOQfNn4eYksqink2RFhy2/abbFCbbQ3Pw4gRQZEJypTPjuRttanU+yc
ZV4neNaM5dHEQumbVZffHd1JP3QD+GKS+vjKGi551zyfAcq6SF0UUXtWdj0mov2e6ze1tdIHIe/9
hUammLSKcQsWUyKHL5/8hY6rmoYsQp0ll+Yx8PP6eYa7eMRkWq6aNpP7EUzcFnsk/T7rkgT9CuOs
aiBlAaYsBcqF3S5Dn5gnZGSnN401mCutLtwn5FjM1TS64WfZN/e4QPjRiketuwja8qp3SZnBHGnK
ZFtaFU/Kwco0wFE5nq5m6kHM6Lw7wlTWvIkgXLFP7E+XaiNDc9s5CDL5pKX5GtJ062eGrh/1TOCz
hczoKjfD5k4VxZK8afnkx0tjVu5Rr7FPqlMvbNRHiJHdNA5mHrkPKqSzo/ScW8XW1ZC+n8CB8TOu
7IdUBtZDXMnmDMEQVdc/m8Ry1aEwGY6Td3ttHzPNXrtC1lsjySJ0ojHs3F+W444IdmdyLkuphbEc
7U+iHf4wxIy2/hhXP4qzGPzuh5Y5/cr2m+nZb+eAf6k9HDnZBpuhq76yA3Bx0SCFLPUyJhMGxU5V
rx2XKsmrLBDl3d/aR7vXNym62hs17FpUFSEMu3xQLbZf1P5mnIx+bdpBeTOGR92M5JMqYp+PNjSl
flBVlMoNFH9R4hmFfNL4K3xC5rLcRb6Pu/wyS7Whpgl73UiDoxo3dBBfsjncXiYswyozLrdiDqeN
mjW0tnxqW/0NS9LqpJpGH69ZKdKzmgR2r8JtJN7XZCjOxkAgbjJwrrTagWAssvzcPc0PLSqire1a
0ZGwsvFkzMi7qhGjJ74S3dKfhe63h9YRwzbs8ArWq/QgqtqxMHkxw3PTwffvA+eEKgkSrngJbBx7
EanCmnCDDGx7IG7pv7s8XJLas9/ixEhPAxi0dR26/rsVC26Feptyyq6cNyfE/qTw43VXgZg3DD87
iMIyTuDTkl2apsN91XX1DWqj+hPRendtC5G+NU1ioC9ToEvvTp81DCG+CZke6syyeLb50y4J5xBe
CUUfc3MOysnkdEM03g0R1s+nj9DJ/XU3B/Ntk0nvNcndm7ieaUd/ZWfM6KY6pTV+lCZRaYmsa0gk
AhdyixTIMn2qgIXF9Vjf9/XcPobx8EVNr33T3RQOsuwm2essKe4INluHIABq3tejPFueV97EuO2+
OI3hQGEtky/CxT1aHXna4ZDIwf0DkYNXx82qj6SqmrUuDPOpHKdoq1YcOHpcVvTQbT1rxYD51OhW
L804OkD7jeSLE8s7MzM5RLFiCariu0HGa/q2eM9YZux/uInF9zG41skqYvs5HoBhDLn3MVhAWTTU
Bw42KtLPepRzikSgYK71EkOv8oKii0q7v+XO0a8Vig5Ua7+eyq+h3yQYUIX+ujVacx8FVAeZI5Y0
DLgmE68BQ93Zu0TDIlz1jhkntBhI9lr1Wg2kdg9qId5+zq0WmP4GzeLoax7f8PA3vja90WHaVegn
JxH5/aTZ5UJVG18WhFldmYdWuNMrZ/36GJlpfKOAZX9tT5Z2BUT7a3vNfuGf2tV4baxbMpKFs9fz
NNoWgRFjQW+lr7G0tF2foX/ghWn2OphafXRNzC9Vb2XkGueOiSfS0hsEJm7qY343G0sSpxNfFdzD
1mR+HAZkCq7oD9VGvpN0/C/0hzba+VG1KYCI6hAOeQEBONSzEDoOcGi782eLNLKWmh+Nz51dmC6W
J/VHh+P1W7sI6BMEROFsGZr/cLJtX4FqVJECe+rts7oylysE/e9Hbc6PqunaXpVutxt+zVIdJMR/
Tg0757dZZjx/b2dh703DSO/7IvM2FXSfjVOjsq7aVBFBbdibdYCrFSSee9HKng0u3D94XvZazpnk
X/hrCu5gu6Dp/dvLOLVWGEKa7Bbiym+Nmh66G28G79A7ItE20q7afYvQ7SoPRIzh5vIKGa+g1lbr
XGYvr2DX0tsUoUHcyeqDR3c2YNoZY/s9sH7UVTp+derSWvMxFPeklp1jjEHY1sRu9z42MgePNOHd
aEXAydKQ5ZurS9g5jdnvx6VaOi3Sy5nfHlUvYg4SKFM8nCY9Kd+cvvgcpIN7htNdvtkpR3l+Vccu
5s9Gz3lVMev1Bxg+5I1iOz2nWlA8wxy6V+2OX1UgNCANzzgqfXhDvZkCt3zD9t2+rYfk5/SwQGIs
QUX9bLn5P06PALV8uHN1mY4Iu30beYG59goLNIaVhOssINqTWRNnAb9PP4n+PUDU6LVrhfYQ5STS
Cz/91FuxfyTE0+FpU2efRk6tW90ToKX4TlaB5oqdOYU4zFltfB473NlH9KH3YsIiSYsmueni2nmb
E/ePOsedoskfoSazxV5IGPA1VqlbnX3LHk/KaVf58S5N/L1jx+H8adH7q6lt8CwcijQEwtr2hzZv
nlLUqfUdnIDutyreMf0Bq6inpterc5y1MAzDoNhYto0C4lIURf85Ry7lMMkG48CpS4t7A8Xxdep5
/VZV1Th96SgmkyRia5WXBdqx3QRWDgpPWtPLGBJFSC3xjgNhQ4Z8cjagkZaAAoLbaHLndyMPtTen
y1eZk3XvtuXqx3D0tbWaFUVmvy4cbKJVr/4+Ie/3TqAlORU5TmpwvDt272mxmURYH0WiuxvCmvFW
5jzB0RiQLjxGTmCefbmsEOoWAHJP4IeIkkiy/1ksioO1yORs2Hv7q25oeb6jUbYm+pi++l0GMguv
1B+FAKkXut9TYAiEjb352SqxoR1HO7q1HfhsSEUkN5oH595pK/yKZsLNZNPRR3S+DtyFSQ1GSFti
m7Abw9o7wN12zyIJmk0w5eZ7azr36oXsJN5ncCGxhuNBWuszUIMqTO/VlSua75oWeyQC/9LetF2A
gT3u4gWhz/2oceCUuiNP0hXDSV31Zfrzyhsc7VZPgIoz4Nr8t6G4ow+X3l4uuipuTWAyI22W9XGx
D7CyuqTNBr6gu8ZM31VnvcBFqmQ15X7+opJfnmZ/YatU3qku/APKjYm/xU51sgXJL2s1SaAdi5F0
cpyZ0QMmds4GoyagTQlsdtUWLlfE3W803SRdjEvhpb0JTbGXZG9XasR1Qp4gLRV4YwNK889FkoK3
4ieI/Cwvo9rVrEz69ibIsCNXHb+tzgva90mq148cJfpXUfp3ySRBgiw13yheNT0Jzqrmiep7WCya
HFMhXz0c3fGarOeTs1Rr8MyrxvYHoBPM1BGtWZtRII+9mOVrJuNpXeCTd1BziXhjLZna817NHXVu
2NMQ27vLezBQGAklrglqrk+Sa9tber5VvUMWOkAfF3+9BgvOtnCxUJRD/Ra66X7WTe+za2vuJgf8
AHkorl/gDz5c2lHl2GSc50/6WHZPvm1+Ue1qnWQSqHMG3fzglnCvZTf7n8feNrjbdu19nGTB2TUd
lzCEgYZgV4wbMWIr2fjx8AALc3jQFnp+y2Ny1gMgZ7/aHdOJNyQuHXZojFAdkWNgVlGiwLI0RbWu
BQi7TvclZiW3qq2ws3TFHdPZNIcuBfxtsIu/aQJzOmQkNl+Gan7s2gGfoI5Y4OQJ+eJ6kBFxCDgN
S+3SFKNm0qI5q2opfDW8zPPhVlWnMC1vojyetmEGBtHve3dbKuaOHof9ql4uMY/f2q2Mly0Mbf3C
7jHA9dabLo0B4Sw4XGPOdkUwH8va0z46bqlOwY6co/UekVH+ukBEfnRFsMdErXrlISFuUYhdHHZp
RyPo24TrjW48O0NZxZvpIW4a4zZhm31rwZPxeyLkJjftlTOM7VOplcE+ntJxN6b59FKY4zdC/+63
1OU+gl7Cp6q2860P8uJIMD15QAIXORk3c7/55ZOrj/3XzsTi1wvd/BwYgAKEAPWqeYV9izaCWIXs
e7jNUVVFmA327RKYAe6/NP52GahWq2+KLflhNB+X/s4xsnWwHDXZ3q8xJAhPxK9tfzN4erJJNM3b
9EXnnXHw7jnzpPxa4rrZS8vywNfQETkCwKh0RkiK3Kz3qpGMln/pduIYskngytWIUtemN9A70S13
fsI719ktxlJYeE1dwd14/IG5S4tNQzo/RQEHTkRWzqqmJpA91DfjclTVtbov2Nj26yYX7YMaEvIM
O8yV4a4s1ICfnKWITMQ3ojILDqpqySg/x/oexvMDlHvC+u2bg/pCtII4/6Tzlj/iKMuwS0qqZx3u
yo1eYDFQo8py8MI5PnBais55kOCHROzlOY4abcUPv/ssm/zniiY5kD9XFOhm7YK51G+wCjX3tpGh
adG24TtCzD9a12ofYpgE2D0Gb6p5snTCK8Uc7PxlVO1ZO8dMjBdO2zOm76bDd027RB93M4LlPuJM
Jd7LYqP+n+SnYXQtjrzQ6byqhoudj79XcbfUViSh3HUxzRgtDXZ7SjUIp9tpuZSLFZAqhNF4eIcw
pkYApVupxusYC+XenVMX+jopCTsqZ2DDnPZlR6Iq5Te5csBovk5ebpIHmuEBR1V0M7Sd/9a5y19Q
9QljseAcDckflxqgzb1gt7eJ7b76NDVFx601LA9RqCUbPwzlVmvAXZsBTl2F5EkVDnLHn2z1XiJ6
0i+BWxsKzCarM+w/EaJ9dCIvW2FtNn/pQZLyBCvyRzPLctKnEWzFX1KN6koJLl5UGS89HLTZ5Ybb
6ziZDsU6cQtrXeLNN/Tl8DAtRd74xNGj+kdfoAGiaqrdihJYpM3EXhT95cuwIG+b+9p5V6Ouzd3E
Bscxq2J/7WhqAlipB4BRraZeT+jSAO9qldmXeohubG4N51yM+Fz1U/JUguVZmy4o1KkFwDDEVfPZ
MLo3TC+TH6VFNtTsuesGxq7sjZojoB0dTV9gKqU5P6wptt6DZoqJ4BTjizlk46asG/tBIgGzNUUq
7noTRok52Auhc5CbK15exmO/9usAih4JMzIsQyzuVLeAD4ozzPBDcEDcNYSDkeKpMmziqse5d/HR
MYBxlVpN7D0zMX/DaJJvO+mOPXi8d5h5anhKnOWQSRGvWzFUe+5SyC6K1N7Eyw1XFV2X1vGlnjlt
2a4sAZP83//6n//nf38b/1f0o3oglBJV5b/KvniokrIT//m36//7X/Wl+fD9P/+2PYPdJvnhwNID
03MMW6f/25enBNDhf/5t/A+fnfEQ4mj7NTfY3Ywl9ydVOD7SiqYmDlHVjneaY9nDxqiM8c6o0rMI
yu5wHava9dp85Q+V2L0f8r04jQ7xbPRe8ETJ9ySQ842q9oZj3raY7/CR0wsyIby3wvSkaoMIvRdo
7+CNLr0WO0skL+9VR2WOUKuaCl0zH6EuW+Y3fWfV75Gf+Ad/zruNqqI1WK5bv0hPo13X7/0GRHXx
nlkkg/LZyNdqkJ5JuQkIhR7sMnkt/fI8d2P7YNhhvQ+iSq4Mq4I+rhrLxoeuFocnVSOk2j60hjbd
lCLINn5TtA+VJ7/899+L+tz//r34yHz6vm2YvueZf/1epho1FEKz3dcO5RwwddVjPbXycdCqV2UK
b5VgisrZcbfKYj6V+psaxWki5zDNiSAyyh/1wplRhSONHk+f7AfQvPaRr5z2/8vZee3IbXTt+ooI
MBXDaefck4NOCMmSmXPm1e+H1fo80viHDGwfFCqyre4hWbXWG6K4PfwzS8yRkn+6VN8yUeVV22Xh
R8NLgm7F5JEukC2wwZBRwpegSdqHbHIg8zLHV7z6EgmTqMjdf3wZxuc/UsPQVc10NdUwNXh45u9f
xlB5aeP3tvg6eN7amNWwtbng/NSyeaMmkCjyQBj8r7N0hmBVkeT4pU/ObsnxH+NcMeGMz6tlW9aC
AXFgdUoJIU4GAlFNuyGGkbARsOJLFSTJreiGLEL1XHZAjlVV5BSYJdt+5YIN97ujXCP7b1NIBD+j
SuKji1Br6iIXGawEA7vSP39Plv35e+Ks5ui6aziarjmGOt/sv9zMOuDQqeNI/W2q6majmW26MdlD
7wn3Js9Rn18dM1K/Zk5KIqoVIXH/ILoGbqIs5EDhmM9oEHuP0LKjQ5e64zoeSuwIq+YRk1asPack
eOiaKNnfmsGcYpF5FpXA9bZVIgx6gqSFq/rPiMzFjOjexz2Wbh+ZGVnTFcM+f6yVqz4u+stk1svP
lTM++r0B2C8SizwXgLwci2z0jzaM/PzWDgzsPvm2tnLUmqd8zENIMLitcOWKj+EkSjNr2Ru6/x9P
W12fH6e/39auYWuG0O05yOAY1u+/UK1qNbrvkOA7JSw3faq6uCyhk+S4EE8Jx3B+x0LuEnlVdyoa
FzGDLm/e7FoPj0bSZfehiLJ7LcElNeldcy/7bkUHQ8YPCoxb53myDxHglBhP125lsx2t7L4vdIdg
c9JsRvnhnleQ/M7Lbg11xkMuBDp3bBpZsxgqBf1qI6ZawjwglOzUy9jWipObFPCFfqk2CDPvosm7
89QaVkCU8Y33idjxDLNO01DG26E3wmseJfoaeG1/H/HkWGFYGT/5HaE8ohnei1L0UPGGSXlPguCb
ogLSV3TnhC739ARn7aEytWY3ASAjHNzGdzox4TtZg1P0nQugYPlPV94gBhk16YvpToNzW1CUPgzW
FPzsx/qmg37pEa4MFZ5a+SyMN1l5GX8l/ASB20aMyldLe2mKHj9kXUCPnmuxPSFpL6v1FLq3TtkE
kG8emr9FTI7cX4Jpj+ewabJ2mwCotyz8eGc6o7InCRyj9K3UxlJzAqwSEBs4YRXgnRKl6Y7E5REK
oCX7Lb/irPFLFfD3GtX66fAxJ3fZ3K5k29Ktb5Hp11svb/ahWgTPgdoWK0GO4pRPpnNxyaMvjTkp
0Kaz8WYi3ngV5xuyrOYe43LyyF5LXreyxhudQTIYBs/HytCB8joTHsbOJR5dA8uSg4CUo2tfoYsg
vKlYmlU6LkY1wiZsnmw0LunoLPxiG3ZzmtxevYAq/VlkGUY9xATsLef5SV/UXapeIg34IvL2GznP
0n6oYxNc7SZ2zmOGhf3gWcEXt4cdE4+CY1lXizt7QO/OzY3wS9XlELQ8JwFHZCqPpOMuZud5z8Su
uoUbHciljRfFq1R/3eGxSfoXuJ1bFldDgV+BdC8W4+lUHmVfBuYVTVCtuBLRee4LNDYqTur+mqMw
ATAwsLsRMWd/XQg2t0oGfkSuk0tkzQ0iCEcJ/5qPa00OwvkJN8s6CRK+2AgM3tqcvGBlc6xYa43O
Dgd1/QtskPwovMq61rZuXccI1OGf3xxyO/Hbc8mwbMN1hOW4mm46cpv4y5tDlBHuxopVfFXMKFva
RIW2eVngLQqQ6b0TKNiha/eSO057JJ6MfsHc70QoJaqFmK7JpHh3vjC/94U14lPL+YXtRH0Q+qC+
RmWxkP2BZ4Q7oqHFRja1DItQEBxPRO2MkxkM1e2ypVawIW/U9DKJIN0kutZjvJCEG93xHZ4psf3a
I28Uz6DYT/2pvzSLNv/ij7Gz7jEG2ifoLr6Gan4DGEdold76cTNvXxPiyRLo+2l+Rr8EDLuhEqHj
cAwrJ3+c85KrIgvNjWwqY5NfYaXuYuJdBcLLOgzvoMv3UZsXjxhkk2Fp6h/jqGjrP/9azr/e87xD
bBJhgt9L6KQxfn+LVGVtOGQxg69d0OIEreWvk1V791Fa2pc+r/pFI9r+fWgD8AO+a8FWdrRnNHI2
WGL376Ibkq3T6uFWmGmzrgOQLgb4kqM2Fw6ZtaNsyprsC4ROrsa2D5EeZ3e8x5F0UdlwlXgh3yEW
iF3swE3Tl2px8rSxPxWYZTw3o7gGVTRdESXKn11d/CDf0ZxlK5iDlE0R1EfZTNuwX1au3e+reWXp
c1TzJ8PeytEQ3PjaSKt647t6eghmyBkYyPbUzXwia9aOb5dN3dcnUHtALWWPHPuYVfY6MuIOp4Ws
RmmqjfrvPMysOb+X6hb5MWKbDzyfi10c1QRTEpUQRqwy1Yi7eWrd+Dvbg5xZu6N9tpFymxbCzO1z
XpmXKhfjvpwH5Kjs1xrL/o8fXv6wv96mOjFKoam2oZoc1rTPG7weKequd33jy6j71Sq3ChC1Qulv
RcwfPGok7kteRdaGI0V0tkrHuk8nhHdtBBZlizx4chWdCRyUI/BsKtWtc88MF1kNrmbskTKTBVpR
2cWxeab5jamwycJz3EF1ilDLcOnY6u3//Edtft7k68JQ+XM2VJiwhmFon7ZGsSlKx9Ai7Yutea81
pOZzw1Pml2LoUeeD76ixQZnsRYq49BnUSL8yM8+9K1M938Qc7zFSQoNUZLl3KJ3QOqhAaHZdMk1n
rxuqTYE18x30s37RG2NzLEKNWLxZ1DtA16CEkmnteKm3N8HvHWStUKPuVsv+qf1fox99H/NIrMX/
8aj+182vC9fSHc10DOHOh/dPhyE2JhNn9rH6EqXpjyy7Ep73zkMUWZdwxvJIfI7Q03iF4pFYffTJ
Wtw6+knDYOu2oESjZiGr0TSDiI1y3MgLyMlyACWbOfrhHUeS1uNPqHeHwkAZjAFaK05/vsG/ZVUd
6lmqaUzWPTFQcAcQRnUAPXDD9PpqSx2Tuc8OW+18mwLq69Y05ik+misLtGZHZGDr7K6q0yfdEeZB
mg3hRJzd+apodgIRXQhYNGUh5+ZpfJubgvd3FqIM2p2vDJs+0mvovk6rLdqhPIOUd74EaoI9vQMY
jwiJzSFWvJmN736xertZwlxAXUTrnbsqQYxVnwcQGyIcnAfZFWSNfy0mD9HNeSAb2bs03ogZuAjy
czuoc3iIgWgqXk0AkX++TWx5H/z2DLA4DbsAW23bAYRofI4MIFmZaGjZfrEGkONlHRL8wl1gHSm9
/VKaXr8SdW3tgrmp9GC4VaPJznKUVzfuvUSFx0KIp4ytk+weLbBTvNy+oQZqv7Qa+A8nN9WlHHR1
bFg8bhWKedTJ74O+f8KdqLyIUthn4Yf6skVZ+RswdxhVxvg21QWoP1xT9lnoF0+VUr3KCZ2S1Qur
HZt75B7jY+BPyTrxBuVrEy7khFzP3FXhBuPRKzIXn3iPV/98afz0ntjfWk/sYozdYCi4kUnipZNa
hP38nt8XmaOtqkX1/TgX0H9+9lWZWd3LAqmUX/vk5I+1StTVt3kffXqEUhJ7it+u9fn6pQ0qiGOS
Tvb80bbVSwAn5D0xsBeKyyHb57Viv/URuvG1/d41cOiSTq1Qa/Ksd7vEDhzKIhvTDlwJBiOInNEP
vRJqQp1Zd102oHmdQA113XLfFST+EApJuE0MH7to6P4R9Llq7I9sPPrgxc2bR0cH+6Ln9YsLQeA8
mY3zCJzNWPcu4m4hbsSPo1912NzhexQhXbFk4wLCfGivcu4w4eCVVIoHa5W5vkYyrMqnZCFHb0Xe
LE03mu4TDkQnMWjGVv9HKEXqnXySP/kQWcFIe9pixXz30SUXfFr/qfnpci2MvlUpdGsh10qZlY/r
pViOHdQCS6PcbtZdnxt3otAaEhx8rDHXhrlPjqqFq99qf56Xoxm+cVVybN6Mcbck3F1W/dx7NlrL
vA0Qm9ZOrkTIy1Fnni1rxeADTmFeTI5oMiBBTOzFQFGr0b0scq9BzMAL0+WMprn1NcKc9nY2w4Xn
ee1cqE0LvyXWrx9LI7tVLvrULvto1NeoGz2bjjve2+pUL7W+q7eyKYsh09pF3znpvmuK6V72aSnw
YAXSk2zJ/mJ097lTjOePrlZE6Oe30V1miOZOZD88jVRxneBoRKh1fMPW6wf5Rv/OVTTzYdCCSzPa
w5soLQM0DepNOKT8OquPedJArbyMaQEuH8bgMhqNtFwm/sVD2uzBVZXhsfYjTtGkDLd+Nw2Pejka
p5l/6LhdVhKfxAMKnAtIQeZ2ueJARuHlpMWPOu8IdPnHe46BxaM6pO3a0np9LZujG4f32VguZes2
Yyy1penryhbGMqEznzMywl52tTE80ziGesfur8922ETaO2Fafb2XA7JIemCfG1cYs5ZVXy3kbDnS
2Oo5SIryQXMRzy4b0Z9j29EuXgsgCRBp+S1BgCxF1vE1T9Nsm6GnuBNqXjxj/XUvJ3wJdd8+BHat
hKjRwetwG/M8OM5ATGUcrlBg0wtkgMVthsZO5qjE5uljhpzmFxkualYDMtlUHTbLlcPpOMCafBDD
/J0l1VHzEZEPUpqJ1Xj7LOuNNWoNJcqaBCrswUu/GQjolLE1fMeoCGAxlpoP3eQjj5M21s6L1JFn
r2PfpiTcc65l/2WRVJbsirssS8c97+MUxYrXFqYXJn0DAoB1/rNw5+ZHX5Ga/Iwz0XIDws1dBORy
37DqW0rlgLSy0d1TAWJGZW5fA5XXslQMmMbkwU5L/VT0fMtT0aP4jGrjl8mZKUuaMlxSlVCViZmI
bnJIBfm9LBqt/AJvCPRR4OZwadr2HWqulWTllwmQ/9arp2Irm4l+KAYPeNgwlrtpNOuNXIwk5DKH
5/baKwryTl48rmV/UIe7JtLEczGp3SHpTbGSl9Eq+6ImhMG8rEc6oEV3MhGWCVvQG95NbIwXpS0N
iqbxHiP3L7Jf88Fug++WxgbDWzwcg3m63ijqzsWwby1nFaq4mrVFyhcE9NmwCgXFzn54H0WDBEC5
iPFbW/axI54ttbUXQ1NPb41fx7g9heNXEfnw1iv9uxFlO9IkPiBM5e8cbmREoOJacmIPFqS5N32e
Vj9iP71Xhs64n/wwgzEthrsM2PwSwoS3iWN91vZVWm836k3OXm8I6rUXJYsK/cSrK5TMWxgaDMGK
r3QTZz4q+dG7HqguJ6yyUs5erynnwUYHLNbLo+z66Jc1tfd6/lFsOD8NmIGhrCc+bFsNFg5dU3x1
khDZHlPxnsfMSEA0u8qdmxf+PSccZ2FA4SATS5/l99lF6ME9KcpTpBr90Rg086o2vrjiFxLPsmxr
2SWLFKANNi1DeyAVSWS2Zcvgqlrw3McAboG+xKBI2vAZpQ77GnclzysGLS8eHn3jR16G4XOh6tXK
GVM8j9yhOQ9zUegR8g5ZtVO9rDmrjk0x1+SgnFaaRrEUkPjWsu/TvDIZsL20niDtaKdKV6dj76Yl
Bjp19DQNpMF9wBc/QnwzGtP70YkgXHhIT5Fv9ae1D2LstggCX7mJEm0hgEofbR3hWA1GWodgpdHt
FLO5uzVRlTdPY406zMJem/DtnpsMA4Oq4DaJRFo9lxAF1xiDBVvHt8rnzEDOkqe6jVsMTb00MRJ1
ckQv52Zo2/YuQEt6KZtO25UHNpjRrYmionuElwj+aJ6cTpZ61gv/e6I/efGkfgUK/lcERPN9qEtv
4VfCfkoqvV7ljhXcw/7LN1E/qOdBKQeC16N6SEZ+pMQqkFjBz2dpqXp7B8M23qn8t7e0sblAyhMr
vxo1Dtndd00L+r+5NZQqSf6O2NktYqwRXspwDNZVAUT4byfT01VsJdwBamS5p77Ud9gscgMUpvWS
lZlxKLxxvJtbZVPwTflB9gwKOFkomjEhYqqmz7ZvAon2leogR10tQ3MRXXsg8Yzq3dCjcudOG9kk
axxtewJ662nM0mf0qMxF2irxyc3r4Krr2t88DLvXMEjzXQHPZm0hTPnq565G2K9QUWVh1O2Ckx40
+UOT8QQRPsI2c7ddmtURNrN8oHavDXq362Ko1a0c5Y8FlfukSsBnccm+X1XAlF5MZPSudm/+8rmQ
AtO1XGO0w0bHntFSu/oBx7EcaHKJZVdshRcfqcWVU6X1K3LprzCT+PuM+iUZb/ebM3kAteZFAu7J
dggEVuHzosABqWVga/w6BcltkeX0S6cqnG9+nyJQYUf1gz9/UqoHv34SILj6Nav8V0vxlR9p2f3y
SbB6d5NiLXiWClCiczJepuhlUaXN5j8OeXOsI5fJ+ltWnvSQbqoWgTMASP+O87SZVwSKCp/CjgID
4c82PupVpr+kevQ++VF9RfhPfwmMGARrXT0NJVuffvRWchJcbGyNgVrflgTNeIhMUEWyOQMmt6jQ
GfxwXMIZlH6FNomxk1dEIhKURRGTfJpHxzC6xljQ3Gmcyg9Ef8JLnnvZLkjwWWC3hvCHmMKT7yb5
Iog4UubhALs0HXDGSqwnOcMfXtF86x7leIDtCJ/dXGQr1HgVpaOaHEY3eHFq10IwxeA0rlpbrzKU
GUjonOCWQg+am7WSRbs4jiLwRjTdpByQ13TtnWyajQUztGj0Y+CMjzyIX3THyh7suMseYo4cIDGJ
0HcF98LSj7h5wyw9ylEQI+35z7+gZvwrnEWGz3VVQazGgiUkPoWzIpunSVk7PSe8YdwSIJwMspIT
D0YvRRyrwUw7OrdCNY9WlfFHxb8Vop1HAtUaxZ2XfdNVJ3ooqjx+KDGx3juxaEiPRRDLXbREVYSJ
t7UaKusxL7o3tePF3KZGc/VrB7WVYtonit69TV0/7SYBjDNAHO6tNFDemAiBXSwThxzw4bfl0EOa
vVNz6/Tz1YoWhqzrWOW5x57kZQSeLZfXxZQfCrLDGHAxrZzhFJmZVqcU9Omr8/MzXbeOj46bmUs5
yxcI+mk8HY/yGmgikawbV4oTDcuBSOCdjsLcXYH5gs/j7fLR5QowMcaAaJvsk4WHFc/GRF33thQ5
Z+1kltarionuycdfcZcbKXpvc+2j7/+q/XmeHbk/r+f+U/t0lTh0xRboNDlE9b7uFG8bBWG45IA2
zae06V5Lg2Qj2i5fffT5WjutulYz1nKZHOhMvVyaqd1tP/ps4SCYNurlRvTTd3DgyGPWmuDO89W9
MAhjTaJHqboOnQf03/OllQXtu96JJ/BjASAcZU0HBCbVKS9G2dVf/vz3/a9EtmFwRgCQYcFCJ2wr
x39JGGUWh5xQb4J3hGrC+GDZu9rIniB4NT8sp92Ksda+qL4jloFuG9cSTf19FUzWFrJ/fspRv1/k
AAcXIKz4I58LBVn/lRWDBJVNvW4uf/5fNj5nTQzbFbZBcNMyHNMxxafAmaWpfhiQlfoyjcMqcqca
6AOFmRR4Ptt2s+OYHC961fvZpw42Ft/42S301Oze7aw+Qu0Dbq5BsSKNAHkqTft3H7z+IhWpeu7R
DHtUxvRqpWr/XlT8QDqWMrs0WEGbLvxMP49NRWhzMPHXzhNe8pbraNgmMiJrspATycD3+FaF+X9A
EAzn04OJf7hjW4goW7YJngaEyu/JI1j0IAyy2X7A4oEpkjI/kZ/xZyNvqvZcpLqfn7wCzjkB7P2n
ftmUMz7myr5E5Gi1JiZef/NFPs37aH6szV2IO7CaIjRhzf7BQNz8GAj3HeIAMZDaHDFosH2xccya
0XkKTNDlAHP+TnaB1hr2PEkntGkZlBfpVWycaic0d8jRDQ9qUfaIadyJKOeSSsffpl+1qLbMC+RF
FK8MFsAC/KO8CAyz8RJjHScHRd3Ga6/oTZkoOSbECNlykp6P50LWmtrMF8gst+tPA1mKVvtCTrS4
VZa6hpBs1RY2cnrxtAyMsHuyE2u88IU8tGmHutdclMM7jKn48TZuERplk1yf5BjgDD3LmlOe4Hlj
lQ1arn6g4dlgqKdEK3/WZJ8s4nn002TZJ0frxrT3wkedpp/84qi6LcGHMbkXWlEQF/9fIQcnB8H7
TW6OxVG2P4bVCEljkgYDSVoXv11lUjbG/ObV5kIFlxFpbXpx5vcw8JD4PDXZtb+9hgHJbzBrbcm/
z6Ozmw8SnBmZRNAC8iJdmar3ot3IMTkrTKdqj+rqyEZlfpf/X5+qdeM+9Myfnxqlg7p0BgEUIZ0m
FHQxaEyQ3HuvQbLASivcK8RN5yqbvT4q73pPFN9AgOHUDXp2TbPmK/7CxgVVefMia5ZncgLEJcMq
C5Nj4gS4RA5EnPOxkajLtWx+FHJFha7rR5dK8mHRajEyKU2vnAG4IMamZ84mUC3lLPs+isDyg6Vf
hMmB6HF8RMMLB8C5Jota8cZ8IatkrZIN2qjXqA2SU+RnKGA5RbZ2+BlWVVRU6xSZDVQl0IMmyDVA
fGv/9ssc/Yy+yx7rhrh1P+rq+tas2/bexTZIN0wvX4qsIvRSFh1+dEwO3L69ZNF0IviTnH1yeMie
CmfhNabxOgy6tW5FPW1lM8cccGFOY3wtg9p/qdixaG5ivibT2EFY/m2V1d2lkGTYbjYRcQG9/sbd
fBgBrb16Vl5t857jT54HBYqW4YOcgNLbuLADz7obQrc7iiJHQnhwi2+gQecLOIXirDIAQUeEhfS7
djSnhRwAAnVPpKR57jy/QF0GQdk4A70eOvpBThAlmtQKQZfOwU+1WMapZ3ZPvcuh1UOjjZNztZlJ
OF+HFcKJgIdiCGxsmY2dF+rmi1kDOZqHIycGzW1xXkn7ylo7gRgOM7gY3hfSc0qgHEupODeoq8xG
PEsSM/wi3gd1kcLLdZvjkPs/CRv60H0nn1Dc44E2XqqyJD0FBPO9Nqe1FjbKFb2F8WF0iSsVYEh3
caYPDzoqi/eteZJjsqfS7ALUTWAtZZPYxb1pmtYBT8VgX4eGsYlVLX8bs3ojvwtraLtl0Ez1JU1K
UnijELevFyHmVZbl2btmcFPjyqPuh2AoHwWGT3JlpsVIoBUCTkINAEcxfXftDmPwBa7G7YfQPUT2
egeNTgOvjqualNnSqhBGUDokLzMTbdO6hCcHubV0b5VRVnASulX+GRrV/585//4IrpPVbTVvCz4+
QvF18R+vZf3fb2WcqQwV8KZpG5b7+a0shN+4qdUOz6Y5Odc4aa/Yd5TvWos/ZodGy1Y2M2Q7rEon
YFaRGVz2LSHIsV95ua90MV+PXSwzBPEgCSoRkPj/1RTTdtlljNFW1m6jpfUfqUlkSn4/ts47K9KS
lo1BLhAi4/OZh7NDXRZgqJ/Mqkd4E9VdtTK0nW0ixilrH33u/9En57n5FdfQxaikZKXQjEn2IcHp
QzeVRB4T1zt0erEfsykyttrg2Zux5c1za+NOs0HPGE2UIXnv2iZZGXVlH0oXQVFRP0a2krArs7J9
GIQpj2ea0dh9x31Ru4PKZED6C7/LWUQA0rXh4GQmm5X3ZANpeS2AC2662qmsSzJkJVpzYfGqt+w/
6qDB/3FuhkW+8g2vevLTybzn/mPPNwN0RhvnpdzFcTPgpOfEXrINUHK69mR5T7Y3bGRrjFv3KmtV
66iojOGnF9vITy9kp2Kl7yhoefuPyXI9UaqNOi+9zZVrk5a3sezsBlzHQ9+AJWto3tYP1ZK9Sl+8
EgK2QQIUyUH+SyLXfSBzaRK8DbvnrsmI8PIvsvArWMIpH1DcymzxXqTh1yCa0r/CKXo3q9xk2z94
/IE6IBsxh3yaJ4S8J55DUfKo613A1vN26VaVeyh9jPlltbGtl6bB/8THxqrS2sJbfmylUCjFcwF2
3HZqzXTjhFO5Zz/uPJEmvjeM0PhaCC9GMdE3LoYRFBe/rHkJzQNtMF0KbqxnV838vR1W3abseeDU
0V9ynNRzsJ4SLOnNRp29Gbx+bbD9vyQJ+4pec4uvuhu9wvLqkPXTxYFErrKS/Xzrywh74LdZS3Xb
t3a9tQtXeQsQr5ETEvyj1npvVAf01aOnLCRAM19Q9c1q6YyTc4Y9bFzroiMlMw+0HglflKyUe92r
veOUpuXKSoV7F/UwXNAlfamrvEa+rPCfBWeDwtfG1862i9NYmegnjdn4Cs0j3DShkYHIZzQsEFZV
sH66yNEKzpNtZq+oLA2XCtsEjiTMisNp2o6+ghhSG06vTdTGSxX7m6NcZLv+ukW67Umpe+XOznCS
lR8M72Vvu0G3koswXUxWjedYeyTN6nMVoc0yjRPAjno+NYWR8fzRxCfqZ7MsvOpIaOnXphwNK0IO
cm0zuyuFpU9INyX36Jok/kXgHUK/Ez+rvPq62Z+69A4aNG5l/a8xuULxxNqILRVMyD7OPE+8lUNd
IdmB4BwATEL2MQmaTrf2ST5L03mFiq+UHR2L0ROP8eQ83PoT1yLqBkLWaQbvnt30D9lfsyVZpjWC
AJCWkru0KZpFMENNlBG7ljRwzKs1lf0F/Cd+EBGyul0LsAZx3rWdNfbhVsWvxj7ItkcyZovtJho5
vGQRwzHP2YiMZV1i1XPrK0vrHKqTcvgFXDP3+dr9CFTb42HB9hWUWxeF36ref7AjL/zR9eUWp+I8
WBTptxSD8GhRtFdOxiJY5HGEooU//ahH72pVTv8N953vU5Vr7/pkDqiCIXA3EPZeoBKPzK5n20gK
JpwgILC5vIdUDz3NziHINVflJFmrjQavKMdJl7JPqaDMLJSAa6TyGmQQwi36nX/L4Y91To/1WBBM
+brz0mHhInMO1zT214pVmhfOuCpsVk3bZ27UnsFtIRMngvpRCdgrO1PVfUEp7ur5oBUXysrPuu7G
bgpnUpNkNkkWk++n2jGYQP7M/KdmxJrCMtJ80VWDDQCNgmAf9IcCzzrXj9iIQGbVufwdCmrdwQ/q
N232Z5OFOzOJWz89YxCvHGWXnGoFiEJ66JyuPubaAc6Dmgh2SVSJla6P/lVPmwn3KmvEmS4xz02k
dmvdzbMnfLF0uLeG/80YgMDU7KEXXVysYmR9/sqHeFbg08xnN0T8UF6p8rWfV8png1bDUvStpVTi
TGgrF2FwduZGwjb0nPZTgrBbX4ab2lZmXwRG7MSM4CHiz7kECUnUJGp2VNLTMNcirUxPflE1uxwH
wlst+Kfv02ju1/1ahcoPOkA9uMRGYZXM1cBS1YMiKGRTFsJwMmt9m4SyodAx2mCqE1vaMteK8K5D
ejNxjOQVyI9+cMy2XukWVGf0MlAGC4gOQFdL75zEwId1HkAPrVj1buscSj9wX6qkXSaWOeCRAvQ/
67txI5vgvvY4yYknvH0i0sUQwBLUt1v8XPmq2X3nYe19wbQ9XKb5LFCmGNUmS8LshCwvWGZkd7fl
5Hf3mjuNyyCAva4mJB+MOcLkz7Gmpg/NvZNVrx9dsuaUvbkKZzdDFcMfLU6dE47kDod+eHMozYml
Pjdlnyymgp3LAs4hFpEO4nwoBt1XBMCWGvkwhHQLpBRke5rbQ+2DYpJt3uL/a/tp9WqqGZpfmfqm
gh9OKzX7mwMiop2Z4LwE0CCITesBrLC1CZwiPFp26p9bZ044KU313OYZ6hco+/5ovyVJnP+d6WBI
q0p3nhUeewAHkubs95V+yO003iZlWz5w6kTiIy2Tbx2Gm3KV1hVXf+RpBXDPW/Jo3f458qeL32k3
ZAlN19ZVwsKuEIbKn9PvMS9ilEHnqIX3l8hn+YPJ8I8psT64HX/rtV9/S+Np/SZaZK4jDNaXcXge
dazxtBpasSK08Nrqwx4nJCz/Ss9gR5Zfwqiq9627Muwi3KZFHjwE2UMSN9fc8M2DqgjjQLQAQ5e8
SJZh14KAMSEbcGoyV7k6ovo1JCqPDi4HgxaNz037qpmKuWpG9NuI2zVbaBWEk40KqkgTYGuhHawZ
fGOrsIIQlH7TNcS1MuMt+gFy1rib8mfM6FyQPigY6+Q3cY5yspOqedo2rdpnxZ0wKvJJYMK1Fzuy
qekSYqVytKNHgh6oeut9fRUjTlxeB80mREX6qKg2KXcUUhcZPq2bFGTqqvfwp3KCZOkJLd9A4VI3
vZcYm0n81Zp6tu8Itaxt4uNLgZDphgj4sLSrgr23aPfeFCY7uLhgZSZwQ7HIF0j0QujEQ00J+V+u
c3I8sUDDOS0XgxpOjz2i0ZGCe+MY8M6H3oumiB7ba3BMyhrgXbEZDUdfxEFP6j5uypWKIBvOD2jJ
KL3+Nc6R7OusrFxnvpctFKVMV6mvFw8RaEAgBfoZEWv93MBxirWwxZEhWKJwMxwAHLtHHAwRPq8h
SJEzDB5jSJPLZNAJOeLrBgixrPbo8K3QwySZHzX7CR17xBqKhTUQMYim9q9ULY0T8JlvfmBs7YA9
k1XmUbbwurE8EA33Gz89pYb5MkSWcfAb1V7FAvledi3+MtLcBu9IqybH8sSpLj1B5k9PJQ/pMUD0
tYWRUUX/j73zao4UafP9V9mYe+bgEhOx715AUYZSybQ07W4IdbeE9yTu058f1T3vTGvOzpy93wgF
AeVEFUnmY/4mah4Ts3kSYihDkdKqjswz5es7ZLGsj8y9p8TB3B3fcSepLrVhZR86pTho9jRhapX2
fk078sEETDd2plckNuiHJsEADgc9mLKZN47jcJFWuAKDCDY1zz2mvhdZOOslqQGoKDZdcahZN02E
y6wKI2tvz6YImzZ7X5fRdIkWirI5mhmO1kVHuegPDvmox5TsnJAtRRRanx+1rJO3141uo5w4txUW
fEkH6KpVjbOx9EDlDPumoRt7N4FE2S1Wgny/jQ0tYFt/ilZvUC9x64j30A89J0nOLVXsUCmV+bS4
46cS/vjF1Gew0QaX0QDg6usGxsJk9IAbwU/uxg6BhGh19MNMJLsrddtPFeOrOrWBnuosL8s8X9Sq
vB/g5OFOD74WkjzyGIsx7PJKYoReJgEFC/dQxHa9Q0R5Z83xs6Ub4z9Ma9rP6TazmtCELaB7UjXA
AuYtEhglssp2O7f6BuxI/1Av4KnwjrFHBULOYCskXZCW0ZAKmiiDWj+K5hXfDPuQsKLhk5Jjn57n
YU6XXabjAmuYe/sfZt6fG9mcom1SDQCurOl0ImzzDVNFU/WiK9sme5lxhkLSG8/BSa0f2kKr8axd
pqNu46LSUAfyG3LHfaH1njGBtLrKCDcrqhzZgqi4UewNzer3NFxIW9KhfKjVyg3UNdH36zbXVvmU
+q5VGIFZCjyA6uTDsKj/9Iv/XKW5/uIArzUB/B5SyF/om9Qy3TqH2fatRNAsRHPROoPY2eEjn2HK
VKCHhVlL5FXwXT3KtRHO5wWW5roD81A4/t//uK72U7nlejb4siOR67oazea33P0ZkL8+MqF8c8lC
0D2RHQbe9cvoJBtpaRl2q+nmnpWh1OLMzquh5F/lMMw3cnLXU206h1a1yVkoGx6JDecwUhIAZ0Nq
77WkRVd+RU1SjslHMGDqbb8mt3lva4A7xvRSSr04SJw4RHAtf2BV+UGp08jTm+wple0jq5gbxM1U
4mhWiEOnGh/SAqPHzES1zbRyVOO2BkMmXcnPhQiRbC010OLxVJa97idCHf0l1jq8umxoRNthZ1lF
0E/2OYb6he9D6ZUzbpAIdb66Q5ocRDp80qsVacWmflc7phvqsRZOqfKINlj2Pueu9TTH/VLWiAUa
i1TP4HLMYxWzgNRKkR1EpHdn7pRuwzVL+SoW8475ABZcVwTLhH5sF+XyRleHAUyti2mD2pyHVg6X
osSO2Ypr6aNXnHu56qTUibR7zBMU+jcpTqX9sr7+/fXX/hLVMBJp4QnufFO3bedNVFOjlGq3Iq6+
VbY634+d22CvFZmTT1/nsU900qKGqrq+jc6mrZMHwVzw9+eg/2UMbr1fMCoMRIOW6ts+sKbY/Qyd
df2m1cVXXN2GG9AbBepyZQxKFaWYa3Naz7sLQI8DGVh8ShZtDihpA3+eamefCv0LxgTyMmOWizTM
opwLNAWypVJ30zTqN+uELejfn7b2plR5nZiwGTBdR9fcrRf6Bp6h5aST4Jrsb2nH4FNz8ezKSd9h
PIhISBS3p8q2gMisw3uRBBTvT4inG59rZz6xdENWxYeQIKSZbpWx8ai+umFvL4WXOXgTYGbga1wz
QmFHe0pbTQ2WpD6iD6Xuhj4+aw7aExEWhlZf7vBPsU5zvPY7KqfOYXKo9U1Dgc5KiV8o5kybzHfx
IVLmam9PqDEn9KrPLfDRoI0ilFjidLyxrYV+Dm1kqLhYkso66702W75UJr3NBEaknyuLDJZ4tve1
cBLy0Hrc9dnYwoZc3H0sjX1Si+7BmIYS7nxhBzO+XfvINDMiEpdoVcQT1b11gO9mtLvOjAc/aghc
3ewZYmDSt18U0xQXZnaxUxTsezUH49AWmrpnZ+lCLSx6girnniYzfZXEfbCWrrHzvJyQ4G2OTT+A
JqbqciBi0EI0dFNEg7+qBra+CIQY3YivVj0kJ2vrtZmk27hfpjhMJuapn+I5mJAwYwkQ1aOLKvvR
HeWLQEqxJKjRtaMGIe6+6YlU7wAgkd+p4GbDaLlx9SY/Ju2kectopivVksoXbeEvWJ/fG7aCrWyL
luWkuknl0blQHtLqY2UCYMCJQivP+G0SG1baLp5eERsvH/vatI7m2K/+QAlaFdo9AvebzRFswnod
+n9YBt4Qgr4PZRPZB5vyu4vs3htCmFQjl/vSjr5ZXZoQTY2Vl9uKu89BIO01NZU0ncfx1rLEeGvG
Gv6eWXyuC6jtBA/72Rwfx81wEObiU8lF+fs77a8TBBGAK1wAB5ql238RmDH0aV3zecpfplTeARvW
HjUXuHsHwtiPmLd3i+yK+wE1NHASo6/pC4w0zdH8QRDCKAau3n2v1Z9nR4KgzW0DEGQ2PtrTk1s7
X5Z4aZ5iev7/BBZx366txCqGTifGMBzX5M77OWO0tLQveywLXpQY4ZsVScWptn8bioyFC/nSvTXr
s5coUX2Cs0N7CFjsI2rD93bhhpVmidM1mRpV46L0M3i96qRPuGXVknxHw5/Ci0FX2sPUXwytOWUU
Dg+aE29CHBBrUExzw25aVc+I+gPWQF8XkGKfjNwBuDJ0l6yMugO14fypHDvKZsw+g5w//P2Ve4Ng
u44rxyR5c1Shg3V13+Bl1lKiCDDn2YtT6n3g5lbMehJB++6dByNt8rM1a1YAV+plUTCKknOoLL04
l3MXwF5CgHhKLsasdjeiTBr0rbWPNsb194ajnHAsHJXBfA/ZFzdIyBo70Iup1/bF6FNUQdMji9vb
tYo+S1UyqUUkVfBcf4vg9Zw7iRb5339Xxs9frjf4H5ZQ3WGQWpr15ibqplL0TlxVL4UQ6g4k7XQL
G9jFaHuM7VNK0HNXpvkOnEx1cdf40RyS16hddT9XdbEvTDe+XDe1S2kX5R5EDATISuhWmZT5A1NV
dGqc/hMWzPONQrnXGcogVbpbDJVnBBgoj8JuvDU5t3sTwaGUsXV0zRhP+0Ix72fafbd59Sm1T1hq
FLhZ4uOAHk7lGp5oHOiuqvFba8kgokdv5KZ2xpQcLP8wqijt4hImwc1U0OMbm7WEutcxirPEl5iG
eH1cbc0PUqz1nSgrbzEtBVOTEgkQCDp3yBlUN8OmehSXbouFPYLgYGk4MSGV98pStDtaFHfgF+tb
fX4ahjU9knLG1OktSN1l1eAyPBY+QHDdX43fCFCAePbTi7Tk2W07vHyYrRED92gq5ncFQZ23AmgN
MhxPvHLT4bdEh1VxW90SQbpnx6rTM02s2htyUxy1JJrDxVle51TqdB0qLYw2R9dIr14S2SLhQB3T
wzRgvmlw6YhafCkHtP1mpsK9IEyBIkfBQ0W0ZiuFmmKrwI2j7WE9c57HDlGxrHhvmR2elpsDr+5Q
cwMzBDdGO/fJ0l/M8ZUG/XBXED14yGOc0HqbDmbU5e8B+odRR424Xr44hRLfkPS0+zlG1bsDWudl
C6pD1MbVs9g2MKQ9HFqbmzhqvqC989LBAz9qtbhF2Nl8Z0o5H23UVCd0ae/0FEjlLMqvlewupoUq
/eDE9xM+W/eIpfq9Vr7DOaJ+tWPWQuuW2r79odJWy1toPZwrVb+dhaY/LlpyWJwmv5/IeNA8W4Yj
0xL17SmZsBBKYNKC1ztaKaV/5ElZjJvSDTKW8jOI9+USS0pVq+P29zH+Z/8QX9p/iXFtSxOGIH+0
XQ284Zt5eMSZklFnyhcL+xg/TxbCnhJeluNK5lBChjvHaRmQ/V7Hy73xshghD0uLdwnGjAcrXb+W
cyoORY7gfCYQHv9M1cP2kMlyT3m2VaiI41n/bnCIhAyCFB5TXHyBm+HlVjXh/hJZnm5Ak46nxdlp
8YJ8fzktN2r/OS+qowHo8x0SATUGgpW8oF4l9lmtvV7VYGCNHPAuMU5ipgeEfFn+qezHYgd1jFVE
JiTm/K+pTMUeTox+gDwANzRO6/OEqFa++X1WfScfZaZr/jo+lXS+0F2bs0CtkAZK1upldkAaWfM4
HOKIhlK+DeGoS2/HbFwuqSXuh7Xpvmf1/+cn1bj+qiL3tUZWDDDY8Obwv57qkr//3N7z79f8/I7/
uqRf6UjWr8PfvurwUt8+ly/92xf99Mn89x9nt3senn86CKohHZYH+dIt7156WQy/q99tr/z/ffI/
Xq6f8rQ0L//65flbmVa7tB+69Ovwy4+nNlw+TsUsG/+W19v+wY9nt2/wr192L8Xz9Ny9/PU9L8/9
8K9fqIL9qppEFLRvhGq4qsWSilDgj6do9FvC4a4H+a+LX/6jqrsh+dcvhvsrhQZdUOExha0aGm/q
cS3dnnJ+NRFEEyqfRw1BV41ffv/2P7T/vl+2/7cWoGn/XFASJt0FSwMgq5IGO5zem4QyzxDb01YX
HdR8o+CMTYi+ersH6xFO16Yri2QANx/HC8900yZURiuY0rY6auM078rWhk/UA9QQVE2hj/fekpl4
/GoU1gBFUUjOZOEhX54MAeF+fB6rJMBqDxxwjkPhVOvDuQf3UeQJske1Aof8M4LQ/Q7rLMvvLRaM
1Ilj31AGdae1ybMKEOXQ29btFvuf0kZHzdIETG/tqkQ1PbE6cZAu9Qs+5+vBhGy4d/iKPmtuMFb9
R+j5t3UTpqVmeJ0sPptK5+wiUx6wLUSsc7Ec301s8O8U7qml3TpGh7f05nraEXDDQkgaf41UIEni
gCC8eETh6qzGCLAoUgz+GCXr2cKmr1rNQ2On7aXTRBQsjus55YyirroebXVo92af3+tx/NnCbefR
SWXNfXwTZWUXluui4erzJGH4UeEpEsiZXesZzgpkHKF0iqSkMpi/IeDbe4D1XX/VxeM06U0wm3n+
GMX2p7TZd8WFsAr78KGHmmRqLyuutCitN7ca+jq+u7ioHmx9NLJ0r+vTz7Kmja4QveSAnzBYwlQn
HYbAmoLSpV5SlqXqWcOeMfSaTzUxRyNmEosBeABzpaVx7feqPrwH24qb69zjFLjG58TC+M2JvwmF
EkwVlYmnJfoDDmgPIgcK4rp5spsktLKUCXV/h0T2LSJZ0w4v5NfFzHaFHa7E1LGn1eVFpplXmtZT
FNF0QhG/9ftuAfeHUrKbtRQkhPBEu1BNtywYchneb/wji5DUS6HRsbwbntTx41NQw6euzPx5IfCu
6LVXj2M6pH4aqY7fUe2ZpwbXg7waUX3tT7kTP+hOeVMv5Y1Qv3RNed/gmwWRrKJDHuVBlnFR8iX+
7FrRaYFPRkFgrfNTYRgP+ZJ/bgU1dbuuH2VeBvRoCuKEyJ+9tRzwOjaSZBflarcrbeUo1WX007Ri
WbqLZXs3G1EQ2RmKsxHffJRQ/8Wg+4A0aedr2r4c9dpTWvoPUo2xFSmORqw0QTnrfifrBkh5vPl2
u63XjPOxniZzb7U2TLLORSpumk8gSncx/DxfQ1X7YFQFulVtV3kNnlcprFDILrNXAX3xErV8zZx3
SJvBinbaAArZXWQq4YDALcphtnVZsCNG3hQkAQ0OSD322jxa6Ca9U6Ji746tV2ld8t5oCuj46SvS
4xH851MxiSOBvuM5YsBv0nKP2fK4LPgsFzPMfaCrTxIxtcLqgiKPfOBb6WEomslT3abGiCu7gVVp
B7GBFldWqshZta27s3qTDgRTTd6N6an5gohRdC9ujSIZQtdQbm0mHbwImduUdCX+JT6mGvRhmeYa
dPP4rkxtZac79DvtrATqrCPiH/a4SWh21+0ApTY7ExuhYLLah3Yp5hsD/wgkQtzN+nGJAyRuu6BK
G/NQUqjxNNRxafC/I3gxj2WqgtRaevS/jcmz5YDWd6LeuSN2TfDcppYCDurxj3XSrmBVrhhdnBuG
8rXIaO4Na1xBWda+bjaBqP2E02PUZ8eRTFoF0qgpXuxiqdRqBR4A0+24POhGdh4qDYCXAfKzwVkR
JCtkyTGl44FbhF49prHcpM3AZgn0KM4WvYYz5BtqitYSIB4Q7+Nmll4x1/Lc6GhLTZyA0Q7dmTC8
O+tThje0sn4bkXJKomWP0td7GNAOcwOJySicgxEPw3GR6YM99/PB1ahI1Xh8MSt11lnXRXxqJArh
5XsKv/Kso05xVrW5CeoCFZFSVVEDJBEwU2piebSFckObwzoofIK05FQ446HOJ3GQzjQz6TCPLm66
7oBSdH6F3ZRXGv2rbvelRxSmnPulVc5p0WPBOOr3SiXEuRpTwL5KpfhJ0ZZn6vuqj+2d5isWlIVq
Wm/BeldHwCzkuYt6RqQf6MVaoik2U3Zr3fzGrowPrlwzJMFt94zTRXM0XOtSZ6rw8IHNgqQzrV06
mNb3s+i2U7meTwsWxs5s6KE8Ug7TTAWr+36WVQLnO5cgZoCAlGujh3QSBeXw626bWieHsqVbr2Fs
GU+1aug7RSZHGrv6vjP1h9koK0jo3pjkRmjZvRFe9ypdM0KTHN5D517d1ev4WgJ93tdL22IE+nEs
eBS99q2Pv/qdjoYq1rH3cWXmweKuF7zU9DA2quqk4TIvpT0fJmW9tMjUfE/X/zcA/YcAFKU3i0LV
fx+B3r586Z77/PnPEeiPN/0IQV3xK8V6KrEm5hcqIhV83o8QVFPNX9FqE5aB+oRNx5xc60cMahq/
qgwTCuWMTrhTBk/9iEHpOv0PYs4tjfup8iJUx8R8cOtfEdtaglP7udJWGBKtzygZb6rRHMCD+23U
XfA8KcMojcrwuvfH5n/+WJzxKa6T2oRp26f+tx/dmYmyr2nidIijGSV23Nv/r1sLpOT1TaMJoGi0
U5PuxgnxgoeomOpz4aK6YuvToXWw0MUr4CmZUEqs9VO1TnYwGrzd0TScsfUTn0WKKgpEAgABlSEh
+j5r2sEzn6VUqqAGhIW/o2dYcjyoCRGBMa4HALRPkZNAy2TmRFbTHxRcgmQC3LCV95R/iF5rJs6p
q5cwqsZLkY3vQRmdMPW1Lm7WUZVwM7rxk33SCWH3SaQ0XlPTb8MUgZs4Vlny39uu9YxnEaE9dkk7
aRFzLJYdCnVi2tOVT6VFN7GEAX+SrFKLxBUN5ftyGimMULKThp7vzVmpfDWu0bJ1aDrU5uBFjg2Y
vUbufkipaForekoLIpOZhjxZv7fR1vez3Gw96O/v9Sw+9hYwESy8XiczMamqV485wmuepFVIXFRQ
tAFZ6VAlaozifcyFIoQKczPSd7UxOWiYj/lOO9J3a4Qi9hUqDiiqYGI3z6y/SB9WyzcM59z96Li1
Z2bYVOAkewPj8r1LhcuvLWKZsXuqLOsbOl6qb7LUXJZUnf0JIlmXtMlBDvu1rKagM9wPY6Y9Ihor
9qbZkIuUD2vjfBrrFmSzAs2riokKKcADXuxsurRjf8LY8eJQFTDa3PXQs/o6pu0STOQcAIDNz6h0
gzMi4gSk9l6djHpf01PzTBUAr7SxG0zsGq2QDLcMAgkcNVExvemL2dlBYS837/PVR9cmB7Q2Q/tp
Vfd5tGi5VYj77jeWUNcM0U5Tv9bj5mktnhUbf+1CLZtdarne0uXtjTNuduDckB6Asgp/z5yrVzd3
lH7IrRza2w494oBs626dKysshTzb0CEZH8YJMUd8WyByBLFVv69gJRyl3rQAgcZp3xTKiTJL0Ldl
YLZtBo5SvMMZ0vFiDO51IOkeiIyN+NuFTduVvmVP5JGgUn2SoNYvLZXyh57clvG6eFjEAZbMcNKj
IEtKaH8Bb/AlaeWuNuEWjqb9Dq3hF1VVAOSJkwTXHFhiIXM1nysbRSsb0nMw6rSBJnGiR/stG2c0
xocHczR0X8nq3Zxj76wh1Usm8zlP8oAg5MtajJ9gt3RHka+11wzVM4WzzO9xXVEM4zeniYQvJ66V
orcIsgy48X2ZNaJf5lfPWUyXi0YnYaSY3LK0D+DMnC0mUSZTPVQYNwGLTl+tvHzH9BisgE4PNbzr
IJ1cog9r8KeEOB8YnjSe9AqJNRDNR0UV9J+NKvy+sclrSvNDWgI2Q971Puush3xQACVFSetDyyIK
hWSA494hw5LiHi78YTLxXNUsvBpTqAodSLa55p6wMzAz+CYLjxpXZuTIv8mvGXeXqax7JgAwE++U
WnoGBialrpnnVgmMNf1Av3D0aHlRW20nWmp9cS7Kotul2EHrci+MSaCLQTUtWymYMqOAnjQvMLhv
5zRiaOjtUbamH9M2aKmLeXbc20csNVLfzn8Dskbr1W6MHUzsS2w7X+xWnW46cYSJkCGY0tteZjnv
cEDBZqPQSwJpOxByTT1h3Knp7HjZaKFykjtLoAjqfChALA/IhlDNboWvDrtG3ShIiC6Y+CeVjVH6
sYIxp7oVE5E39QFdTV7pRPveWcll15cGYJ01yunQ48IW4Gn9uYlmsrNLtwRZi9JkYwLZBVFe+Ekp
7pHdlGgA+Wmn4XOBviUpiihvjS6FiIEPzOIY6BYCDe5W5Ys0HVD1jab7uonvFjph6U4fZbprHPe+
inbRqMQhOoWdN+BK6dngtbEpwJhzLld/lHZBxobvc4K/sDQNlKciGsoQDlc53aA6hNh79k0v1VOE
3GK34sKoWdXITae8tNP4kQmJR7Nx70oopUn9ramnOxaDm81W3MsSJl16eA+uiuQT7GE3W+odbrSp
DrKqQiMosZISnUQKn/rwukSLDPs8ecqGvjmSxe4AM6z7wRpes5kcWHGc3eDY5k0qmo+V0ILcTukg
KKncWdSLtyh8DpTIeV2H0sDFD+3ZHGRBP4zHDCFaCsQp3ELBr1uIO9VWrFtDiBJ9haS+JKb2ZZrR
E1+WG1wF5CkZl+pmjPZDHPeeqxfvtcHUABQB2Boql6k2Xe6dqPqtVSvFI9Hg3kFxT6xE0xjv0TBu
SnRTowtayRCPERhEgtHIBV2dAV2bqHxxU5BkOa46o02tRV3NM4CdOqic+dMw5eqmdfEMrtQHcNz6
sS1fG7e0Pd1Mb+rBWm/WPn1YyvfOhmZhAbJNaj+2WlCSWqxXUdDSp25JOq+Puyjp+JmE/Y6PPLQy
Z9Kb1Ow+xdrX0/T4Jp9a5WaUCRAZ6hxtmbhHM8cpqNax4ST1tdp2OTvDu6khyqj7bjc2ro1nvFv4
KveT10pIAmk93kK63QAL+AlSSnNNHfSd1XwsW/oOY1a9uqPm95PaHgZCOlTuQCG46OeOfb/s+nLE
9wqlBLWzW8/sxo7oonN8TUEppydHddp+9C0mtrhMz2lMGRCRnwLf60DnhOlujffEkb0n5iTduRW+
2wbTcdCn03Fw5ucIt0f0u3t7PxrTS4ysYY04AXZJZDQwe7MsPcCbxDhicixvKMyGxd5FdVIDwNfO
Zk31sf2iFVuI5wzHSLHyG0Utz3Xv3C2DPtHCKt2djNXAthRtJ0vT3UEqhUFTDkdjLg/LoA4+4uAa
6Py+o6Hb7NSFzgR6kKzfgvJj5rQvUjJhGEbt7OwU8CRzGYqntGJuW2EwUNp29kxsSA+DXaKBmzSe
plW2Jy2VATRnSF4a5Yu9GPkNXS/moqM6pd8qriQtyYX4ChsLe6HzD2MOb4QZmMNkd8beEXHjCUXn
NqK2t7SLOEwrK2sT2xStct1DUsVzpxXE69K3e1Wt9B2Kd3B7zNKrxaw+IFffeKBKhn1nad0BUbJ3
OH6TdyuNvq97AgbTkhfGADFIcWqxAw7aOGJ4VuM3u8+/rZn6pe/sxwiePZC/mZBZys8t2MNgkY4I
uwwhzYX1PRBi+U1p0gxD93K+dJHx5K6YcdY1mXyDEFU0fjNnN1BQq9sxqaMRV7DpluTAGjYFFl2U
ypBf9U2vy7VT6pbGcEAG7Qm/5OZBZFT3xMlpwUOYVVchLe1cMNiud5nGQg4ffgTjXKlc7hhfbZuO
f6a2ftvb3a5oUzBKCxT+YirvaL1OB2GDucY4r8QWk5g+XpXxSZnFXd3R4S2S+KgZZn1UaRHT2vZ1
NIv2SQIGeIiG9DarkXxba134tpIA8lbK0VcbjZu3bkGUJUQ2BubLfgbSnkk5bW7ULB73Y96+qIij
nvsMw5LrntSnu62Zhn0yZavanmhzQlInWoAtCoHkA+oUymHKlxtTSHGb2NzYwOaOS7bI08SySQ8U
q204J0pAkH47I9Zzsp0tbIeD6pE5NkcUA1VfiSPMsSVwhLER+2nThTSX6MhCcdMBAjsXUHmPWCU9
LNkYHWeIQuA+7XC2B9zW5nYNkVV8V4wIXrnAzE9R1qrvS8e4zzSkiRHaCnBNRD04s4NFa71xoTkt
mzm7tJFzKZlIpFbf9PWq3s+AvA2sw26kYX0aUvyH0H+IjvmMn3O/OueyaR+F2+AFWNlHvXyHgsd6
v6priic2OmgOIg2BS03okOrUpjEyt/eTs2ahtJRHtQRTGpFZ7KkE4TGmah8GjKmI3DxQgdPthJPT
XYVOTIRw5YrtEdp/LXHCtlknFFWvmzePOXnxNY2JOKCOj2FDP6L0YhnFJUy9fAqvj6oN3rk181nT
VHMIkHwKMa6FAPfH8Vim4Lz1LX/QVYqS5dIGUMteM3UlXVsV2YfXTV3GwNKMUT/HrfGcDoZEKsak
C6O0fRe6brnt4pYZfj8e2mfq92tgUQ4LtRyDMjKkYj6mWCd2cP7C6xPXDYS7HbgPeZQINo5nJnJx
FFmORiRsIhQ89Tos0TkpvOvuWMZOILX+QwJpJTQLp/rTZuqHH48tivLQmgIyBNKmvoyxy7LWqA6v
n3HdqEzsJCBYRWz/4Y/N2NF30kZ8iecF8dfrf4gUFXHm6+4fD7pmeqx1dTmMfYpILHEBRA0ZLf51
t3Pj9RRroO0L7obkWjsY9N93I43KWZunM+VWGPZjXIckHsoaDOB/UCFT9jlCAqErI5QWEgXGGHqC
qq+18UDGr5JvtHEzhHUkJGXeRO4SNEHD6wYIeh1aNzgyJnqQr0SMkQqGS8+4Stuluu7N6HNpwEY8
g1U77PR587ehD3fda1Qxrr452x8lM3hgFGoT0nBswrqRa31ckGFCOVI9si60YWLobZhXBRf4eqx3
ShsSn6xHQzH8GW5cOLSiC697ZpfLo7AlPodTF/bb5rpXdIMZDPr8adxeCitkGMokTDXjx+C77qVQ
dhmgc7X4eFPl/nW0xcQ6WnD94lykbSDi3pbZRh6k2zcetqEmXTE3x6mEKJ1p1iHOE9T/to0YzSZs
zKYNoa+Ek4r33fWhdQVw75KGenn1m4ARz8CvKiRmtxGkbXvXw8pEAmM25DcBTmfvLsNDOxgxMew2
MgE4JL/vbsdLkqW73C3R6aC9E7qxwljot93r8XVzPcQBo/NQhnMrWFuk4emWiKlYE5DERfvrwFFI
GYIkKj8miVUjf7l9g+sXun6X+Z1EEilsjazkmlQ4Tnm6TQuWaaLBeKGqDhYMjLZd+9AGdRt2KdZ7
R4ybmEr0d8KctIK2RD6EWT0M5AFscm6UXVdnGiIGjPXrhnv6x95iDXyXP46vT6vXB90xnwJ3IUf+
9/ssNVdX4Ah8ziD1svv45tPW3ihPvQrQf+a7tSbj7vuu2bqgp3G/+v4gPWbkkjpsw//0yrEv2nDe
Nte967tHaIY+1ZsFCx6GhJ7JoBFWebweqS6D5rrnGt1HINj0e7ZXdTmltkCNVTRk0DkDfF6luwxh
as8gnP3+DrHtvTm0tOrggkMCf0uSSifp9483jF7Z5WaTf/9trz8rIMw+vP7U1820/eh/HL55SVKv
AEywZAVCy29CmYlhWGuRGihxZx1tCp6k2WZ5VydMnrPWTtTPkHj3+m12sYVkZF5320W/QEe29u58
Xy8Cygmd6DC6Tk7uNi85113KuO1ubVkThvpBuV5NuV20P+2u25zndGTSaTIe3OskyRLOVFmj2nbM
TTrksO5DwxqdoFHUDyx9TfjH6V8P0+0V173rJmnaT+skDbiqGy4AYF84MmUxhv99HE0gwB2p4I3N
N2u3zXUPO+pgHvX0SJm420HuA/H57ydxIJ9BB+DmPMULGd5C7W+bX7iBku543Z0Vg/6z7Qx+sU2+
JTibMNv2rodz3JGBlmkmw6F4TiZtPI1mJ5m32Ris+sxN2+6koZ+deG8H4TYmLRqv4XVMCupve20y
7/80vq+7YFRoyU4ABq6H9HChO2ra+U+vu45sddBuNaEY+z8N/utr/vgf2N+oPq5tm+Qn/xexWu6n
aiaCTU34rdcTvL6ltxpr9WfLbjwHbbpd1ifIB2bb6pduN3my7b05vD5h5LX9HYT8vx2Zf+jI0EvZ
aBn/fUfmcUPq/If/3NXwgH/qy/x46+/QIOdXwUfZlkUKJ674nx9tGcf4FVEVxwKK6zo0ZTb8z+/Q
IPGrzk0hHH2T4wMi9EdbxtCBGoHctfEI0rDnoa3yP2jT6DhM/NymgUBLmwbbGT7UMrS/yMbhwJZX
6DrUyLQP8UGLxv/L3nksR45uSfpV2maPa9BiMRuICIQWZFBtYGSSCa01nn4+ZN8eq2pps59NbYpJ
EREA/uPH/XPjGNf9c67SJ2dMr80Ii3Vo69ppJqo1EVm0YzIfhgU4Xq/h0rkYuVVuVOBUZ6O+BYYQ
uKT5l21JrFUpw8lVoQF4ASz4pmr8QbR+JUlmwEZKEwJ0QuwoKmNvHLe1PeoTjJWzmWfJk5WKntgU
ygNJzXTzSRE20tIH7kQXhTanyrZjG+FqoWkSszXxSDYVKo00LJ5IltnWCpCicplZm2qyNkYRagcq
EqgAB5At8ySR+EVtbFqlZzUVTQ5BvDenaXIbcQQy0oTWtqhihBiVRT2+B0yC+rkFi922VfZE505j
5yyA/Dpd/JhQoEsTI6C1CcW0Hs1dHjOAy9H0sCKu7AIIwFFgYT2Z8aGCncXCemzfBQVEVIueEyaJ
tSGuqZ6DDgsCUUhrr4/Fd5POrAHKbnaHUpa2bYozki4HfOar/ViN27esjI/zIEQvHY5FBBCUh7hW
QO1aO/bsBnkRQ2IhrHzh/EkdHIWscEOAKRI4ybpVvTImDyM36qb4E/WfSHAGcriX1AEPv5eX0/y5
DCRUlYdGFOAAAEryqO640/xc+EtGEEYnCH8C+RCyPnMtPb8z9yLjCa16GWeVgwOEFwK8AZ1toYEZ
thcwcc00mabrfLxapDF3PAYd3UHpZx5wcaQds6pc4RBe1tOcF2D+scGAU9gUjZtm7fxYSumVKuX6
iNL0MuGxdhRsRsRpROM+pqDWBwFfRd3PO73EkQnkLCHmxUCpd6WzIA+8BH1nd3Kg7OQmvOMNUQi0
AO+pqwgXanEVAz04KHpNVlXGHD5H+nKYU7w3U6fdGk6zd15Q+md1fxnb8bkSGLdbS+w8IYvgwA2J
7i7VaMIILEdHSENlEzbfoFItTn66caV5Hmer8o6xp/qciaseaf0obsI6MqoiIlkjD/prFGs+pQ+0
LVZi4VLldzH0bG3urEI+9/pAZe58ytdMbzvQlEBkDUH4Dpjai/vuCa1k2c8NZYIgMw6VpB8tQrY8
QDDh1HT13QKqkSo5D3dSETLq1c0xnqbRVjpV2UWLtEtwA3iYniGy4qi0ObC0ByaiGyiz1F9WeYKd
ioAXwYjFlg9Q/kSn11nO4vlWhsF33pu5KxuiyPtamHjR+2KDcyLAuaOj4cbKujmIUdHkyRWqYvQF
SZQOcnCQhA9jtp7ruKGbIHDzpMaDx6809qY7gw0WLJATpdSyqepba4+N7SHmKml+yzrOWXER/0wG
Sn8hyJFdim14Ngz9UOpTcpiIKMBLEkVPTWQmHROJU2g5KUXVuNHKck/taL8lFx15NFU3l3GZHAsb
n6UU0XMjvxQNZeSUM7iFKIGxDg3JSSyZs51gXINSf+YWZFzHsf8drWKaUVDWG5d56YGq0I+girhn
VIpnQdZxcDHqWxYHBcSoskD8qc9UHBrHsrOCbWaSX55jAC591wv0dPR35I5xn8Q6xNFxLpyRYJcn
JDUhC8oTeH1k7M8qMEs2j+yX++9WT1mNhPJWCLPUJyeJJKU2P0ZPgxPuf8ntRCHyxsTMr+48pOZh
BOuE6UjexEraOXAPYrcgLGOTPl7sKBSuVMrOHmUfA44n87dqBS+NgixWSYVixwLlJ1Shw8E/zxg5
eW+DgN97uvDSQoaZ83td/ORZ1z+aXrLLSWWliT9bVDn802TLMjJ3JogaHRGgXSPJOUsAmfSNJk7u
MGQThDDTjUxiV8b8Q4UQDpnawJcoRSwX2voVB3gKjKHRXZGvoSzhrUmxU1JzVnJwmx4EKXGqToTH
Ww18jUQSdRSLX4vJNFpKnSsU46+cmhlHTrtd3ySDx/k9ccos8xTJwJWUSVsyz/gKFQHqA2JqAOPa
7kJaJmZCcGkkvlTzROAeFduOF1yQIef1Db+6P1mEt8zUOKqqMF1ZrwqMMLup0cV9b0DrKRZuHEqj
MbsCMuc2PyEaqvnstcKrGoePuZ1iT6sshag7XRbz+KVN+eToiom5iqThTlnqdzlcviA3BLem2emT
OtzbubfnVLuZohpfqXenKq4bWkTcBFGaVCwU1vjWrGBj/KHgS3MldPsFunDKni6YNPAfhrWR0rCC
L4IzSkmtfSaxBrVUqwWuRem9KJ5MOOGXzmDrTweJ6JtF8rWwdHdHzsI2WoXAnW5biibmt3reh61W
nHNVJWySs18JiyT3cuoQASOhVkFj0chTzt0enhJeSHX2rZSatUUBq9LpkS93sWRLRVx45FI+5wj7
JvaHHTE0YM36gkVLY1ce8QHLagS00mgpuqmuup6EjykX/HyqvYVuKr9d1O/ZMKLTslLYM0Xj5sPu
KifUWbS+WOZvZAmqez6Er2W9/CqUIPRYdsowzWNXK7X2gssyE5QdKwcrEIS91DfvZFxqn2Xm6FoQ
NN1ASxLHwMK8tYwlf5LkbpcGmGdj7t+bmkTyNeAPUBpTulm67iWFEL/N6S6Z2sA3ZTn1iDOJtDxP
wV7TCWGng4qDeLq1hRS9DaybCq2W7SrptWczEIBImnbFS/JqSOF3REjR0SkSOFPH1ngWJxhWraXo
p7VeumnXZ09qPJauic7j0u3YbyFZ5E4StcHbpM8f8tx1ZzDqqmvhuQxl9XMA+eyOxhgcOl06m3Us
HiI2UDbTmPGpReYbOIbPCIlyJ6q5+lz0FbunkFLaqFnU58FoXgcgKXZHDnxDriO8a7o12g0oHUpW
MsnrYpAolTGl+16b7iq43JMyMBvKi1D5euiHtKf+1EI92preJE9A9vrtgCKwC3pFuyQjr4emlozQ
jRz5ChmeKqWYoGS7HijZEfTrT2SKRyMy6MyegKchpW+Wugq3Y8QuLY2h59H9wDAtLVz5fXfUYcvn
+L3rqNpjom6erY4PsWYpw6+pxFmp13dqk0U8TWK7Y+3rZbh+ealEduFxtevRYzd6sORHJWsop66T
zzg00KFrs+dN0dyykWpIMXH0rCfX9Zw15MtGzgK8tFGhOVZeP3j2bvQmTHdGzXq0F7V7X7VXedwF
9Bl/mDQXcd5drKcFo5+HGlGcYo6r3Ks7VFo2PdQ+/8grL0vtIKZWhbIg6/JCpQ1p8RSyJL5z1pFa
ofxO2lFzI8yKfl6IVxO/BpUJ6qg13xCL3wMZJo0YBaYzzBUPuER10wUwoQJyRw/Ll8lMWpcmXdmB
jhN7GHUxV2hL9B7QJxWfAmOcfsKqPERqtLzPrfJEnuKrhWd+L5RhN6v9ifsRdxDIT9tMrY/6aMYX
iY+lPfUjq53xTRuxkVDTGjqlY2EUXaTmJ+h4H3F56BdzUA9LlAueKPxWApagtQk+IBGTEksFSKOp
1VtPMlJ1MwvqaGfy2DnFEsRXXYUXEwsvZq+iOI5Y1M1KvJTgEnbSmH5XJn6ddpRmH5P+a122Xl1h
N6GN2XpPh+YUwKeDIwmqTEPLmGL1JTARKwxR/j1i+LY593SuQdAROSItNowJ30oxET+SSWm1SFdi
FdNCKMcvfxRrRo/FFsth3Xrxb/78w3FVMCI1H7Hq87XhFDxVo9C6mM4tmxkryRbY5dFLITL5q8P0
bcJp9BK5ZC1Zo1yMZvCii4Joc/AY9n0Yjv/6H+7Pu0isbkInYwjN2ItE8Y5WQnMj0zdZEpPbcgA7
TXIfQslewG3107j/85/Riqc9Xop3qWT7q8YSsQ1Rs7g2sBTPjTfo5bhPQ91yskHOWbjRyEl9++KK
Roco/WfZEIxJ4aYVgQIQIq/SvKSbvqvPQmuQltWmwqEbRnVimXK0se0PrM5bAl2shnut1l1F7Oc9
ju15P3K2pEB2XI/N+ldXT4KX94nhWBlekCHonqloSFyg4cx0C8ZmmT6LfDYGWEzRrWa3t9HCnlhf
fl9q414OvWdEX3o6pMfuOxqskPkhuWCB0pxuNegEUnsopyzcBYKmHoGXziT/t2mnW7uwUqOTJEC5
L7CoLAAZLqaBWAkj0gvzBGiNCap1WLIXLBbgj1I1vqcjqJ6a4ARAT0CjaXKXcmNbafWPJUbik5AE
OIFQ77ysoAsRK/TsxsvwLoy0v2tLIW7S0Hwr5Li2y25Ut5Zm9yOXZItetE8wBnSj0j0twD/Z6pnv
ycSqoBkiXyyytz4z3tVE33aVdDTG6CvSrAL8sfoqNPgoJpzt9GMGtTQ48pr2GYLl0nfze5damzWP
Io70WpuwitxQD/bmemeLRKg/4rBjMDmkRcKe5pzFGp0Y5aHOZBev6LyFd7htomHwi8ka/R5sXTub
AalOabU7s2vsmQHtJk103EGVk0W6sAkn8aLqk7EPtCO7OXWv9PXnAH7J6WPtLrSwmiyxEj0tyNND
HL2ko/mpT8qVa/da9OlroFT63gKfJE3iWdXZdXCw//ONymWS/BpGAL7UvdpWPDjAqLK+Q+43llc5
zOVDgNXDjhrACvXQBfgEq9RBx5z3BDxGpiDkg8jKDoFlyTvcelyl+bydc8Vn/6KT9LaybZoKF0JU
uDcKdWfNee0ZoDPsUOZvagdjweqGwQNwY4udoH/ixnOLe4UzTs4hMg/kGHQR44injEtgs5b+Q+8K
k9KeLyxOpV3VKsK+r8Pw0GhhsBO6b6Fn6KV0uXdyzKcMgc3ZnGaAHKkxuXM+gQtdX8hckHBqleYz
k5W2V5Va2ycc3vZWBNNM4/tVFblRNdTwiODhsOf1ngZM4wkz4jslche5j7vVDDe7pcA5irPMs1SX
uV/Q97wR2YfZQRT+4jTUcK7H5KVG2pZQ9WOcAsW1BuFeAIWT+rtkSqmHwZb0gEF9kJmdxaXDvgUL
z+Hx+iLqM/5KPcIKln3nJmVV0NHUjSBuBZGzsgxUmfkABo2BB2uf9tNWHSo6fcTggasyYrk1/4zF
e1tP+ZMs/+iL9UJ2NNzIsNLHoQ5xKigp4BjYUFl0yWfg7zLmRHcSyl2ftZhvJumQGN0XIH6/wGaF
F8PYIspfCaV+9JLbFr22U3vxvUMD3JcmlQvzQs647xOSOPYStMRWE6V3FenTQpEgvdRtu5alUZgy
2zRzPTmh/FMJtXVaHTjWh4xSZrZODYJqM6KMhWZ40Fv8WFYLHrCWuw3F1CLlLSFGWiI7PfmSSzdF
kRODIN1ogbmdYgIzMkd9p2va0BPxJsdDy9JQ9bScN2MOTHvWpO9xyiIktHUGQBnhc6kfAoHO4Dgx
KZBWpPoy8lWJVj7EqqN8CqNznWv0wE+lRs/cMDmZBDFdoEruQuhCRqcBpzf0eFGCFFwszDDFEWLS
BxYTcM3H2m8weVVLdk2LetdN5U/NrGtPmCliYzAdIZsu1SMyui3OWSePmheL2ifoZdkVkH+LH+hD
joTSFrUM2zK1nVpuPKKOG1qJFLLIZ67rTYIVNJ/yn6rj4yBjo1CDena0ZjxFApbdPEgJfM/uMrBE
V6viU2xCp671p3otoogykF+BImLVEifKwPvPuZj8AV6TbSntWeZZAvhVsA1dw6aynAxD47lQcmah
Zalk/ojVbzOJvtENrSh5mkIKKlNF4Q1q3lI9fR/1VSLeqQ3vnFRXG9XoYRRpNwrQkVmH7LMEwjZM
Xcd6IMcPCFw+EnZGF7AjK77Npt4ROy68rNNwhbeOmESFp3JStsliDc7QiTu1C6ojQ9VBTIRrRUkZ
as8lbEA4DdWTGVUgGTprk3C+4XB05xrpwupWxMOPLucJx0r9NRymc8kORUWiAB15R2Dax7LwFQcK
fspM3UBr24tmL3IEWKEXoc/mq5XqfMNNjT22qlybTif6N3HHHdSIU+vrYjW/llH9SZb2QcDPox7X
S8zxpQ103yqmX3GQ1q7UzCchVr6EqX5axhzbWfw9iNLdWIgLWsNugZYwZLh7khL9SEsLt++zz0mo
RAxOE9b10g7kjsuH94FB5azKyKaMCTsr1ktbC6UHaQXCe+mOPDbXE9iUqnsva+15ZAoYy2STcTPP
ytRvB9VRQNIskbDNc4PKkhLVla4euwSqnCpU6qWVlLD4Vr7NyHJRRwHVYftCtsleNL3kdwzau8EU
Ig41/8sUajejqI5U/hcy8DXaqfn3mlYUmuakNHg2RRB79gKLzsnU+VR29Vcnq4eAEvpyxAKTTMUL
dCMACZLV2innsk5E9yyzn1ndFTRFOFq2Tjdm7s/qFtrKdxOM7+qgsfmWOD+WhenpVXEhRngQlGvG
kl+oaauj4CvtrhafqdB08jqGhkm6bcHEG6YBcNqAOgnIiB21pw7OVFtrY8XTDaO0J5XoKuRiDFo9
Z+tIE56KiCkoSNSXVHmkqbkH3LurS/75ggbdFYKEGDr9xi/LGJVaj0agOIde3/fIzCGfBsqyUxI6
qlPUFmuMfhPFO+N8nLk8rR1URE/usMgrUSFi6/ohreDpReXFCgzGojchnvV3HEDqTsztCI3DoRNt
9lTISy9af28t3GkkyIJdZ0WnIG0jpvJsky1B4QlxfMmHgIMpYk5RE66NBW69oLowrRfjtiGgupMi
bI1LMH2x3/8o1mL5ODoANcxxhyKqSDmVdDOmG8TTQ8ZqIvIxAwzbgfZGZsXQ/QOEERpkKbXiqhNo
rJHFpKcYkiceAJZ1KCYmHM9Ud7ZBOR8FLis5q003zms0WTyyrVGpOxUOlT3lPQdPPMv0p33qUTju
JrEG/GbRasFHHyNlSj+KgV1WjjX9OKVbBW/0IgsCgjn+qNzY57HJGYhEYD9ojxBrGiRrXZM+i+xX
vfK7zYgNQUMDpkw/MSk1CV6BoY27hKzjhs6qjNt1s5F6cBp0YnDGoAFLUFQvKjhpFUOibMAp3v8Q
GAVL7XZhjfhZx7iNm1DAMxHB0tIqH7Nof9YuQDXFSqG+dClNnnIzx8ZI2sggZ92RBp1ZFi0wn/el
ovq1NZAkRMOKvIjCkbSw1sXOSP1pCW69Sqctz0XVl6decClcbV06pCpHCYqXGRWuCUM48xn47SR+
TcHAAWCGCcdNy5JqeUtc4irW6rMUzaktm1F80ptItuMwU5xu0O5Vm0AHjVTGlnT4aqLwudNp6VVb
HGwm/jYC740ntu2TmXUmdwPLcA3chXgXpHnXzZifTBQgO6l4QtBSvWyahavTtPDutiqxc9Kb1lWl
mkOTOK3NYc0nJRCPjbUMXtjJftoVnFFM8zdFA7lTcK8CW1jAs6Ievi5nL4YDivP0qoa6LWHBzboC
2jtAUE/MOy8aSie2xBcOuFAlKyPdy2ginECyX5jC4V/JjxVAt0sthjDNyvHUh8tHq+U6n2ulPA9R
swF3+4Dw3W4UDcu7NpM6LDBxCnnwiSmJGkuJnfugWBAA5mwrZ3zbdGDerocX1P6eMPhP0s57Eovf
YwexTC5TexH0d1UvLkCZPGK323qgWS8ZFhwpNIzoVvE0GfxS4s0kYo3/EUajNnIe/pCN8ckskDAs
aaTdRkNQCOk0EIqFmrXErikayKtJd1X8U5smxNHZzPQCrLRT+Pa+NLW+ZPRc+IJgq90MMCwgcv4U
IOnEeBrhnDHAEXrf52NwEwLjqVWCC8cCpP8VhliQ3qIsyTW4xq0WJ7Gy4C2yUgQFU+nvYPxT3Eto
6a2IUYEvpnb3dz5/a3NzMkTiTVLF2k+Jqzu175IFrzAkTIxLs8qbj2bs+MRm7xrHXX2ajmvHLfqv
U63GYk03Yu7KwzVdZwPsfRxnTl3+qsM4BfGsc+YS65/VRG1FOVMKcpeyTcX+Jk/jK9tFL28Vt4FM
L1j974WXZNDUH3MiyCFWfJcx9HM+ezQugKvy5BQ8puROoXUrZ31yJMzhBshxWdTZvgadlw/6jUgD
HTIpNPXUM/TwVMftR2vAVShbWic5NsS9ee4Brwt6Qt8qU6stStnz0Hdv1D3s1+/VaOmpKOHcovF1
ylttNcT015XTtJd4tsbquA1oIw7zS20Ub5Y8X0dRv1tADrpgqy/DmywbR95Ja8xcecZClgRuqxmc
U7j7KCvRbStzi7QnTibUN3oZN6mmW+cTkYgFXnLsmPNJqbhVApB4MuflOW6Ltwmho6MLZzKGY65X
2MzLR6Y+86q5XKW7WGy8frUJT9ZFG/vL+n7RYgUBLLnwI88i5Qulfgu69mOsULVIXAy2jsUSGJOd
l3QWwYUKxtFXKOfEk9rwaMl5Mqpo65XS1Mj09Q1M9CtpRF7ulieAfJd10xY6Esf6ctWThthauWGd
/Z5oSmuXSX1rrRvQsnNNbrox540ekZLjWGyPtfZCnHsDzmQf9MWpbnoFN47wPBWE0azxliQoVYIB
yaiMmmSbZcnLJEzfbBWdLG87qofCq9KndxGkO1r44E8ExNWMvUEL6jpKA5Xggnqp5XBDW9U3FVH4
e+rKRCZ7QXuGtys1VAnLIA5AlF30c6B+IGzhvoYXUkAaswaSPhaIjZFiXabkfHFHbo9qfw31yev4
jAgSIBxV2tLDseuT6FlOOHjjwFm6eZuSPgkCYaOljRPobF0qHFXVGi2R3MAMQjvT+qcAEbgTmGmt
Yks+gL2NJdKbjqM8Lp7WD34nJJ9lhurBM41sxDiXzrAyEhXjDajAoRGsc5ZqXtuZDxbtb2OKyVyb
AKXR7abX4qs0msSg5t/0vBHZy9vbzCVvSzpxlHIYBWeUCpCYwbEe1J0sQn5rJVytwbOM+lBxfilz
UE5xTA9X9cn6+r2dTF8in2RHMi3r469CLdyCtSdhLbfh4CJwRzU74WuR2m/yC49ZNh9thO6OGPFd
dPrznOqeQFxV7+oX9pgfC2fFPvgQteBGROp3WkePokhhOKY3ds67kXxROrNoxV9hFclFHLZCWT/r
Ue+ypNrgU/ySRfbAuvJUhNiYtP4XMoy/gFjp089GEO9N1r7nXPVCUR37KHkDrPk+doLhhKriDqnh
p3l+XVjBguBG3pSbTU1YgZ2pY+bWnpy8yzNmZ+rhQ1aka8l7opjmN7+rTSe4E7UUhuUPkU2azvMT
y/81mZ7ZL/0Es3muQ/lMnfdHhgM1NBIft/4xXqazqeM5EYrToqiHRql+4iF1mpRiMaF/U7ioSOHt
9VnK3ZidaSresjZ+L3J5T8c0eh4Dbs/NhAvslRTqUSOrhencrgy4GXG1Ou99hQwHITMc+0t1GWVc
r4tyFnIJ+ZnnpRnu2yA94rN9Rlx6animgEUL7yU2z7XNtiv5aHP3hBBrz6T4gpxOs4r56V5oo2B3
TpgjRep9d9DLdfpqoGXgRzUAvMs46lfwmVVgPlw/LIGcX4PwKgXNJqrAe5D0pE0qEJBKWgJFQYFo
Bek/yJUZ9wS03IZMaHhRh8y3uuJZUk1izjNIK01ZqWkebToQqGevN56UZNxps4I5AYU/lN80Ste3
+YQEZMxPhr6qMWO/Gmcvy6Ceklm+WkL9pUyRHzZAA/PlGLBFbZflnKftR97Hd8BUVoSHVDGMV+pV
AmveTdr0qxQqNimSfO7a9B5Q/jE9Rqn+HPvN0LTHsW3fInV+N3rJy1PrJTK55GBjZGrb/Zrl+ER7
MOA7a1uJJVtMLIToVOVu6mQ3FkI/NQyifx2bDXwx4LIOo4UWl7OMTstTElFwR4TJ4Y7h6Qpv00gi
zMCYRw0rZu61wqvmmEWD2ROBvNAdDOnBdutkFbKNO2DPjOPHavaiDlz2tCvy3ZeDiPxQKa0PIoWP
H8KTRkmuov7M/P9AMgktzJtJuug1nK4MCKRymwhctmPzpGvaxuIYwXYAuTxyymp1NFegYemR6DTL
0yX19/pzyY/dRMU6kGg+YcXWbJgO7Jn5gbkqPRl06bhxZB2nsL/DPt0zdvhBFD/kXN50Q/liOI20
nDSJutlgUplDMJNmmnkQIvbP6xdNef1KBy3jXvwjt1FnG7n+XMrVrY82BrGN0c3K4snEUqLSipvm
1pcMno9TrXYXF2qLSWUtDHB0ySQow1PLGnF5UZZ+m2jtphLaLe23jg6uSRMaRG4OO3S04OwnRCmc
iPqDUZp5HEyj3xjDxQp0ZEJ1R1jjMgvGaQ6VHeCzbbIoO/WNRAnA6edhid0pnn3T7C9q/B6uUuZY
/iSj+YXautMLdqARaZjQ+KqtBysaPwyyn0A1T0FEYHXW650ptp9LoN8DgumwjKj7QMHpFYcfINsC
fR7zwi2yog8DCY/2SuOjYJuGOxhqe4ZPPQVPh4dL9RaeWo5RgJ2h8WGtm8qxLmAbYANV0JqFAjDl
8vt6ywzb6U3Piaqy/aGwor3oZqc4FoGlfVr6lsztEdfESZsjv+M8sSfH+MfT+P/tn/+D/VNWRAuI
2n9t/zz/jP/if+ZVG8V/58L981/+m/tT/IcOeE3S2T+t6Ld/Wj8N+R8aRDgFy6Gu6IZk/oXIAcdD
xNlpkWeQVFVbyXT/RuSQ/6EzpZqA5ozVG/r/RoXT/s6811TTWLsFdCqTRREbl87vUP2l6VllNxrW
prH4FoVUaawTz8YtFnvCoz5mPiudRd7U7F1kr6zd/rn7VH8x575QilsU7mxtYf9Mi2MIr1116IMt
Kglee4JsWhPbom8lbi64ELWjR4qWVOyq4J5tsYRtik9oG4riSVC+Ajd6SN/1wXKNneUyq/3lPfkn
Ce9fij6/lnHRtf/7f62W3arM5rAsVq7fP/9GCs3XehisthYW27/+jU0gz5iJzMXnAfnSS9I96pct
pSrXZFR/9U3/m8rEkYNv/K7F0v2//+Ewx/+Tn44fFoVFFQ1R+/c9DuCupzoJlcU3H9Z4EH+X9+ai
Ro740W3y3zzpqHvsfxtP6r0MXPVABDZ9EjbmyXoyDWe51JWn3qTmJB3x43/m52WX3nA5tueYh8mt
r5zWw231SaM7TxftyUiYKdzS54n5Eh2Vq7itzJ9Qw1tCP8xL+kPwQ7+q7y00PhtWBKOOxqhos6ew
4QkQ1XzkD2wjuFo0aA+GZ1CBw3KqcqSG84kTIgsf8yOLne+Jwd7HSmXWbmG4pAsoSniqzziw4KZu
zb3i5h/lg+NL9Ct55s/ZTK/F72WLbhNvOCyg0CHV2MNnaPrjEXY0pMBN8jP7udu7C+JFgKxq/5YP
kDY6C9FT2HGEbb/YIyOKCW7+Rf4fB5mwaz4GrMGy1zxMZHKVVbqH6hA+ow5YDwDLWXKbrwuHzRP9
Xmynylv6E6rcXW3hVD5r2wW3pF285uOzyII9cXk56KJ5Kz71DZ1vcIu13wmR7JOu7waJnbZHxDNc
JZ7NOPKCMApzWGGat/X5bWCCV04LhzjsLIV4U0UaLG3j1nyMB/2rvAaXDozuE8FNk0LX0o/BfHaO
dY+3wjnfj+eQJkw/vOoHxBkqoPFnQSz9zPY1+hHMqVvpYtPwWFr1m7wBVGCPX2xj0mETEQ3QXc0J
3oA5V+U1fu5oADuoswsIsMBy4nVecVi26ibyVPT4xONcq71L38GpwhB9Wt6ATVlufgmc7CM6ySeM
YMKuRcspnEXCdWFTv5JsjeNE2ijZEiN/tRKOWMjObvbT3FhgTWeZ6fkivsuDp90xGDegTBA0nBKb
HRBCxns0FBtfoWEcUZZlP/mkUsPJL/JdIuTwCL/08x97qU0N8MO8caDmo71C7VzEex7P5/yCtQiJ
QTkaN4zLQuZVfvE1borKSfzaz94sl/uJ5UcwZ07W1XphtCn7LZIfw6KTc3XY2Q+YdF7Ng5w8Yw2p
L+VOv7QrJMYmmcJKDCFsfJPXNw0i7lqMjO3YzbzuU/dj1DtbQkVxFmx5Trmxbto+7O3o1FbO2rY+
7iR2A7b+q3FIssi+vqEpaQcNEOODAI9j3Can2Q8qn/NU4zRnjpgACk5p4kiMyw8i6rPoDAPbZ6fX
3SEk9WRL39kDE7SvvKesv7ayPfvTleybvuV4D4j80X3Mrj/70UMluEunAC6vi9GxELS15+Cz/S2Q
Zmps+TTgsnkltuVhD7JufYD0YQvbudmJqCDbKSTVbpsXpX9Yt+HUveMe0G3jfb6Lr6KbY/m3xbt0
wQz1398fefz9/d5M4oE7NMqXBAmYbMTf780yZRDaqEMCacOOMXZBlTFezbj9V6jt35i2f30G/Ieb
8Ppj6IszLDBUpvzv2adNQ0GCGEi1rzFxrT/CmqfdHE4/4Bf+LLUBN9SgX//vWeA/ee5gpv8PT9f/
w955bLeOZVv2V+oHkAPedEkCdCJFylCmgyFdSfDe4+trAooIKm7Gq6zsv4YwAHqRMOfsvdZcU5SM
aALiUg0TACuX8Z9XHsUrUC1YFZVFIXmipuPa6FrCTY5taZHqivAqadUC/oLj5pfQI6pHMt/AHKWA
2KolHTR9q+bDQ+a67YbQIg41ACAO+T4LYkDFG5rct70nlEuqQZUjEbJN4zdQbROKtUMqQu6MI53n
qKiONSIeGhyoYqeamhKHt+moFDfqRD1W4NBFpIIVVXWRc2Qu1BOZQ4oN4p00A/VijndINcGgUOoT
vGEjK5AyzeyRhkxz72mVfLDidF+EmOoTsgmwPnr51qqrGygpAegELmSumL9YbbbFrR97ieHEhIl5
3bKgOwlqQEAL0xBwnDhZUe/EJJLWijhuqcaOjh5BV8DDvxZ0twGCVS5zC79I18UcG2l7CsjNXPGz
15wOzEVqVU5RSsIuExMw0r5FDaUUVtTMc3qKRFOUdXSUuxIJZibek9atHoK2UJHf0jPNZDmHgyBA
2Bk2WlFSaaNZJQ6JQ1gzhX1EcnxI80t+8CWmG6hr+hW7HL6QmFwQmorKQhaAwapFYjo92XuCPGXR
kHFzqCvjAL8pZbDfceEz1NuhVAYCG9X3zurVowX5cmLYuI0Rb9pWhttVa7BIKwmhdnhSMuGXJfPJ
Um180OQ3j8+7yMzko8xUd6PlOtezUb4N25rONiiUOtM1Rw70C/KY0VYhNxEE4i9inUFCW03tAEqN
o67fg229F3NyeCKKk6a/EQbtJPUfRa/RXxGUteoNT72eX/KeovVtI/oJKpTqrodSGbregxxUH6HZ
F6gb8suoki2rVU/TutrZUheYzHKE0NESJEL9KK00kbIqlvtNyyUhtRobzIoC74b5n0x3PAlDhTaz
d/Rz7TGQR4KuxWapWvzSJiGDYSaQZ6YKeJRKO2xx5cMAnVqO3SXNqbWYXYbr1DMdoWceTTaHED/0
ufzhGmjEBvic5CUlxJethQiBEfY7HIaNfiI3AEIsV4b6iFSNqj91Qb6deDxIAzCfnIi77j4nTK6m
hGTK0SonBkwFRJHSdZ1+M5ESYx9/WrHnGCq5Y7626lLDLkdgLWaxUU80W7mCWghbAIZlBQ3PYmUm
zVKTqNf3YIxIdipJnZx4BNKr1gpLAxVRxMAr1T5D/23s78dWWyl9+2hW3Y2lMO0klU/NJ1AS6dSQ
siqGaG0f6PtkwmsqHr0DChi3ROqhEfJcg9QCY7poMFW9cQUaqBTDjqOCeXagglOrbrzICaWjRk3+
sp4OgHaaTUUBF6DIhOZMixIElOeu1czzgGaF5TKjK4eYe5SocFgi1Qy0S2Yre5uBOajUVCpitd5d
AjWwTXJKdkMWOEYloPOeFvqA4jsOSsZsMozZdVGbJ7cmnCUVtApKB2wVdVByu/PFaN+rXbQz9Lcw
mgBn802B+ZS22GLJKogJaeFBsN6j77VW/sUREe5HDRGt4WHRTwqVnlmpAEmqY06fvRW7O7+RPykP
Co5M5pV9CpYx7Kfb8a6CAmMsGQLkG3NVHbKzhd973UJjZud9kR/HjfwS5na1Kg/xoT9IbyhQiEGO
lmTkWqcRkAbxvC/DPcd+cdP7y/6rXEs20Bt0wEfzZZGdfXMhvlBzVm/9t+pGdfoDNTz3mL0ne4bs
4oJOvfzMb6Q/m/vqnu7xKiAw2eA8f2vkawNgmrakCZNgoAAYU6+IFy2rpXEUTzD80CJ44Lz0HcPZ
lvyDGAPEVjqTQDHRMxbli1QtB+MG7QRPMxggLmmFEQh6Mj/MbUEh9MWnXBPSLwVZxBPbL/ol2oUW
TwM3ZiFYyzRi1LOcLFZHa21csgcG8t6Jqv7FWBtr8TZYG7QUuYilDDSUr/gVQioWl/fxlSx1Y11U
dkZ5dyKqMGxeSfqq3tcbqWCq4rR7ksoyQFctJ1BraYZHTP+lttaJvIhsDyZTB//LURhdkeZd7SV1
C+tl4Gir95a7FA/0EziXaojwAAIj0IdiR6UNExboNrvTT5pEu24VnQvOTfvE7uzAdCYRT8cJgevJ
EqFLX5CdhJXB9p7iek1jh8Hp0eSTo27bQoouKWCvFQn24DIbcO7QRlgK/kK7Ja022LI4UPnL6Me7
aDAcE4bzqnvmO444vgYci4tS2ch8H/TiG4dGIcbHpLWpsCP1oX5+zvi2GF1+au5SoTr4jlKUn6dY
IP+jK9xzGr+19F2EHsyDnnPXtdveehGOnMKso6bt9BcB6NGG3SIRtnzFBjIl7944qh9tzdnPZkpW
w5RokYbSxmfMaD4Yx7RcVOERZ6L+gZrpPF7cW+ZP1UtJQT29qx96moEkqr4y9H1Ob/Jt+8GcDNWR
+qk4JF0dkjcgxpBg66fuMeiX1KmsI4cNkOBsg6MH2iTxpU55T70PApCJzGOhvCdM1sIVMCk411bN
dHNZPBZEGa60Y/SoMVQdV7K010Mbtbe7wj1g4MDc5Hz+HZ9XbA5yOE3jGEIJNiVdQ1xAykMhgs1k
XTyS8YClnH+Tl27bUyY9AzLHhGaaN562CuB4R0u+RIOJ5JEGkXYjIcrcI2RlBorJLOOXIilvUUQr
fqB0JbqXJrp44zrRcVWs42YvvKupHdx50gZgrmatCwZiR+t2SAguJLzuAG37JqLJ4znsuerCFRbF
utw3kdPvgDccQnQgCLQ/KBOGz6J1E9+46Ya5re5SSgbtvM3eMS+5zOYWJCehZzCQ+S7gEgGebqH3
AQLfyJwzmvfQJueO+umNj6Z2YZir6Dleg9RnMMAEDOn7JcgX0W0NxZ7I1FWEZWCK5wbAtxDMJQ5F
gzmDbnc3eElgRo5ESE87O6dmeNSvpcDEZdmDwzszIwc/GD20a0Z51oNJgfMJ75LSr82lsq2W0jM6
jbX+GK8p5rzAkMcsqW3jQ+Aojyl1Bdu42WMeJfM1sftTIS6KU3xmPvNSO+EWE5J6iDiNeascncbS
+EBaRe/5qPK67bO6Nl/5H87MdM104++Q02AeyvmvYVmONiYf/Aa3HhzocikCkckc8ejeoa1Dncqs
DoTZiml5fVfdCi9EFdzjNaqfzbOVLV79bbWn128zTDi7PdY8JtvLvr0PB8dcj5z0t5ZD9dpOLlxC
69NEW7vpnezoHVGykdQKze2A0sC6ha2iMtx6zN+JVDtM7KkH5Rg8Rntvo07w5J0KzQPNxgADaxNH
N3m9zcWTflYPxn12QcIzuejo5pGkzV6nbcoPpgaQ+vblVnqGSjHeMqU7coWhFMIcMXivLQysCwv+
OAcr8hLCa9VlQiojfqHtxPh8LvYpfSnVLp8lxVbAM92aR62mtu8Ywhp4ky9sEEryOyFa53/JorPY
32R0IsMlk9SWikLjpIQfLXAKhVOaLRPSqnhnVGGB9atv1LP/gNDPXEiOeZbX1r3krxD4Zzrxy4hy
6bcvA7skTmjryysFM8dNsMG7ZVrH4lj6XJCOaN/xdZhfbbmCRkUSyxOpLsf5NKfa3i55pbqCvlt6
hQzFsMiyh1OyznbR2Qt2ivTuCxDXzl53CF7RfnTxfpwAM0DT9ibekVg/cPJHqu1Fe7d7aGjfe8LX
oi3WpmFn4YnzjwXyMbYeol17P9j+L+kJhiYzgu4Qv1CBUJ6lWwogLRGft/F2dIqzVMP2XiRn75Xr
EicDRXmzWqc5tLfZXQC37lfteNUyeRJRXQGmF5cWX0C3CLmUcX6EFcZ1WJfs+LHPHz2EWPoy0tYW
15aMEFRH4mz3Er7WxjK6lRmXnvtn170HdxsxAN0q7LF0S4hAbeyxWbivuCwj+MWSnb8Xj9lr5t6o
lzy4C+l1Y3XfaJvwZRp4Atl7wzKuQsMIVgCDo114OyqbkQvFk7RBe7omTACpHAWRjbhGoFUumgOe
Z79cF7LTfJoIOugJEgNcIHJZNC/mvTge3ft0AwLxpfmsAQ4zCngg1wG8jUJCK23Mo2gnjwYqwFN2
hvJ5l99MneQ3gMnFl+I0rzn1ja9hl7zJyjkh0YhJ3cjX3u67jl16EdM7WgRnazmcWpH4z229C+zh
VW1WxSNndbqrKa9KbewY7ct7KDpcRZSNeSEpAtyWdUtB6U1xxE82JEB43hbsMZmtar924ZkVNqR3
muxUL/dIuSiW+I4fn5NPDFJInpNPzVik0Xm09pHkCLaZOopx9JAznFqdfinzBPFVpdwSqySdi0xO
aMJ6z6MOGYpgAsBJZBZlHHoBE9tO5UzXESbWQJdjCISphom6bUAXrUK80GtJXqiHgQn6c5ou3UOp
fFXlrxIm14n/aeAa1S7drffJGCa9RZkRnBXaZt4yZpSwM2qb5q8VLfMXbLT8cOonIWEAQjR0luz6
jyjq2Y/9h/am/TB+da+QUCNvOb4Xn8wa4TxmtDa/Kt3pudCAPTB31JK1J69fcM0iXkFak8pxGFZk
PKwTRperDkPRMWKYUeZ2iuEXJEO7gmiLIv0Y2MDkBslRP8QtQ8RgDeHX26sHPJE1tOtFYXvH+CXd
hmsfbup7k2O14aMV8BeXiMe4Utya6+Jomntx3X+2n+aRvVLwlskDUdSH9Jf14N3WB8TJ6ru1DS4l
ZhBo/4vi0g/OkH5J42mg8RsvmXoN4TZFQlk6/S/DXOe0KSymMmjo2dHxTiGMV6awEhmkFnD/UVb5
nvtC83Yjs1hfA1PQebG07+c7JLE+tEktrMUKcxOcBUxI073zYn7cvDY/zehQdqT4LjkpN9Le6gMY
d/PdKFhyMilPsVcDvgr9cyWSK6n1CnoGUkvw2y/IX1NXpljKNrAuxDiK16+TXJdWYU9L3wfGoYW3
HrlgTNBABCS5hBfVwCxi+XtoYHw2SJwrQU1EpxW4gowGYkk3LQiej+j6y22UUD+SOXnomQOMixGV
YNRwo5FtGxPhvBQpRlkadU5sGyRv1y9SpGN8aaruXoI7GyRp7BQyFXbRYsBd09haFW7YMxMu76tK
MaeUhzfZh7vtC/nKG1DEYX5E5YX/h6Dr0u7ikqK57CaOEvT+JQgcrcC0LoSG5AReXaKuQalQaLgB
Cph3q6zI6ruC0RHoh5VlheaixCRPSju6KLHq9mrDdT2PRgopZrf3wxhxXgESV5TcAxb8F10doRRz
fgibiFg3BJsLVQjvANzuzNzYG1ycICbvW4XQoTGuGT8yQu4y9xwH7iuN2GpXI/kgK5HpM7mFTLdJ
BIycboKoyUa2jejYG/KpzkWUZupISZzkZnsI0DFbA4OKpFa3Xmc9+gld8RBqp9+axMl6N0iRnvUo
lbeogOiT1frJDd/ipoS1Zkmfao7zX2vNHjlfiHbcnUhXwjps1PhFRQtDHaUlDsjMBVRRdYmoqb8b
vXOSptpz0jxXQgazQaxfUvIpllJHuJv7UGhfkpCXC3hol9aHv9IVEdzz0voqyP+QKnidAuEtKzHl
M8ArtSGm2p0MLwHI8JNQm+2m7gn5LkT/a8QmIhGEA3YlXvkdljKXWh7ZEY+FoZqbBsfYshDIJvb0
jg6D1z0N05vJMrNTFMay5SZUoBHflqgnJ/KHKllwGUIZP7Evb8Sc8nSgWOsxAtoaYbhBv7BvxicY
t08ESxF4ypyaaBdgjdlTXTMZm5+bhNqXaG4jKedk3TF/p54WGODk+9i8jXWxmFSfD7WoPqd9hMHM
BsQsoKASC646eDovnJX9RWN6fALjl+RWT5nW7fyECTHAATRDWf2YFoi8U1VhrN1Z72W/kgL3Hc3q
LgqI3jMyBsw5CYqGCnFLfbFi6bkkKIcpKA0sLITLCCQ2NkMiVpgyyD4tlLAIDDuIcQKWsDjufI2m
UjYwowOIt86kgMlMhRGlMM7WYFyEsGPaZJSMp8WXKO/ecQQA0Ujd9WBRD0rqLdRPqIENStSw1VAP
Eh4JZipUOKXEIrNlv4qzlR+gM0L0Y8MeqzfYI3U0Q4G+ayUuAIb30PSqvzaUdcu8NKxbQIeCeIYT
4FSVVWPmeXD98A3sEXJlfLW2WddbOVaQl1c510UZx6HSUrcQCA3ZVgUVvYAOIqdIWxnI9CvdZiUq
9Nu8Jr81rfQcdOWjVAxTmYy446GSFr5U31loe9jfOqwiNSnsMsajyAAgL1e0LQhIDruMdrJoeJt8
mIAogpNL2Vnhq2XvlNNNqTKk1Upco23UPIVZzHgkphfDOTy5sYqLYjJFk9LwxahRg6ohiCJQFMvQ
Mx/aLrwZdZxfMhJvYLHrLGMu3beIfjRBGFZhNMi3OX1AAb+uo+MsWcSGsowIEF3AXb4Psbjj67Pe
ipiZK9K2x34S9bf8VsQClAtIFAAdo+KYU2aoaxeItrpS2uYpz6AGVCRiLfQ4DO0cBRMD5R6jICod
+dXvGcjiVhH1vSflR/oamxx3+MKsq0+rp3GfYCKE72sgb8sGHAJe4h2WZKZrW4LM70XLPPY5cN+O
INCgFrttUpYfeYzDXXzzPIhOVOWR+wUYSxC0UGwy4pdIcKqI7m+p+Yd4Au7RS2DAwxRneHnTBwvP
ScHAvkJBnrbUSRVBvoFagq5fmOaqZodRHo1oFAbnyWSlxVqCQ5+2LwFDwHGte2xJiRM3GMSaKN9U
1bit9XbnhqW4z0pAPqEY35GD+NLm0LmLZGR4IuNPI2p+kaTtOROEtx7n7uArt16b7pFO3Ha95fFr
NNUCwgO0GRLUBEi/cUUokqqxqSN935DFtfYN5sQpgHDGUbGxyqzkMes7bsopq8G+2qMafBTxTVZZ
u4wqTVrDu4dC0uE5FlsMrJzNyDeNKHe0ylEa5UvcDvoakyaejhi2Xjq+jVqwh4IubENROgOVnwrO
OS7ImEm0Xt/3ChVctzPODfvpciDwk7oouUJVtDIbrI09vVZPZVrVGtq6QqUXgX1xAwKHFGEd5BT6
lNiSloGUbpU437dmcC/w/18CiudRFj1HBuFrJMwxWuRCBq4lotvW4RFrReDCGOlkJaGEDCOGMYAa
oBRkYo8+kAmmi+84EJpsS/AZdBDSykQvDByiSNpbSLy7NjSNFTJx+E+ytfLHTnIU+jrwrZgAYwdB
6zq8qZEVLrs+iRGsRdtRlDZJZm7VsG5sU5CEhd9EEcVxfaWP/apDsbGaXMzRKFfLSuT3B6MAaoB5
mYSIBWORcBrUOtlqOblxJU7/RZNkTpEZ4I07nPcF7JMurpbdQ0tugm1C/y2GkKkDsP5KhizetL49
qinc1Pq+SkzqmnUJR8LcxEZADaLUzl3CJTcfm23QW8eIrwiktHGT6y4YBY+LDU2rOA7ui6HiiKm0
J7nPSRWIkpfIFR+70h/Wmg6SJLCeEHhR6Gv7KRHBxXQBraX19GcVcik+bWGlSZBR1QQCuKSCe2/i
zskk+bluPW2h69QEzKlmrcnx3SgIez8f78uIDgQndk21pZzDOFG7B+IBNfAJ0gd2URJjQ/JR0yFf
EGIAgcat77xqm8XGuy6TU18R6uElwxcGHp8AyNZcuHxDmaraTU99TcKbRMnZR5ZdYQaafCFG8cso
gNxLOrsEiJBkVWMaXEWOlETFUm5TWCSy9OiKjQeCnomCijoic5t2GYfBfZSEjUODpllYJqqgglZ2
1CKBGJ0gdq1VT0dj6KhreLVxkBVGBpzYcEX0w6Kxzq5bZct6GMd1kLa3reIIpkxf3segPJapuqsm
H/O89ttmH2fD1s+YuBbRe0BnyJYmf3NHiuqPxXybWQ6WHYje65wnNC+KliOAExaS0pxRG+LTF7HJ
lF2lp7+0DNqVFVnyqp24CmIBAVjzWyp8Pm4ZT2IiG0KIXfWQthFVUdOESVVOcODW87KtStVJi+G9
RpNBfF40Q34WEsVwRkvQd1U4oMGVtczYyb6ify/SFP1J/WJJeMYhwP2xCJAXqKOGLQwMyzcUc2Zk
amBTHUMT75LOpCqmaBPQrJPXbaNFNxCi1PXc7f5fkeB/FAlisvshDPi33NhJJHj47INf2d9yu6As
8rQ/FIJ4gongUnWNCz9xr+gE/1IJSqJFbpdi0EMzVdWAU34FRBrTk6A28qxveuRfKkFF+heQR0k3
FWzXooxG+78BROIx+7tMg7mcOGnYNFXD6GihZPu7kKEI1Xjs8DjdVODwvEIHSqFg8VrjXL8JOYHg
SZ9Az75sFSJ9sEpB+4PSGicY8mAyjAtf+6XilrYV7SbrSsYyvt59LxQ16NEXmuh5kuE1kSBXK5jg
d1ZKYDzvwmpqWq1kz6uNy9xkXpsXkQGXXYi4/M5Q2WxiZuMLPBXE2zvTIbibF1JVoVCbV3PLSLdB
8mFOfN2ZrDsvDIlm4nWzgYQF1pgBzBwTNk5M3TklLJNopH4HhtUj3dE0oYWGfxZi9ARknWG81815
DT/akoxEGJETctqbFspESL8utIaRdjNF206YcEh7fyyCabMTNMEZA9QU0+1EDxHW6pn4J7F5Uc+b
UdL6jMNus+wupnNK3jnJngu1VSk3zKtGAzEo6u+0vISmokz494Lrwvdi3gyDMLWlQPgqBbPpCGCn
TTNWQFIGTQj7vWEiPgH+gzXXhWrYftTJcBIaRN76mDIBsBJiLJrbMhQ9hwDytQl/b2EI0RSOFdTr
uG+n2QJg0VLcSGZCxCetldwvj51E9XMwClvMQ+8EnLHAQjSmET6iaa1JvGzdStKby+DKUISplAqA
U4GnsSB/K7GzbowDxrhhXKEumYDu888U6sVjPNaFO9KMUy/z7+eNSA+jSjXL+qRmnU7ncUJkdw01
OFcd1GUm6p91lla27gbNjv252c1r1l9r19uUvKOaet2eH3PdvD5vvk20IFBhwGntcmhyopz+fOn/
8DK/3z2/rCf7NIjn1e/7qX+O0LGv76nNH+66fX2///62MqcXE0FK+n7H+QWSUvzjq5k3r7e1lDfX
QBidzMCuwZd4/Vq+v4Lr9m93z5too8h5bap6NW/6nZSvSyDw8XS4BDP6eFqkf21i3QaKfN2eH1Ni
xQR+NT1ovuf7QfNd87YajMS4UIzxZdpD//Syv912fft8GHi/3+6eN6+PuX6atKbqOblNVvND5jv+
6XHX1xO8xnLKyLq53nR96vW26/92vS2q5NtS1wf28Ok7gV3ymJWpx0AeWLeQscirrBTxq3CKLGWB
nuXvq7I5wb0H7zZEJO3IelFB35UYPOgCsdzza1xf7bfN+bWYZMAEn++xONhQW0xvPoAB2NQYhOfH
/NPz5tu+nzw/Zv4g369w3b4++7fbMuKPtxQus203xXLkVO3sLiEPgBkk8d9W3Ivf20Gso1Wf7/qx
qg1TAgVgETBT07N+3JU3G9LIgLRAWA+M6WQxpNiuCGxGXDCd87+RXfMl4ceDvPmh1wCK60PF6TrS
6CousEg7Epde7OJpYU7c+HlRSQFnaAbgjTMO1Xm+bX7cvKbBW6GO89dT5idfN68v000pEPOmP2G5
8CJpyzmv5Lf4Ei2zWmQlY7r8cUdNdGMQobRpJNj3nKF/Lv7ptjrivFuiH5++k36+Dk5r8nQIzrdF
43TczPd4Ur/J1VZa93Ck4kWAw2c3mDDHYDoef3/w9/PmW4V5t65HVOLECFL+ZvwwL8AD8+lzr13W
/t8jTOTppDhd6+Y7vvNO8uxJLPt2C/i02s0LGUkeCPZQNm3N8p776atSKnIs8wqmkkdh0O5NEtlU
SRko+HFymslsM5Ttuphv8zPtXUz7SQQMd7c33JHQDRapxv+bttW2mqYAc4jIvBbW7qJVs3w7TPCl
mcCE1R9ZIFMD8reJenFb3JCeOt6VLoKWgQrwcv7N5993jvaI3ZEdZr6xmfcdnM7JjjYoiXo8X8G5
FqUkpLt1B+Bg/iao+1PfpUhL7c5Yu6Ookmliqbt5zadY9r026MTER00WLMjtRncwZ5HIozr19qgn
7sS+zJmZZFTLVTFcmUNRQVqoVlqvjt09X1S2I+2KAm+OdEnTSpzpFuo+O0iov4HXqO2eqgL19ACo
aEIQYjARb3sTbYGcjuRaCZ1dTlEB6jx6m2MP520mxn/eOG9fUxFTZk/RIpdjmUJtj7di3r7eP699
3zi/yLwdx4KOBqw+fL/PyMhwZbkhZSNBuTelDvknfJ8RVQGnkzljZF6gCV26eadspGSjS562laf7
54UyjbzmtWrO+5i35yddH1MTO/ZHBsj14dfHlDq1DnkU3SWJUETHTIuxCTinzqvsZQi78mm4+4/3
D5B6FllGQMhvj5kf/f9x2/yQ73eZn+IG3YdneSXJW39+nHnt+tnbHlIM2WTWcv4n52/r+u/+tjn/
o5Gw1sZzPV2QrgtpughdN73pCgJWGetc7TpKSRCPO19asvlqdn3gvNYbMde163Oud3+/bBAr6ea3
G6FH8q3+9rbzY/7H23TG8EslVhwd/PxCLtnT50XtlbzU76vzNsSbPx70+92VpvFT/s/3/3jR3x/6
Y/t79cdrA77mqIMC9/3S/3b//NAxyLJtJZGE+08f/Met//xO1w8dDdLDYOWh8+MTzKvXh/x4ifme
37fnG388/fv+H58BMKhaEfEMDFH+sYj/2kwylFCFgHh1uul6+/UJhioiqBrj1+tNrlrLO1mLaQfP
q/M9TWxK32+RDcwLE1TsjFx386IHBLsbp0UUTlFb8+p843w3VV1mw9dHzmt+7EsruOQFjZS/7tYJ
hIQUO73wj5eT06TayV1OTMi8Ot///U7zdliODyPUGqciMlmyr0+f13685vUjza8+383PfSdIaU3V
DkpmW8qX+Vi5HhHzJsAYgu+/jwu9DeEqXh9FjrBB3ZlRSDRd4ru2ZDrszyOgbhrcXBdmijvZShuR
AIkCbwpNzT/Si+YII6EdSW6ZV8G3abCeMjKNrM+y0YJdb03xTvF0zICoYzY8Dcyum0nvhOFOM810
DW282lWm/8pghwrCoKDVqBqIUOqHy4U8zoo1Lm5Y+dK9l9CxzZr2Gc1Bsg/AGDk1gcw+xnDosBzD
ES+TWXuLgFW7nP67efp+Xcwz/DEAp696XGaEJg33YiOj+PAY4PqRstMVLubQkBEWhvRSxYbIXeRw
/C8aSIhKrR1RZIjKvkOjL6YsTfND0FZhGd1e565zKWKexSa91tmFTt/Q6qj9/W/BLiWJZ/hPBTuD
Atv/q2B3R7zt5//ZVvFb+vG3kt33E/809Ur/kmQqa1h3LV02rR8lO0P6l2mpqmhJhKrj+/yrYKcS
2yJLFOP0qxn4T1svL6cCnLYwQeER/i/SXHTj3/yuDJcVUVX4DHwuxaDO+NN1VJRYGxJiDzcEiVFF
9vzXYefr4gO9DhkhQXYqKwZfg1KCCUyxO+JA0RErhdvSYt4HFfYYEs6XnMyifTCzcR/I2rPp0QVS
ghuzQjaLjqaKojf4iQcjE51OUBdmePATriUZWbzBGTnBsQutfKl1PeWbEroK4uMiM8014+G7oNfN
nZSfAdY6yehHkIxRKUkuiO8EYqyI4682MzTeSpwsSVdBGdSIlwbGYmmihe85pxSCuouUeEA3gsxb
JBWulbSvuhD3qfCaRX4PKlKkU64frRRuQDGCUaxTaREG5GC1qDVTOfwKB7A7Jvpf2DVMmXsJY128
qVXjox0MTENIOIIK4ZZeqRtLSQ6yV5NmS5NW6FD74oZWeW+w15aRfHbDcCcU5cSW/xy0laEgmHPR
0WgNYtpAgIbBYN+V20PkZnuv4ts0eqzR9C47Ed1THR8y0rka/CELLV+phbgVuuEUlMZRgLMeiOM+
s9D3u+IFh89GSYcT2SaLTnbKRLqUMEW0CEJsNYAtiw9lHXxJ6LlwSj251UDztXmgavTcYF9NII+g
HMhM9IiIi/rogMXqTdIIN+n4N6MUuEJ754vuVva2VoQwg+6HKkcHTn8n8uj2od6trRKbpBUQ6Eqc
7RgeAhJCNCk45NJSRRxjoG6oVeoehPPKMQGqdbSTEotMTXGZGfozTTPa08NJHPVDPTyJ8RgRKeB/
QXFGZa5n+16DdYLo34Xe1oEtG0LkT4IqAu4w0Vvzzhn5o4u4l1ZBjbULRFQEMhNM7Y1Htp0pnXJf
2+T1xECmv0+cjVhGh+kXltzu0mB1jMbonanMl+b5X0Xd301fYy6MF0IaDoQwA7Fdo+T7NYgYbyVw
gWK/Huhgg+pfEda5LejSekp3Z5EuuyizDv5NjhEMXVSlWLte6k79CMB4CHZEWEeSdiQojgQyvsG8
30u+uvG8AVJx/GV6yCvEHrFcj1pRjQ6KNl6mfXIsiMZARKpyPaTo+8vM5YNp2n3Uw94ZCHFWn30l
IoWU5k4eHQjIfJvfA+oOM23lVGHi8zqUKmCBv9yKOOQ4hYeHkYvG2l5XKxsiHnQdiGctahb2vxql
pdIt8BA+a034VSJhGxRc6gaMT5BighrtFI5z8g82bhYhHBwuPZKOBP91H44nAi8OUVc7Rci+KpT3
UWa3Yb8u6cWqcfNQCskBBDLE/vfeHy/W2NzRYicb6k7mJyn1+K1qX8hr3NXdeDGK8TL9go047IU4
Oqh+8jZ9MdP+KHndnRF0kDbHCwEXGAiGRTtpjPiXXPi6vYbCyVA3msxPIxTjqavEUy13a5T4cp9s
PYX2qF+uLP6fyCIaGZFS12nPGNtsizi/QDXfaaWPhJ5TF27ukTEwfAgOUdTvp88We5zLurZ+CKR+
GY7yGkzWIZyiqxp/RIWHf52UahrSmLSr+KunqxoEzyRoUV/vH2SpdqadySpwKgbyhViGlZxcar4p
pTWe+7xgfxHHCyyTSkAXkVew0MKdEJZORpxAlo4no+xPSIQeEnGS5dp50lOKHy5G2FF3x9jrZsGb
6SGTsrzzTdVrR7UUf/llTgMbPI2MeI4m1FEx+l+W5j4CFFpYWvgFTXAvN9KyYGcWADnVA0Yc/Sgx
+BNObpfdKMyLdZr7k1qoGKNdbOpHVWsfiCM85eqioMY/7bOaMu6Vdz1ESZ6FuxqzSyHHh6Tgs/cc
HoPPLsE3raPEKV8rpbwlLHtv5fUDog9nRJQWuv2eKsNh+gPHiSd0JyjsXiB3ILWTugdhqnL7U8++
WarNQyFziIVqvnb90S4NDa19dAgqDqtRalD6oBGWjPZhOmGTSL3yoLlbXNnqcLxIYfJWF8WjjLkj
6R8Ul65EoPa/ZP+zCuC59/pxOiSncwKokKMf8ttxEFUyx5gkIQdrga83zSQ2SrnSWOjtG23DNRHs
oVjf6SrHPCcqmt0nvw7fat4DS+2+t5qDD7oQWp/OoZb8X/bOZLt1a9myv5Ij+7gDddHIDgHWhSSq
VodD0jlCXdf4+pwb8rOO5XOv82X72R40AJEgSAIbsSNWzPUaOT3XR3CogpN4r1Sll0tcccpwUjCn
ci+S/tJI0knJLnSXSMFVFyK9MyMSV8Go3U8qdE+sF6IdmQqaUCEyJYNPO5TRPNpR+Tri+oJ7r/Ie
+aa/LWEBgREuDlqrIcjrzV3EEHuIA1yBwhElqDngQGtRdfab+yScmE91tZcGkBiSNn5Kh+HayeNx
P+bpvlHqF3I8+kK72Ng6x2R2LhnNltxnGwl3EkS3uqpM20S+G0RyVol6CNQi5zcvzdvGKYQKj2qt
tcybMIBcPUWmtkN+QVlfLM0P0J//WNU1cdhok5koOdg/kXEkoHYs/7HTR5yCtOZgtcFlR8VBYg6R
XBDNBiHEnIpexfmhH0tll0aE45fJeFTQmU9jC4IelTf5VTy3gCj4zQWBqFP42xQ0WJt05WqUwwfF
UtAqpD2OWhNDSCujbDZXii0tp6zzuilGE02jGaIj7gGLXHqy6w+zMlfxgE0q7YjR2HjDorRKD1nV
Esv5g1QEPQhGqmhlC/uuGPPm86GlcrDn4GAlWZi4BNWwIiiC9oviORjDVSIF1yAS8yXx14O9AGSK
yAj4AXcB6q32a5UBkipb1KZh1r6Eg01vJaZWiuMssEeAIGUO3I0T/QGwfkOja08aVcIxqqJ7TmmM
BmseTuwpUt+ZSu+6zDjZOkL5ACVgXNmbvBif2kILFhOXeVQxeHAJZGN7Tp3p7Ff41APwG4V4SDfs
5wTm6JVMcwODjYKJhs3wN6jlBXsi64lG95MBgEOtxjvknqfERFJzoffGCF9DfSP1VAPN+HP+82+R
ADiH/bWordtgB3Cs022uXRnKzrc4OVMLuOPM7zdKQpyc4cuei2lb2HB1V5ZuUmFEfZZIjasEPZWc
IVz3dbENBulWpTfeQ1h8qhiMOgawVgdeodu7unkw8sktuY+IAYbGszodzoHkH2pbPZR29OyIZglK
Q4tIPkVaCOUsfo1wI4GDyPDYZ+0Wz5ZVTnia4SPdqjAeSm5UHeML31mm4I5T4SZ8MU6jRbgyde/5
hQ44ud6Hl/4d+v1rmoSvlpYfdXSYxWjvJN1YFtawhj8hYsyLNJwduzsrLYYyxrBK8xcxlFK72VXS
QEquWRXcwmutXadGdxaxm1kMD2UgXzMMDT08bEI6FLkrJMg0dkucKcaJpIKvtDuglFgm9e8jxPUM
13KjFjdW7cmJhoWJYta8WOs27x9Mg0/c+vHR1i43BYFkY7/FhnTmDGv+gf3wTbsgfmabk5p/FM1h
/vXtZ+790kqavss2vZ15NTBavSADgHgPizVug81wrZtwIf39L5PG3+EfjL/THxxblTVdMxRFJf/w
XTSha6gv9ZaMY2A8pFWCKCs52ihRk3bZy/wYSXq89MJCiysqwi1K0zeVViH4JDwgDlcJE7UaQ48J
GiZqHhE1xwTflQw5rOT3NN+wNl/ouYBJVCubcN4arsU9OIvtpw4UQl9GOxFw9OGxlaR13WH2QTNc
z1Wb0B6Exvvdv5inQNXoiwGaAh6gLJKjkcoPaU6TECddlBHoZhCpU2OJXLqO0uPowEyN+7OPfo5o
VrhjqYCerYxfM9Jx7gFB24Bv1bhrRNN5SEba0gnsdSIDX4tfxWfWJvlhUuSHaILgDXW3jt8kKzkK
76KW18YhhGKaBVRMe4Yq2fnmuLcGed9w2teMr8js2zI5NZUHQ/mJqJUrtrOfxH3U7+i/CcBqa/qp
mEAscdO2u+EKAED2Iy+ddUdvJoB4T+k/qiRaNX16NPWeRpuJxjN5SfeBuJG59KxK4XCaGq5KPZev
6SZ/Rbe4qPuRDgy6aGS9h69bKkg8nVXNoBzFyW6kxRqXqWORMF+ILCi38SsUuJOYWylElSImGkt/
JY36UoSKSG3exYfGU+pOjZXrUgp3MkTlKmrP4Ii9kGuj74yTT9+IWC/UkZyTgFDvUFYcMyY93WDS
6ICQIUAVG9JBmV+QTjaJvinD+Cjiv9zq7/Smu1L65TzUju2dPfbvSh7dToQQSivfSjsRsNArcJQv
0VFlgqtM0aseRkcla+8udvCq6xyVZDzJGXOEtBtd6roGYL69YRhPIh5MQVVXXL2ZbDwBrt9HSXiU
0+5cBLdRadJ0y76S8QHbgKcIPHYOU0yJp/cuaM9abuCine6kDg8ih2jXqag/k8m3diHYURERNk1C
EEwDEQ3FBO5FAYNInPBMzaW2X4eqvhl6vk9GL517l57hhsA9Iymsk4OTA5Guq6YAerimMr05iylZ
V3f0Wr7LuNAuxAkn5ghRoXNON3T0l8QUQ8pEmZsgQpiHZCIPEUw+gG0G/4n+05K5EcOxiGan4vIP
9BhFAzX3DY3D8GFBrZENk0FE/oZmS0YtKlUdoXRtje9YRZ2Lqd9ql3uiMW7LSIZAu3dnu00PBNtk
Euim50ISMyRxYtWBYyIJ5/bbkExd5H1yBlM7D9vzDiz1rYzG9w4oSu6M7xG2BOzvJKshrruOBymO
Frw+rg5ELf2yvoklRJdyjlNgCL5B77jnZFD7sRQBFTy0I3JuIBxa216nVlmsMUFbyMiNtqGNBCcP
nxQR6yAWgjtkpsDi1fK1qJzA88kvL/DSvavI/8IXJQKXkbUsThmINxfK7GJQ83Uf0fvDXCxqxgcH
yGrXfciVVrg5F7gYXwIwj0I135M2F6O6qTf7pcrgJMacW1+ST3IJ1rkKXmU73tld/6DJw3kQwgTa
ogBZdDBFxD08CRvGYXr3zMYr+2kvhkCnTY4OZ6S4/mqLFleNdkP9KYnka7G3BjI8Rj7rvg938ZVU
0VjKzFWcFXBeTmInDrNSfMqPWdKeJSa9MZCDpugpZ3R3tFdtjHx8H1MOgNllip0UIdJqgyHF2cnb
s4wTs0Vv0tivO3QtJj4Hfll/YKN5pwE1Fhd0Y5HH+s93L+XvSUTQNUDzdGhJlmEp38BMYUSQHgEz
piU9/ijjbc9PlDGOXOyBxl3S1uO+JMs0IN36h3f+TVimOuRWNcY+XbG/s5ocvW8zc7SyzcVXrmGA
ZIsxMbeJZ6bMvkgDhVHtDskFEoVgWterf3h7csHfLzsYpLbFEcg0pMnf7tq9ZQ1adCnyjdoQSjET
E5GOxCntyIwa/dnUwle0Zs1wExrpvtKZ85H2C6LxU1D77+PTvzOrHE1jBDBJaYmR4NsvQNuME9g1
UAARGotLHR/UfSLtYb9cjQVpk6Q5W1YGgc9AWsPdjbNLhFwiREywhBsdnVZrndDv8T9/RSKD/fev
yAELbtFHgaXst5GpiP1+ikba8GmuyJiI7fHduJEgacFoJ6zTDHNJ68PbHPwXNdnLZHwnT3Xn19e5
Eb3KzvCuBUyP5uSZbUzX/lo1pccimR4aJvZaxIUPFl9kvkystESsIxI0uEWu4wjrFaYHIocpN8wj
kuGcBhHUBu7QeHhW/BY9nhAUftwg6M4R1pcK16otg7Ek4rHbddaO68quzyUsEdxz3Fi/kOGjRba7
rEQcJdMHUhKG0XH5AO7qPZ5kWPowmkbNtbTq2lba86VIP0qnZfcR5vB4OpBDU3UssC3OGnqsUDsl
ZMcxz44Xbd/dBRUy9P/8K/zu9NCxm0WQq8iGqn47T/FYdtJcJQQL1HolApTWSXZp8jbnHYcHhX6G
//yGiva73x2Zi6hp2ES1Alj6a2HB6RWbzD1XpgjHavzZ6dkxI+0hyvtzTVpgxZ35dRy450zAT+S2
u6MYgMg0RbHLqdsZW2W6DeqMztzjRGTgOC3e2tkVpFNOBozeF/TNXNMkQZpVvarVfdjAXaGNgS+R
iXWfHSZmiy2JKrHf3i5W9P8ZnYmQJSSwtk74f+Fchs2bOuzpbgEMwxSMnHOKr64TBbT+vpg1umQC
BqofaxGP43e0Cmtsc4kAFciajmkV3qDEnmoVm3BUTQBcdE5FeNl6Os2WgqaiFsu2wpigsi9HsNBw
Ay/xu9K0C1QOtJQXy7T1r7J4eOity10YtoClScuYuvakJuQOq3yZGNpzRbI+Z6omUnribhAZySkd
68eq5baskqzKQgoawbnkJgqFsgVmwncswqhYTo+BrT+phE19t8Mh4DBI0YekFhvVNzybdpOxSF4V
IEeWSiB8PRTaJhiNzcio3TX2k9kp1yIZTj5nPy4lLlfD+swi5+ZGbWmj1oJdmd0MKlN6PofUcxc0
/VOv5a64C1oKXfq2/H6x9ZOl/OPN5zczNk0HcYu5rW2pf5s4TRaAeV1CqiGS2yLhPfCzKw/WpXgU
Hxk50yb7h9H2d6O+IZOQswUR11DF33/h4FYYOFsErQy2MenqmrQ9859/uH7miO0vIFo+kqmoyPh5
dJC0//VNwqCMm0SWs42Odx2+1jUlrmS6q/DkKX3HtSiU3cRyeZ4mMic2Mx9F3mMJ+SFykCDs9lFj
4nGEXzkUI+pQG0dSTzFJ4U7VnywGQitLdlHAa+jpr6PoDWE+WaWOaRn5Lh2BoxiI43R4aH31oYsY
qitq18iMmHKmx9p0FoNFMM7v317iV9UZibqbfY4UXEwiLW16CBz9FBMiDxoJyzo7GtZ56oeNQRpY
HKRBxF2a5mnUQIFT0qHzpbOL+4L6i41VaQi5UoPM2bcA4o0nPx32thkds0o7Bqq/xLkAuyTCGQIq
UL1ebFQHTo/95F/ZF2Z4NdUUtWI6Ru2TPsz8UWktCDn4ntG1RBFFDT8MbhfSSMaWmU+HkbCqOgtc
vHZ2gk6L0F+8nSz49l1kPGVme5fWzPZKi1kN5E1mQMIaSuJYLtBCxAgu4sf5NPifRpl/qLtruqkS
wvxJ0Pxbo8x98xr8Wm//4wV/tsiIPhgY1fT3KYaq6Vw8f4C0qaj/SzYJ1gxFhr9MQ8xfKu4KPTNE
kY7J/Fr/AmlrontGljWZCAae9n+z6s6o9C3dQ3sO8RrpHpnZmuqgC/jr1Q2nIAzy0R6PpugbSWIf
kQw3UoQrX4smTEsBYUGd+7n4/Ql6sqaWbQnDR9obKJZS+AgMnGGdvFljp+Wie3UeOprSV22uH/yx
DMmzSdcBt9BN1doHUKd49KLuXGJj/THkUniNeLNylXEM1/UQR6u8ksDI61OwgP3NsM/Yt44s/5RO
5Ob7IHoOpOkpUGBDYDoYItZF6xJTuFPTtqQY6OiuoytwlUsz9tIW2kkd9gYM8FnDnOLofDUvIt6x
p9t5UU9xH9rbVPk9OhHrBWQIJvfzn0KhZf78Kn7ZzfynX76l+VnzRual6xDo4Bqzlw6GyoQ6SIlL
E1WPWLy0fbLS9eDOEGvzpvlhbqyRaUr57TaM4dCtz09M9Mt/LepzU838yvlP88u/VudtX2+TzS+c
1/+2+J/f/esA5yU/LHAmDKthi2K32MmzHlIsdeJh3vb1hzqW/9j29TzfKBjq5+d8veTrz/NL5lUk
73DI6RB2f/dkWL2IXue//LLHz63zyw2cWJPFvIgjUzeVwefBfjumr/eb9/XtrebVQJwUkqpjAfbn
5ykGITSe1+k7Ut2s6LBJm/svsq8ujF5Hr/fZkDE3RZgpinq/ytefbROfT/+zXWR+yuc+5sWv3oqv
1V/+/NlJ0eo0bH0uzs/66u/4Wv33f57f4pejpKwEx8UJ4fICzaUIIHRmGFn80d9S+hJdBk4POqVq
FJA683ouGhDmJ81Pn1cniVi3P89b5w1fe5rmvqZ5PRG7n5e+XpmlPZjIr9fYQiTapsD0qkC6mtvq
GiUTbnii9+5zcW67++rNG7IUDiqZq0UvWkMMJcbIp7V0r5ekzov1m5Sk4FYRFTpmXPUuo33NGsFQ
WQ3yTOIAt5gyDsIO0ap/LiqiAc/gy8VGTbTmfS7OW4PG2uukDNfz2vwwv3B+3tfqL7ucN85/np/4
9bp520VltpaD712VPkbDiy7N37qxDKjb03smenxxx4bnblAkuySNkBb+0Z2hzf0X+Tyeg9spELVQ
Vs/zSrAy8UafbdF1CyfTbJK9eCxPk17e5UYyeuqslHTw3dqZxqFKa1qThVLfFp97Xvp6mLfBhy48
HDNB9YnvY6q0bAJkGjGwV9qjHpUJ9wkFr7+q1NZ+0NNE6fOQmEq5CiflLkwH8AS2X+Me1F3umM7f
1CEI5YIc7a4JK1BzPSaf82oKaVBv+BT4eoLTHOJpJ0pScE9tBfpKF7WfMvRZFW5VJNF9B4VPWJJQ
bR8MrXvVcFpF7uCXe4qNsMdqSIyO03CHkLULVjbT7QUnTLMQBdNyonArl/XOQKD2uVTblb6xIIzO
wnBbaCwNk6aLUegyE9EGWRc22up58Wtj2MlXGnnv1dxaMj8Eor/ya3Veqkb8RrVUJ+PLhTQ/xEFV
r61M2TpWIshnpizvJP+qlIE8Ua8FfI9jNTpe3LhcrLqwRJBJFlfttep05MbFj6aJh6/T72tbmVR0
inR64iVgpKQ8T9Y4ztS7YtT4zBWWdEAo/2t9XirVFioDZWy8abTEk6xu2MWFJX5htD1YbWAgH87r
AaWM3VCC+Ip7Veh2LFhj9aWlnizTNNHavUSRYYIW8rnYlCJJo26DaVpdekrofkW52y9kAH0+F2CQ
ObjIKPbnQ0nxkeL4zmwjG+lGTT1To9QCu4PkaQM2CMw0VR2L+gVwOOzIuZCHRYUXRLhRxps6Wo23
+N1rEBVvhxebptbLwoZ5gonAQ7KRPvIAKyOvBNasgrp24x8hiJvrsFsX/lOLw8/g0R86tk/Ld604
lVTq6CgJPDlYdoPqLi0wvVTmUWwxsd9kthtOJ1++ViDY6D/ay2uXil1HFZ0qLkaYyeA1D9gvVtJS
Dl4xDYADyQTJHvYC80BnXOZFAPryp2DcptNPfCMipDBFsAt7dCbbznRlyRXu4DGgsG7V6/emvtGN
rabtO//R+mnSt2Pc47iUt8tK2VTRMTcfAm0tWFV4qKiLdNzr8SELjpUM53FjV17dLCGI0Ow7gd9u
Kbpr65qvE9x3zYBDRw4lE6V0W2cLmFObXOljKGpySkwW2ycBGoIuGQOOugpw58hWAfTW9jDa5yxZ
9+0jXDNKqtdF88Ps1tXO3luxhzmt3UHP25FTA2CSJVvkg65N70+7a1KwiGcrWbQ6gPaT3+1Me1On
OF1ttNfeBz+dr2n0hNehxoe03nYlLbInHErAhzLpSrS7UHuAA5Nej/56VIlR1zKuxB8qXvFP1YMt
7QZ5g2EFvHHitSvlCJhGSjYXA96TMPjInXUCqOshQhCz7K/80FPum2PoaTbqCzemCE6qvNmO5nbQ
1pifwX0zqp+oq6dk7+dHG6uRcJNfVuZ0sNW3aCKOZJhs6Sg6yNhTSl5uru1qHUy7yrqO230UYq/B
dcHkEbZWFH/k/oNeH4F5THssa/i+gfPJ/ppO6ITi/wdO5RYKq9iTOE2HYAf2w8domB+wW0/F3qDy
gLbhB6ojQPCl6tnNTvnIqxvkgQXtUrL4wviepDKCVLTj7FStTWlvI2mJ8QPmtSbej3StveTtnqbu
EKRothohK1GIAbKMqLJdZo5Lvd2ChwchefDkQ3E2JBKad+T6JnmjB169TZvNpfIGFJU5RoLLviJ0
OFggKOrKK1D91QudvNm4WA4vw31QLSIKkSSgbhp124M+7rqD0azGaDVgooj40gdNsWmbLXULE8+K
n9GLSTEUv7K+Xquy16vnPj1Y5kq+U8mISc9ydgytKySDqIamNdAeBSdQKKTPDqwMLgV/naLGRK4k
YwE8wJTFO4irtoq2cli4fuAp+kqHljW6AEv7fq+iUcNuRFkgMWUZVhh517ZdNNIhqt6adI3afhEp
d6191SReFW1SMgskjH8UUB/v7cY1ltqJFCRWvBb3ZvB3cAno+tBX/XPcL0xrHYEVyVZFCj7EzZ+E
9yMDZ7HQTChgHnupwazRupB4fOcnTmbr6Jy0fbrONghXJKGUWADnRlgGvnHhay6NNhxJCAYVxWNz
z8RJAz62b58MDT3YBp1Ps2nPgOjxC682HJo1LYoL9nT2qSrWHNMFw5z0oJIixO3a9e+Lx9pw9XCN
exvm7S1+IOhBbjNwe9BEGYqV/tD1B1NeBW9teJocr2230mvCz1WClx4p9Icn6HOViuGKG95jbnMs
d8GVfictm+kchKsJZG35ghk9QMw2BzSeEcMtaeIDjKolR2U4SPqxuux94Zl7P0LWsakc753kpgsW
A+bSNyFUTSqvwKwLyjMbfMMfU75/bIesPZXnYQNyFhPwRQH87mbag2masDJ4xDvOHtdy5kHzhjoD
8nmSPPDHtE5MWNLAH3Y2NTI0+hUB6gYeODOJKJir71BId4bkttOdPu3G8YZ8UFy/4tUJ+w4+JlaD
GioXOILYh0eYi7vjRNn+FtLA3TjthCFg00Dt2bUJlrTUAG796KMfnzud6UM9QV98TCGNdQ0i76sO
OqXMirzSOldO0IlgWbdIyk18OZjDpmNkCXeF7IU4EBYHRQL+jp/UMuZWiGM1PeXDAtA0nugUaqFP
TyyDkP1h4/u7uAqeQn3P3uM9E5oA7mu3iE0gmBCK1v05F2plb8KtB0BUC2J7nXga/Ixh0bwpUMTW
QbUmS30ngxV3kei50iJaWS6X+jsg9OIRCpp5jdPuVr/R4tW0iuCbjtdmtdReLiiSoPa71pIzzVrG
vSv/AAYYPfh3UejKt0Kyv+TI4XGDDXocHO9y2Tj1wr/XYcMXGwyUjj+rR9hgximCA+zDcHNHVBKc
saxIS8kFo3qGreleNqnLd7qAXbwIVsb5ffGTlPl7vTK9bQDI7lo7ZRv1GsAdNNn4Xu/FFZM9Ro8g
xGGKVY/GuYN+bgE28gbg33dg3/h/gISmh824qrst9VlQc7l3ub5Yy05FqLiyI1q1XQr9eFeBb/UH
l6IxIVTuNd0KWfgWg5A02OC4lL/U6+IqXAJnleW1X5+Bg+BodkFxUK0wn9rpHuAifgnDrfRVl52m
nWYJ5P6bsyjdaRPh+6iulMctNFqIqr6rHcalj/BzUZ+kd/lByYmIFvUr3Gf09vmNsUlv5Hsf6jcU
LBjoqUBYnSgF5Pf5GqJlug5v7GfAwPxNeQQfWeYQWi2OGimKwA0H+TbHdcqFm84j28JF5IU3qD7Q
Olh87Y/oTjjP2CDfK3eq73a36kN9Aia96q4NbAgW3XW8h1bscbKvsHbR+dKAnmuH+tRdg75avwAB
mw7ToTxpQOtdfyOxirH6kcs7nbjYWB26RXUnmpa7xWoiQBizW54BiRz263QwVsEz7EE8DF/Hpb27
7F7q1+GQngbPyBf2mujjoO6yQ6DCfQLq58autMSRZpEu2kV0vLgAIb3My4/JylmpbnTdbE3bhSt8
Ku6kp/A8eO1rdOcsojt8uD/Kh35ZbI1F4QEUbp79R3Na4P19h62ciTNr5PGYkuD2lBV3jUdGMk4d
vmGoeiDRCBBB+fliDO+v6a4+2PR7b+OTtKF142DcFVi1w2FfO9eZi23FM/5wUuMFOMC703Pr4vm9
AFbpOnQ9QHN+lrQNZrXcXJ5TPtXaXxOUbJM9p8NDdNcc+o/4ZK+7Q/lK2Rp1IOnmj6f0FJ7BgX8E
z9mPdCPzTTDGGHtj3x4BYU50Fdxmty34EhdWsnwf3phQ0BhbFnDWebyTfyL2kFwZHMw9qqRhcee8
tS9YKevLeF/epBv7Vb+vnscTAyEDpP5aPUfvutufAM8Pt/E+3qv3pttdlzf6fbykS28hr9Ujjy5m
VbzBWxG7jD6r2gUJj9bkYG1AhO2CJ3HSbaRHmJoMb0glGeHKF53FY7ggs86RpDfKJrvilrgrf3Ku
YpGdLbaUL1b1PQowxpjmMY+X+ZG7U/xzPu+bx+gqAAXM3YWryMM+md8LLzYUIeZOA5qWu8hEhLU6
c9KfzeQ1j/yNiylsPdpERFcQXw0sQG5YfE3Sgjaa4W16i26lC+Y2kPUWSrcC7KqDZUMfZnOZSG/y
kXHZdI3VsKVeydVyDRZtM2wHfpDxNPyonlGF1Qttxfme3fWE5O8+RrJu/iBdTStl5W/ox28jZVNj
R/DQa0/xGu7xNtwOS+7FKIanpbaTjtqxwU/aOqc/R0K72gucHzFYNSqJKrdMaiKPtrUwnVVwg9vW
2rqaDu14Q8VnT0hhDDHXivycuw6mDpfrn+FNz1c9uCkKdOxPCZVheYc30+MwD4DzKCEA19yIgFTc
5z+R8TCoYCryBkya/+hLojQTcht8648mA8FDs4VUtsWMxn5trgAvvdGaKGFMfYYqbb+yVD0HT8ah
u8LvnaOeDj54ynMHWL9y+d27W+tRvq+uIJTH2CPciPjgRXkrXzjEqPBCwyt/duNheuSG2L0BiObw
pEwMxgxshAj9EScfjzLkQgWKuRuXb92GCI+55hm/FM+n5Eoc7frL6oqxlNvky5Qe+3Fd3ydXDHnJ
VX/ke403NIUtJZDMCwUnDgD+C0IgV3mRt0m1MA/O0kaFjvaTjcUS7PcGyzrPXDtX8lo+5RuEa8ad
/1itCm8kX4UagIvX37wFXrE01ti4XDbDjXnoFjk3POyzOFPLpcIgCWZ3xWzsseSO82b9mJ6b3jV+
KM8GKOvEi1bOKXss9ua22QcY751VfGOtZRstuaWp14SD5GE4ae+HjcbwXG17t/KkPY7z63JNhMqe
19e2Z9Azt+h/2uLTYxK4z9fTpv2JU9C0QR/mlq6yiVbRbXgD7HSfrfoz/l+u8qhyCtANJHnqPZXA
+oZr9vIgsMzQ/X9qoZeFS/lhfB1fi+vqLj6np+aQMQpa785VcGfd4vcGS3t72Znr9GTfyMvIi57f
Ik86D/uOy1nbiH9pFwjoGqpc80F9Ta4lYxkViz7ZlPWi6VzpSca8Dn49IRSCysWTHRy508gP9eVg
Nyvi4h0IvGW4huFVbJkv3EQr5USYyVmr3mM9n6wEDLffDnf+Tt86k5fRZY57i/VTHkPX9m9ic+RX
nBrPumvucBX2dybnEZrYu/zsPHIQb/6aAD+KoPTP2Vb0twtTtTTmRsyP5rSbJBKReU93+fzwuY3G
DfQ5JrkC8k/AGv/IRCmijDBv+8xGoQdZ5X10wyyENK4uss3zw5yJ+lqdl/yxtxdqr+nunIWaj8eW
k10bOIXXW8pt3E/DNvB79O99sUUI5ypNjX8P6MSsC/e19NKRzFGmjlaZbll2argZZQxzbK5qcfih
1G+g8ea0jvlXKjn5dZX4TIDFA1MXU8ZTbqZ3VIIdMS9B7a42EygvVQA96khk9ZVE1BWqGkTFvBg3
cshdoGe4FKCtLIDAG9pkMKHs21W6nHyNDEmWnXPkx9AMNCa8k+j1GIGx0aQD2hs92S9NH0Gg1F4z
xm9KY5J9QS0YBUTUOONRoBpQzYQkIoYYRXBhEgbNvBEagqg3RDJcgzgUYNIiXA8Thpo0hCzNUroi
Ubup/Cph4OSYNB/IrpE/Dh38kTYeU0xaBFvCEuWRebEdMAvIQ7y90jmlOyd657zuvGTNxbq+LPfp
xU/XkQaabn6YwSsqLeKfq/O2QmrDTRX4Kz8bAQC0So8PRWlUu048zKvzg1yQuOp6ZmBzHnR+KCSp
VJfzonm53DRt2q3mvOxnrlYVnfIqzWIQigJT2kAIKpCaALcbRGZ4/HMJjQi5T7Ftfvi2Oj9vflks
FeB4gLq8KDZYGbP+Gcv1T5kOEWqrDAAxEA1J5j7TKPleaVSVtpnTJ9jgiypQKshvoxzr9su2bzFC
VVuNkUgnK16IKs5QU9mbl2LbAelGm280DddA1rCruJRkGekJs7q9orVXLZ59AOvNcjepAktHVp0c
qflgqXa7/Vyb/wAj0fJCn5z9Lxvn132uz4sdFi6ZVey1iRyrwYD/n6AS899mSMWMF/hanZfmhxIC
2VB2Ca5Mv2F4aADbsXX7809mn93YLUz9vAQG3cmh4najbBxDhyroQq3HmCxDJzzVTb5ersEZbiLp
nbqE7PmcJ0a1Bhu+/frbvDQTGOyZfDK/QJvpXPOf5odyJnrpcL0XedGp3vyk+UVkr+FMf7FMhpmR
8rmrr62f6/ML5pfOO43oCaGS+OdR/nIQ88avl3+95nP3X2//uePB8LNVVXW3314y77G3cHXsIRy5
X7v5et73I/tl/bdH9vXWpRFjmOpEVJ4FjGze5efi90/3+UHnV37SZebFX97pc3He+vkBnZZ5ppmQ
tZ03zjv8t9/J/M6fPI352b98r1+f89uH+f0RfL3F9DI1+j1luudaFDVmXsSMOZwfvm37tvq7p/wC
tvzajTIXrb6ePi99vdW82xzBDxYjAv7x//E280u+7fbzUJAbnRvqbauZqWnP+C8/wperrGkrFTfy
3xE35ydbc4XzC+FBMyxlxfnpn4vzy3NyTbTttOv5Nb/b47ztazefTxHf9ufR/NvXfTuwf7ub+Xnz
X792/bVtEFWw/9Ee/b8wPzRDVmn7+vfao4efVYqO7S/yo8/XfOE+dEvTkPXI6IkEpeNP+ZGl/UtH
rihbcPtMGQEE75RR8g3+z//WjX/JCptt9JPyDPb4X//F+1D/ZaFyd/iLYaPfRbP032F+IC36RViI
8smgw83iAHU625HN/1V6ZCu0IIYA/hHmOu/cfSB13ExKPywwLNH+QXesiZ398mbQSxSNT4rSinY6
vo9vKuBL25WqhhfoZqyUmFC8Jc3cDZqrlFq4xHmlkn/UtbxFsVvK49HJ7KdSGnAjk9EfdulLahFk
JzlcuL7uvb7BkG4YfU+PfQcPi/AelMRdkejYEJsaynHDoeep7D0cNMjFxbY7DBYzRyM85MI6vpbV
pdSNJN6l6vqXM+D68xP96hltIRv72wc1TJn2UH4pi5/3r99qwPA+aAQvm9Eno93QuadFduy1oUFJ
BSsrJUlcI1TfdTn5AEJL31B1LYe4RzQXmjTCgo7IS7oB5PeR6ukhSbres2OU4WZlLPF9Sd3RDMul
ikyMJnHRYac8xm0AJowMb6JvVVujCKnX7uTr6pLy69GiXzKJCo0OmaUidAqSKuNCbkUPc3SdTAGR
UYC+wy0CDXJEEnhJpZBCtxyOVOewm85O3J6mh4UjerUtv3kaSxNFll9uAlu5z8JRpu83SPEuizaR
LVzh6ZbgJQBFonGTFf11Z/IDBDUOAupCGaefZVJex7L/YcYqOcI4vC1a5A79gCI+r3FS1OPnvMS/
8OJ0rwTDERK2pPf+4bf6mxqek9JCdqeIdimu0G8npVzphZY2E+3PgYTjQHm5i7T4xWlIxGaDjB8T
jUdV1tLLqEcGZQ7hilD13mQam1oib3tpm7UCV9KPNUyWoBNuKstcAkzHtSjsd0WQmUujtJ+A3ico
/VXa/7qROUtEudT011VBEbxKGn9ljzfKYycnhgdo4cOIqHgUIQQnosGAJDPnfQkUvup7B/8B5y0J
KNVrVfmUBNlBh9i3kML/y955NLetZfv+q9y6c6iQw+BOmElR0ZIsa4JykJFzxqd/v73pY+moT5/u
vho81avHKqNAkKaIzZ3WWv9A8tKNsJW3kvNMLx+6Ib/GLCFZOYRFydQfIy15atBzR9kF2ZdD0Q97
cOorXUsvY1+56vT2CJw7BWliqJhEtcKQgzeMi45f0YSeB0PRu1G1gVTMhA9GGKOI4OEEa2KY3CQ/
XSpv/FAQuekx/+J3+osh5Tq2p4HjBAWtvyEtNKbRwYYcvF1EaEuxn+qxG1jTRqMo2OqfWjN5/Ps/
qP3VIAYzCpmImM3y3nIWUN5scMniLxqjcV7a9vXswlOBDY7/R47XSpRfGgpWvUjkPGLoIozB+YWd
Qk/WXe7u6yj4iQl3UAW7vvvy99/tr/qspzouvcVkihF68K8x57oG6T9TUg/gy9FrwEY4IV+NlazB
LtqB1FNQHs5JAf3Hf9ZUNfgbjkv6Arzqn/8sZUHdTQfF3WUW6iSWe6eWzAduEf9sqs5fB6DRk8a9
+/s/qqniY98sG5bOZccWy9Q/rFFxACR+YODiTKv1yyi4Aq1Ukzki5VOq/dIpsfEy+wQk1b3fOHdI
3hHljWBcCkf9qWneedbPPdBTj9k/hLIbF1jOM8n4aoLoER+Tah4yfVj05PFEnkB10mWZglFN7ewa
RD+WYVP0Gc7iTQ7fm2QK86+Dd1ViF+RRkha8CFmN1LQ3cQlBuVavUXMbVo7dAFRJs71nswAExnmu
FnivPwUT4biTB1TywxF/DASyqwKRb9utv7fqPW5rwwo06pXnI3Jg+UAF5sp5anGyTCy+2YDc8Sph
K8u0mJCEdc2fY2eda2DTVmhn9EtUXdZuQqaqRKiB6GUSE086zkczYDFQzX45TvxsmHsogqqJOgqy
tel0Z/TFfaeJ97K0LjC3vEXrI0UvC1p0F3l3ZsDA8z0a16qMR5viQFKJ1WHCVppUR77SPZw6wmSH
QN2i6Dp1MZqIXKY4+f2LHqEL8PWfu4Srqho0I0d3XNvzLDF2X5EufN1Pkcypx13g6T1iKJsYgw82
wGiIC8+P3rtxhQdIqJUXhnAFAQh4MQufkLQK9tNoeqt+nQofkRDHsoXvCm15EmWpcBvJsB0p2asg
QTYsB+FIghxfcCx07b6LAXVh0lYt003HhL5quzhfhWbvLXI0OBaK9R0ySAVbaF5OTUaZzB2CVZZS
Wy8ca+1r1FsNMs/oCmIaiY1Ki52KI3xVTMv7Vqj7OiR3Xgzg8HqtBGnZbvXErC+K2fyRKJT2fX+6
G0vUSZiz1gXdCZefqJw/GWp4xOrl1q1I59ljjQFgkVDiwgwGDuqwgWG2sYRPTNp5eA0J6xjhITN3
bLECLdu3s+ZDBZw2Sp4Lnznls21bi7HGi8bNjPtmLr74RUdNE7uaWvjWoBTxKQYZCs50iakDpXgs
btyUTL7dKJcV5jejcMHpW+eGv9ssfcfbIS63b4VjThUOn4wYyhGwLFfNIgpxw0UtXHZcWshJaSpq
C8KFh+zJbV5ZPwGrF1tyOxuMlTpM0jxRpeN7+3ghhmysgYS3pKNw3MQtqIRkjfvPCJd9FH5ADsZA
tNUqnYoEZJZF60Uz2AgDsFTA5guY0ij8hSzhNKRjOcTWDHtVCkaQhlOxO8WXUvNX0NbxA9RCd+WG
1aEL7P6qacpo0wtnowSLoyo2iv3oeLg+V3QJ9G5JRtd4Ig3CHckw8ElKElLcQaKf17kFtksszgaI
CFf4K7lmCW5Byx4nCk3xWIUPc5B+ii2QkXG5j+1QR9JuClDICXcg6ncpRk6kMjcDxk6hcHiasHpS
HVAZMcUfut2uUrFD9V2csvTJu/EC1Jwzpf8UNBDRS62+zxiuyN8ZN+HgKPu+Sc61Rp+/5mj0J3wM
S4m9BW/yYFXWJQ54ybrRQoVpyNjmKqtLNVbMgnqANmA4LF0LH7UC0AhqV7HWY6FUqMh0peU9ci3O
avZSVLJGkFlZhzWocNAyE9bSMKGm7Ql/LWoBSpAIPzpKZ8MUhst+dq6KqDyfMeeaMOki3fkVZuQN
m1aK9ImziAxdoAgp3ml+/6XX89tA5ffHZkA9t+rx0DjqXu/ZoQrXrsIqsw0OZZ8Mn5l5zplizSDf
NVEorIZuYuEz1mA41gjnsU54kJmYkc11A99BY1S3WrybkgiNlsX4xWDYAGjJwOMAYFMGuHVxzBSd
bauq+FIbwDEa5LKxCsOfvfCReBtT/H7bgx92Pypmm309MI69sdk2ln+Z4q+Wwxa82QxeeAHeU8dz
LL9AKRueJHA/J3xIsv4Z+R88vPFtY2a7bMAj2tWXturuvEZ/StA1rOYDnnyYx3oo2iaTg+ZPncfL
2Rk+p5a16vCKq/CMs/COm4WJ3Jw74DiEsdyEoHaJ01wtLOd0vOcSYUJn4UaXClu6jJSkbWQ2mIi+
3+DRt8kxU7pq63ReTcLYLkiApyejtgWNn2xU3O+oBhz73L8blAz/LtK9fYMPHBLbX+Kc1gnNh1IF
EJbVETAAG/o9W9vPUMsB9MdqclMqHlKyhQDCaFSahUFfQXSQxOFOGVus1qelT9y4iB1M/UKdolhq
onHEZ967A4AcdDFuKxADsclgLgvoXJXZ3jv4BSpteZUYLQAXt19RaqAggDxe1QCsa2bn3iG+2c85
HvPlGDFHzk25yOBpbhtSym4bpgghmfnCw8PQj+5qYWk44G0YwmTOAwRZ5oAikbFtR9CaWgjmoGIm
jWtqVV5rMyn47a5EOGHdJuq67atiZTkmQJTOoJ7nghwehvvSw6MLrTCq1nNHCWAfDQXLLfisSBg2
Jt70TYmeGOXo1glLR8vzHrrGuxk11urAS+4bbPrMUePnp5qzuFGFOaTdgIATdpGGMI4MhYVkidqi
mqlH1SXyYx+JUGKHEfVsPJb4T7roiJfYUboF66YwqLTs/ICx7HcD96o0+J6ZBhV7YWnJbuq+LbFi
btMS4XB8L3X8L1XF++5n0c4WxpiTrzwkNkIYjlashMtqtYbijEyf+dgj3pQxvQAHc69iYbnZOunO
671VMhBGoo3Sec7PWBh8YlTLF4XAN3gQeCFLrgccPQsjfPSDR2i/KZT7hSqMP2McQDVhBdriCSr/
7zBFeJOxvDX4hk4jBqKGsBIdNGvCXHI5C5NRJxg+4y+k4z6Itl8vrEjRc6I2hDupgktpJOxKcw8L
v5HXc5U5t01+QiRGGydNKKBN2ucCIc9VhXecXplA40zc15njyEWoKERhUDzimjqKP4ZePEMNR9Ww
bIV8DqbdVXCP27nQEVgic/alFV6svvOoB5r1qNQ3caTiygXHE+tdit7KLECeTPF5neEeh8mrxpo7
CNdXnNnGNXQeCuZYwoYxUtHd9DVv7etBeMY6wj1WKcfHFjvZFsmzPu83Xq6EwLyU+2nSzD0WsOtp
KHtUNIAVacKflmUgXUHWuE7Kc73N96YoZClEro258SH9bxGYa05lK6LA+mDNQk+lyPpVC4eA7eoM
MBfktytKat2skNcZgebCz6v2L6pu8uzlEIjyXxYDXYMWPsAzFd4ILrBhGB9bWXIzRMkR1Xt701LT
kxyEsGohImRRDBhz1kRbdge31VGQQl0Hr2Z4tN554GaAANL2MtSQgUuq/KF2s2iTC5pD5OusHAOU
0dAJwQjE4JAN/aK01AtkbFb5oIN0a/WLWA/podk9XZxl18QNshV6tx1IU9sCplUp8F1UvT2fAYJX
jYZIqZI8d3V0PcwZ4oNu/mxp6YUTImVF7DFPwbXvjxdsk8al54TXQ9Hc503yqUqi86wrnuthRFXX
XGmu/tXt7CcTgCLhZw+UBh/DZz0NrnWwnpo+CAqg4y1jLVqwy7joO5t1vcNJNH1mD3WOFg3bFGDA
sTqz9JEMc9USi1vgTNBgmUxb/socod1UetkTcd90sNRuOgxGl697ShKLwtYAbmJRSfydm/teSbFQ
KbeSNyHL07Y++murKx6k3v/JNoEfGhvM8yBjiCpREa2ayfUP8pAPqXJQo+SSfbe/8bEewreAaSwd
rC1JmupQq4k3L6OsthdVXdzFSfu9admryF9Xnsm+Es0W2q6Tzz7bCLpw6//mycgz1+yAClZ2tg4F
IL327my9BieRzd/0IoMebYf7qFa/BDHZH8S/HuDpb3OR0FABfscQYgiYdmZawGbMraPeBveotKDz
bnt8XxUV0JHVLUe1bqF1lNcn8jsBKmLLqG87tMyTfZyxiYsK0IQVW7elaYDcVnNrbenzD3Ma9jKH
2cauu+gB7wSNsnQLYDhlZG0AqT8StbE9wj1wbc8Xwk8t5gWDeXM9CIkCn+ap2/gnkobMl5byPPYx
prk1N9BCF7DKES/zOWNzwxbz4BBe1o7PQJwmCsn2z0Qs6yL1J4NEvwQaaqMHbIIVp+KrLWTIPVOY
XGiRPSHn1O5LPUPHVfy5yDfuNVgVnovugEjhyTSXknl3lZo+VTMQnjjJKEGnMUKcyU9znNdOm+7t
kfuL68tQVYwlrujjQkfufI3H7G2sQwNB9yvdO9OV0vdIExesrnao5QCoInUNUUQpqZUCAJg3XY4V
aQu8CS+6cGXr137bRyzPbOHiqPzqtv4nq8538WQ6y9pIQFh3XzMbNGkEOCIlRX7UoyOWKO4q84EU
u2DoQlsfdg751BbxFiIo0WPGObRXlchj2rO+zsJNr5E9qNsMxI81rswafEmguhZpBNLRUND7ZZyr
6X60GOOdSCsORQi+fBhvWqf+4dtkBBC/PC+1gP16T6LCjpvPvltunYkMh6UWD1o3N2CmMFKLkwHx
GN1fpS2rNsycdWGwaSLnnq+y2tGXicKXspX2GreaojnvkAJZy58nZKaJwqjFEzV+avkh1v2cP+gq
S1lMZnCwiqvYA1qFiiwiuf5wO5sjGPO5ZHgkxqVigORBTmYZVeym0c67VSJEl0aIUMuWVnFiship
HX2JuggrdXK9stclY7jONFVUrtmdDCOiGpr6U0immUClZCIkwVp7MRsBICMyjtQf1AXUzbs0Nhu6
Ba8RtVV0qL1rQRbhTxmhCKlFJsbJrJu6Nr+nJbkhzy8BrKnPEbJNufkp7IsY2VgPWzuaNIox5DGQ
oSJROQWMUSuPgD/yaUXylb0tzppzHx6dTORxhbKX3aiAqPp2PbTJJ8RLL+OC7HxfEMtlSP0uOhVn
esS9UDHMtIu0THY5yQb0Ngx9PdPhF2PL7yqT2znJODLbA8xcANMJGR7FzvJ1kXQ6ENmM/QIIan0k
MVyUJoyoFjv5dAI5G2TWvmuH6lBM8VNgkoXRlGOPdeqijkEVZeat71bJhvQ9y3HonFeDFq5zBRmH
GH9pL4uaVWPm7c7zkU9pom3ozwzaiGRNvcs7HLCtuEg26UCkMHtA+aJpL6TaAkoPRAXA3XL/0AbJ
tyFI+n3SQUhJ3flnpt63ogNbIYk1xUueosGfAHUTHuf8kYS8mVarN0PpbDOD7Jwak1ZCkzMmL0TK
go5H/sJa5sm5rMmkSJCQXuFnHty7KNUv0xnKoU+3ZQPVpFm7dsqO7Q6QUdnHsN8dVmNsbDTQIAzd
Wl+rXXXTNCAjwgLVi5mZFitbg6kS8kgGqGGyyIZp+rmum8qKhL2aVVtdj7zl2KcwDRvyagqsrATB
MzXkp/OK5rvv+xcii+snx7aabkO4W2rGoB5t+CspGvVej7c6sstM8L27t30rXE2MZ+6wea7KBCZB
FJ5bGjpUJTW+XWySIPXiYacwp6AxNGvkHyi1ZUHfLGqv9NdDdJvY49e66g8ssSu8BfcE/EdvQANI
JWMIdodd4kiY0+BusdVb5Srw8EOO9kW1q1W9WlH1TsxhG5SlMDXzPkdme6M2w64gI6XpMRhMNwL3
Tdix1eAGLlicWzhFXRBA0LG/1FpKoSOd7u3Z2WmZ87V3le+41ETLWlPMpc4OrjL2tsa2MIojUlGW
sayJb1AQRoQpTJbRND451gAtrU/2vZEek0wjrslhJHsp2Lzebi59T99ZrY6ucr505wiBtfTSmKKb
rlCjdZpFx9mD+eWn9c6r1eC8KuxvWpc+tgHBYuSma69HDjZO6Y8OfBBfheiqRdaj5s8B4gfVpeKZ
1ZaUbXyezfD0FDSVzbaDDeslKChPbFPs9iYyyWcuom43zdm01i3j2Z/1ChyTX2Fur/FVfaOYD/KA
lVeXvXpe48KbonZ9UJrCPa8rrd4aSnBb8w3g9SI+55jMIf2ooHU0WwvmkmplMC/BgYQsWoTGhPu5
XasH+dwL/SssXwtE+NyM7KKRH30KsjOio9TqnLVKsgAvVKRF8kHd2kNqQNQxMPRNEgQfWDG1Q2kF
Op5knMkDIpRUTFm712k74WcjDn6XhsS4+GpKv5GXF+YwOpLzH9dBTJ6wLrBJC4xPQYdlA3DPaqgy
Rl5SgA4nLbLLfeqTpEwJjZt9x3JkYQLOHypYtUFZx1CGfx8sr8Sw3uzGdYjQ1Tk6zP/fiOT53wIl
2KRBXuXM/0EQ5TMK2lEe/AmUcPo/vzVRED4BigCIgBo15X8q1L81UTReQsAPzAJaXULC7TUmwTBx
LfFsVI89AYz4A5SgnqGS69CHXYP6CJoo/wko4U15i7q5JcpMqLKgeIQ2ilATe5Xd18jeJrVXDZdG
9cgu2UHNuFI2+biwzGuW5Fct8xfFeqmu8qq89A9/7Y36ShUYajkO/DX/YvoJT8V+KMgX05tvCG2g
JVhQDs6DC2Nb3EXlwnxkADwH22iPA0mHItfSXYbH4UE7jitnzxAvlmQ7Zvhyxbr4F8LAgELeCFyp
LvVPfjeAqSZmypaslb1qGoquWmqlpnbhNCR2SkGIzyUrfjDYyZuCFt8HobMsW7JeRn7nNKCCsUcW
wFIRkrcCXSrP4oCYMRhrcxWiFLeqTEjgehdB7hCHHhHXjW+qT1WZj8T46AMY2jwss7gslvJa7g/Q
c+2pJO0NdjqJmoiEXAW82GWH/4JNOiGe8rnHYkujnC3NiyO1CJmifjsa94KtL59S0bvO3WpAHxbs
tG2Rbi20EuMBkWt4OYBXrcGvxvYmIOYH9VAd5CGrfW3LdLh7uVRLc8PZIfamkbyVNgJWVkXOoJOA
3q4rKYmMbOCla7LlDPour0pRmCsOJymXk0uyvCC1XGaTqCJMYZgObu1vDVKihYhQTWHfh1T6rzOE
48iPiENTH4tW0/eWMJXMjLBBoCTEc1IeKnGmjaDrBxWwvvTD9lVSEk4ubMJenhdmCv929D8DnNi1
lYonu5a0h0wkLGaRmYhwupOXWplcoYYLEsGNvrgqmgkBmSq3RwiXVFtzkJfk4eWpVsWP1gBwU6mA
P8jblbI0cRtgf/qiYuPWwdFp8DaT9yvvUp6dLKPlqeomJQ498aeXO9Tx/fp12w7iLewKje5HGSrk
MKsG0vko/M1eblaeaWiP7RgOa+nWpajIIMizqCqQ0TXnvTsiiew51oN8LcWnYt+UxqLXGxIwCqHz
KBSTwjzlT3vE6huXfMTpqSFMvqetLnoCUCt8F8WZ7B06CK/dAIBGXpeX+MXdZevR58mv0kSVQMFX
lCHZV4Uk49ymd5ZjoDiH1mNDhJIw7O+worZjSH0PcDAZ+BhUNqMZevjo4V0eaZQoBkLRBCW/nVQp
kt1W6hedzuYORRS/3bzqr+UJZy96cQPsY9P49YX8NtLD/PS9xJezhN+iJ1wQ5TW/ITqLkPjf9ROd
xneZKjLhnCafysMoXnh5+uYtqYmgBNKDcLcLfi8V0YlDkKFLRyBVO1vbY0spLOnkq7M4e/M0F5US
z2uilRn31qrBUnFBwKTjeio+0NZmZ12m3ePLx8uzFtzkDhuF07vqsGHUjVMMpovfbBBY8Ukc5Jm8
hsQp03deRyYCJCHoHfHGmWQMhWsP6wT58qt3tuqz0isZ9Po/FHXk2WjGZf0oT6cgR0BBnspD5Vpf
Q5aMdSPxoS8vSFGdk/SOvPgivSOfKm4GLSXHXFO2fPK7+ZERJ0xS9NsuRBmlYp39k4CSllXeDuny
xSC/uxPQp+X9yoNu9MQVgXp+etW0ha8rPg8cT6+HsF4ipF+KaczXyG4e/clBDIMPOb1Xvks+LzSY
Ci9P5Zm8dvq4V/8nV7psOw3puVaTVjVUZTPGYpD91ce8XNMHw52Xet3+cJqiXBnUTkLRTd0BqWgt
db7KZ6RqMIkV/TUNZ3slrw0CSy7PXg5vr2XC2tS2MF5WaI1MUdiTyvfkc/hzEjf/l/9X/reXVwr5
/16ey7O3f0p8w5drAZraWEVsjQnUCXHYz4LZDLlvFlzkatfOWKJhkquPph/BcRKrnjwMYtWrRE0k
xey73PaiwlEFLRZThTItMQxEOLudmtVgYvsuD66l3uIMW2+k3M3LAf3Q1xaz8oU8qp6bqCzXUvZG
LYt4mTcxzkNiZc0R6aH+NOidyJLWK5mxlYcX8+W318SqVyfVyHwl1JZix1cxLaGR86HRKMhV+rKx
4DgTM2x0mAhu2hGO1uhUuKSiFE09UsRO8RlzIIszQaHxfkAd55N5ZSYJ7hRi/El2kyOHVWXiFUWJ
1cHR1yvWkUXzIDu5nqwKEZcI3XVs2MmXiUxxnzUDWzZxKrP58gDSFsSaHcxYDBebcZj8Xdl/l21j
GUpe7MjnzPuGfINoEdlKtlj0E6chETbH8Lsba50N1s8uNqrzToBpRvdr1UDWGZwAy7Nm2pF16zR4
VCalGzJMmKKywxrF9sRzugxtyNK/jQoonfKa6A5YO6S7eoz5wg0lnP2gHweNJaSpiPmxYL9Bj/Ch
Za87TUGCpsx5AVyWhsnsLQo2e8oX+kETwZ48zGZ35SGfuevbiYo67mwlGJBQn++qzO838ZSh/1be
RiJDWWhOvbKgJNd+7tzEJhJUeosTmnQXlwcx2R6k1tTLNTWaeoBMeYJWAmQ3eTj1AHkagRWgpCMy
3BTfiDYULGdIQ6oNPjd1aB4Hf0CiFOmsRTs3+x5IzFU7WtrCGpAAHHX2rXbnXNkzpZlStXoW1Ez7
2YxqRkaMRU4eJJdMUq/k09zAF3tG0Q8bmx9ktK/z1OgPiav0B3lWxdm40EK8unDWrrFhFRtg7ADp
HS/PsfyAh3W6nHhUruRrLlNHb9Xp9uWS/I+nz8i6ni1ZY7feogmQRGjE2iKpS2i6oQMjTzsz7hY+
+X6AkUK1UR08IFHyrZLW9FdUp5cX5PtO/2Ueox9pjHKRvOZUyGchd7WxS6oerjioM/5rC/mczq5B
7M1J6eEihvEKLzuKyctlfewnzdrLS/JFaIId1TneVigJjP+Kr5d2+LA7rgrC1Hf3eWddj75tbugp
LOl6CBfWH7aDHSQU6uW1tn4OXHyddSH2Ji9ZmaasVMOj7Cze8fLCy9PhqmSHa8INRJlp0eOGpKzo
ABixOVvN7S/TLTS+1jhHaMZy18Pn/BlJswtwZ2AE9G2zsu/SS8KOW2VNFilcrPrslmQKzmBtvOZE
988r+0Cpcqpvm+FYk1wiSoJ8Ghym/qHTv4oCQpigy7FO9HWYPJjxlRZvswZczDn2Xg5CEDpjZutA
DScrp6BjkR/z+LIaj914nAXojtLAeavsXW9JUTMgow1xNNonGam6YonVks99bcAJHt2lObNiL9vv
MwneNbrf4bJut11IevmpJt3M/X9qnb2F/YA6XUE8zZLPMJkRIghW4T16OtU3DbBSvOx11EjWSDeZ
SGwAJlgY+rJVNrBnTGPrqBs723eI+0ebhIqjeeWCXLqv4+tG/ZZeqJtycbQOFD8W8eW4QO7WQ38A
WYoDnlJP07FZxT+njUFxY9Gvi5VyDT4KbfbxydtSqd3rP7SbfD3sk0c4lg/VikrPDtWb8MrY9Tus
MRfRtUOxYWFfE3RCZt9TOrnQduW3iMCyvdRQSijXCZI1ESW9PWB1+2j0q7LDx2EHWBJogb/6Bjjq
Kt9T3rpD3RMVghvlEi/MH+FD+bM4Vkeq+EDP1tljbi1swuz7Nl/hj3bXPJqr53Y3n++7Jx+C7yLa
zttoyRdmH3Iorg8GmgDbclpgmaIG4OVYslYk5IAvZWu7emzjXRTeDgGV+lUN0Kba+RsAyMAAcbfE
etRZ2p9m3Jpa9E7M4gZA0vQlKDai8mas5mmFJpEH/6zbwTOmYj/iQEdyAIcGMFqA77V1qYFGqJ/q
86Nz43Fb+d5e5p/s8eD2a28dQc6lzPLZmHcFRONpzQw50znuu83sH8Odd4N7z0WwGZ9aCpU/dNjz
C4SwEpB0qO+Nq+lTmqxg/7fjrkUGy9/HYJzsWwDR+VejPFfnzRdwMrGOrBSIk8tho34vFUys1+uQ
lVT8i3BIgHmOFUA/UPk/B1HlqOc+W+FhaVxp3iJ5qKbluXXXg20812C4F5+RrWIdbCDy05OOPoCr
lfOlzzF1WabA5leKIV40z01z1z9Nd155RG9aPbL3ukmftGcVqUCS8t+8fJke+q8qvbI6IhXI7meb
Iw1JwXOfskexl0jpTFRtKNGEC/1zvm2xjCoXzoP9rb/BYvax2o8XGfl3lNfyI8Nf6feuvxo+9Taq
6ovuR7Csnz2Gj7bOEU1BGkLbpAUCU1u+IR+fDgT9S+3COIDbASkI9zPbDVQCn9WL4avyPb2msLYk
SLvTH4MfyR3Aq6pYwAOAfbn0L5PP1efiXL2BWIwg3BpwTLmwUQPADmB+TPfm5cN0a31SdsZ1/Ixa
p4PSCxIOK/UntRf7gGLXumoXTDT1fbvtb/Sdea7uwb7VD8jW9V+JjpM9ejgLnKkf1WLpbPwVFf5V
dxdRkCsW2hImMmpUFC8qbYVddsKUTQBx0z9l+7pegHYihW5GC/UYrJhTP5vaAejBp8JfcevFGtPb
fqET/Q4LfaFv3F1+431JVt4DdOjVvEuesq21VvB9dK+odqkA95ZMmhDkgXIOKxvVt0VxZLjFG5J0
UB9IktEPj1hEacj5kJJANSNY6PF2vkQQyx03CCHcfPd3gE0O/g55dgZqikbEdbtT9wMzT70xEeNi
BjSWqrfQV9Un2hTlg3GRUGUtlpjcTcEOC96gX6XqKmZYX3uPwgV9xAl0WRkAUBYGPV9HUMZBKW4J
uLfZUtjutkjhoJAUfxkuivqe2CtGd4hP9DbWZ2qGBX0PKPYRvYh9dfQ3qGw+mHznrbLQdihSXDkU
Gc+rclPuDNaUJea0zjIgHQlgNl4/T1fJ0fsKJOYelaNt+A0RJOtyTKnMvix/bl6R8JFLpMG0kfVp
uyN5dFBNB5E5w7984XL6BfG6KWKjbhgonDR2twaN+mjHLnvrnSmwSUZZditDMLZ7ERTJM7R/f50N
ltHmO3lx8FQK5FRKUNFq4m0k3pPK6Oaf/28DDOGyanSCkhY6SdHZy6Sliuw6P0PK34JI7gFJ+32I
a7XDZZOiijyTL4CKRRMIcJRSIRnpUaI+BKhIhkmi7xsyV1Jqcqa4fDidjkKAsrHKCsy82aBKGbLh
HIRUZSBEK0OpX5kJKUtbiFrG8rkvpC4dNC+nJJl2thTHfHF2lGdtKIIC6fQon9ckHbcRMve2kNgs
hdimLsAhqjg4QshBnr1c04RkZ4Z2p4+GZ6TR+e2JH5jwhEi3yjUUP2JN2fpQEoQMqCsVQWGp72Mh
EipZnieqZ2JhOIOU6CCEHl4OgQgFX57qQpAUceormfs8OcuLyKSWCqYvF00b+I0jSJ66UJSwUT9V
wWftZDq4FSlBeWaLbHCU6OouA+mi2dqnVEiqukJctRzxppxKlgm/K6tzjOHAOKPGqnYPI/Ym+wEp
SwUTzu1LAknFInY5QXpgMEbUwyKBscpmMjGGFID1KsJ1nZ1n10dY6YKykU/VIeqXLlslD+iMEyAq
G0p9WcqfdyWSomDT6QjUAcYDNHZja0TuLpiFgmltWp+zqXTXfQp8dBmLfB0IKzADICNWrlAr8MQv
93J4udb36rTX/aOkHJ/IyGYHfnRCVVdtMMUk6jGE3G4vEnEyRSeqIEur75n1RDrZlIq9p+TxSzJZ
1/snS8j7qgr6B0oxGod8as+JfUFS2dU34IAeY6Rrw03RGJ/7xsUhShxUgG65OnTrpga1KNOq8geW
h5enLrVWbpLAUGVPLn9eTYT2yuRoBEY4sC5LoQQyTS7pnUoknU8HkUPGNYuLQaCtMg9YmlG1/lKZ
ARMsZIY11uP6cHoOOyL7f4wh/MtmQdTK1rLIdtM919Ptc9OlbfMHg1a8el1EeXtX/O/e9Pcf9F//
ZnkPyM2rItbvLyW/8d99Rvq1xWP0x/P//LfhntmmLt0JhH8ltbn//q+0yINfLyuueiZ4j/BwySWK
B54EkJxfNdI/a4a/v8NTe/79e/7uDk4NtP/xP/+Ne9Vb0wf5lf6zRvA8gCSqCVxMPKARvW4E2NNn
8Kddw/6/dfffiy5vRS8MoiJ/Xa5l0vv3esCbT3jVA7wzC/KiDWnuL3uAhyuGRrUW5uvp9VNrf6Ae
QM88/S4n57P/1TCALG8zECiknnoAH/i6B7j2mWuqhqHTDKfHRxsGGlXwf68nfP0hcFtR09bR95bb
fJkLzDOXcQDECB6AeDC5vG4ET0eGAP4zxaxTI1Fv/1hzAYSK03d6R08wzwRRVnc189QIbyZETdPO
6CkWavZs1XicWv0jDQd8n949HsBpIBoB9PTNQPA0+gigcR3NAvk4TT8f6PaxMwUM8Schjv94PXDO
dMu0IZH/mg3ergeax6oIp9TDDUg+PtpAwCZIf/dIsJjzmO5Mm1lBPN5MB8yJhmnQUH/MmcB8PtZ0
AG/hvfsjUzuDvahZSFCc5rw3XcFh4YDjLs2dPtjdY0YOQ/59A8E9o4s7jmP9WvbeTIYODleareNo
92vF+HgrgqYK1YN3tYLunllC/0Y3mFheL4guC6ILJo759tQ5TtPuB5oMNTa0/+YG8Z9vC3RCBLq4
i5yQfLzpBC7qRCYAQBOEnHx8vFYwWKzf2QnklI/4n1DrkY83EwHbojNLd0z0mz7ckshWxuVHe9cg
MPUz1TFxJEJY449f+fVY8AzCCBXnPPXX6x8vTDAd7b37ItM8M1wUVVCaOI2FN2uihlGgbXmGQygp
G/wjzQWm++50gamegbXVkBT7tf17c/+ud6Yh34Vz768F4bQV+1it4L53QTC8MxEMs/07dQKx4Xw9
FtgZsSPARtL7tWn4cDOCrplAr985I4j9H4aXwL9PM8KbGdEzz1Cfw69S4L8/1saQHLbOt33XhEjm
DM0c1kQHMTPxeHv7LlMFmRNyK7+XzY/WCswI720FR6x6Bk7Dv0Ilfus/DQWLoUALmdAB5OPjDQWk
Ed+9LOhnhIOGZdlsgF/fvkOyAJICmaNfneAUj3yg+VBX2cK+txMQJoheYL2ZBx37zFE10iloZsnH
h9sZ6sh6vXdnyJ7AdUzHg81yusu3a6JFiAiq0/uwCVRdI7h5fx8wbKDnqvmrUPBmIhDJQ/hDYmtw
aqUPtz+kFdR3t4IQXSVK+L39eTMi2B8RijDm9F+Vho/XCoatvXtpJBQy2ARbdHv5eBMxOuwSXcvU
HFZH+Tg1+0eaFQ1N6Dy+a4Mg9srUzYSS7++7/NPaQKhAR9HVX9OG9/GWRjZv784iemcUl2DnkY2S
jzfbJE2zGRJ0FxIsf7z+sbZJhkG8886+YGhnpm24pqv96gtvWoEim0F1ib3krxzLx9snGGya39kK
5BDYC+jQSd9OCNYZkyI7ESEyLR6nsfeRJgRTf3c2lQnBJE1E0PQrYmA79HpCIJ3oqLBYXf2PGUG2
98dqBe+9e2WDxcFFnhWdp7+cEDwiihM7mB2TfHy8VrDePxQMhoJrkyr5FRe92SiQuD2jzop26WnQ
faROwAbmvZ2AoeB6FNh+rf//EDxTWEA62BWx9akPfLj50LAMIdf+rh2CQVcnPFJd769zqg7gHA8N
a1OoGovHh+sLTFZCc/ddrWA6TIsCY6T9aoU3kcNpKLB6UoD5aFOBYdvue3sB8aMN9Ib+9Ec68c2y
4P0f1q62t2kYCP+ViH/QCkH3YZNQJ9HBWhAMJj5eE9NYSe3KTujCr+cc210uScvgIu3Tkj6+XC5+
ee7xGdeP7gCGq3/PMr2g2zhp2nAHZZm1ajYp7Jjo7dwNUcU1vB4UXE6m5YRK5MaH5iB8289itxuS
hGpVZp2LUXXWthN+Hh5w2DRpKz5V/OdKCgMmzZv2QhPM3MAeFXHvStjCHroiK/z6MPKeLbl+Rezs
xP9fgG3Rw3Wl0dm4Rv7WigK3Ohg+cAHKgo0mutfoZUZc5CWUEs8pV5JY7ZUbbGw82sNAprtWe40g
H1kpkVYyrSsC3qoMuOC3ooQjGNFFXizc6M9GDlKvRP9Mlrqs91vqdq8T4LaCe2KMzMj7xLWOy71z
kd8LbXbU5JDW5iKv0ONSRgvb8PaZYi7wXQY5CcCZzz2ycctSKi3pF+nTemxolUno9SKvFy5VxkbW
RxoWPhvNhf047Jt8VocNjAB1WjTxydu4QAXEBF31va6xvE3fzV6vxzV7DVKR3gOTb1MML2swTQkq
67ojJA34JlsLaV5bUVUkpuc+J8PGl2kud0AF057x50PjWGB1RSI7ZFX52FhhEf8OB9I3BX56CnSN
hYPJ+/QJADY0HnDWC+757O3iKjbl5mz/N3faiK2B3uwJNahvJoH+BXTcQqbH0Z5cb2zEMVnB/mBz
SYd1xHcE1xT4H4SxoolY7TzbM9dTgK/Fk0zJMIbU3RQjuvPMD22Knt2OVGHb7Y7FS5ZgNI6U9OP0
iY1pGrgFrLnTh5/jSpAL/ymX1OOed2TDFiXOSOiqBmkFR+axobF8Q39PSsuPcYE/C6UsVtmE3jJh
7vknLvyXXGciubODsc1tBOG75avGvXujgYg8x2yCuYRvYBiIDh7ZMq57HtD7wlpBphRBVs7HfqKr
ypBi4eJ+qyCPT+76QqxBOccEKxf2wtGd56twniixS5TAd4krm154B2KRa/Qj4LijdhX9NANfxwYX
tkpGjcc0zgTB9yhtqrECNJm5Ba6Nbfv5mqcX3+YY03TaCDnkn+IGx7GfUXLN3ZGWAszNHwAAAP//
</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6963"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95075" y="0"/>
            <a:ext cx="8716963" cy="566738"/>
          </a:xfrm>
          <a:prstGeom prst="rect">
            <a:avLst/>
          </a:prstGeom>
        </p:spPr>
        <p:txBody>
          <a:bodyPr vert="horz" lIns="91440" tIns="45720" rIns="91440" bIns="45720" rtlCol="0"/>
          <a:lstStyle>
            <a:lvl1pPr algn="r">
              <a:defRPr sz="1200"/>
            </a:lvl1pPr>
          </a:lstStyle>
          <a:p>
            <a:fld id="{F5B68725-3BA0-44FC-8E32-C2FD0B7ABAAF}" type="datetimeFigureOut">
              <a:rPr lang="en-US" smtClean="0"/>
              <a:t>10/23/2024</a:t>
            </a:fld>
            <a:endParaRPr lang="en-US"/>
          </a:p>
        </p:txBody>
      </p:sp>
      <p:sp>
        <p:nvSpPr>
          <p:cNvPr id="4" name="Slide Image Placeholder 3"/>
          <p:cNvSpPr>
            <a:spLocks noGrp="1" noRot="1" noChangeAspect="1"/>
          </p:cNvSpPr>
          <p:nvPr>
            <p:ph type="sldImg" idx="2"/>
          </p:nvPr>
        </p:nvSpPr>
        <p:spPr>
          <a:xfrm>
            <a:off x="6662738" y="1414463"/>
            <a:ext cx="6791325" cy="381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11363" y="5445125"/>
            <a:ext cx="16094075" cy="44561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748963"/>
            <a:ext cx="8716963"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95075" y="10748963"/>
            <a:ext cx="8716963" cy="566737"/>
          </a:xfrm>
          <a:prstGeom prst="rect">
            <a:avLst/>
          </a:prstGeom>
        </p:spPr>
        <p:txBody>
          <a:bodyPr vert="horz" lIns="91440" tIns="45720" rIns="91440" bIns="45720" rtlCol="0" anchor="b"/>
          <a:lstStyle>
            <a:lvl1pPr algn="r">
              <a:defRPr sz="1200"/>
            </a:lvl1pPr>
          </a:lstStyle>
          <a:p>
            <a:fld id="{F298D309-53EA-4CB5-B27C-151036E7CFAA}" type="slidenum">
              <a:rPr lang="en-US" smtClean="0"/>
              <a:t>‹#›</a:t>
            </a:fld>
            <a:endParaRPr lang="en-US"/>
          </a:p>
        </p:txBody>
      </p:sp>
    </p:spTree>
    <p:extLst>
      <p:ext uri="{BB962C8B-B14F-4D97-AF65-F5344CB8AC3E}">
        <p14:creationId xmlns:p14="http://schemas.microsoft.com/office/powerpoint/2010/main" val="2200155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8D309-53EA-4CB5-B27C-151036E7CFAA}" type="slidenum">
              <a:rPr lang="en-US" smtClean="0"/>
              <a:t>5</a:t>
            </a:fld>
            <a:endParaRPr lang="en-US"/>
          </a:p>
        </p:txBody>
      </p:sp>
    </p:spTree>
    <p:extLst>
      <p:ext uri="{BB962C8B-B14F-4D97-AF65-F5344CB8AC3E}">
        <p14:creationId xmlns:p14="http://schemas.microsoft.com/office/powerpoint/2010/main" val="281413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8D309-53EA-4CB5-B27C-151036E7CFAA}" type="slidenum">
              <a:rPr lang="en-US" smtClean="0"/>
              <a:t>7</a:t>
            </a:fld>
            <a:endParaRPr lang="en-US"/>
          </a:p>
        </p:txBody>
      </p:sp>
    </p:spTree>
    <p:extLst>
      <p:ext uri="{BB962C8B-B14F-4D97-AF65-F5344CB8AC3E}">
        <p14:creationId xmlns:p14="http://schemas.microsoft.com/office/powerpoint/2010/main" val="145591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10/23/2024</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10/23/2024</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9.svg"/><Relationship Id="rId2" Type="http://schemas.openxmlformats.org/officeDocument/2006/relationships/image" Target="../media/image4.png"/><Relationship Id="rId1" Type="http://schemas.openxmlformats.org/officeDocument/2006/relationships/slideLayout" Target="../slideLayouts/slideLayout1.xml"/><Relationship Id="rId11" Type="http://schemas.openxmlformats.org/officeDocument/2006/relationships/image" Target="../media/image18.png"/><Relationship Id="rId10" Type="http://schemas.openxmlformats.org/officeDocument/2006/relationships/image" Target="../media/image17.svg"/><Relationship Id="rId4" Type="http://schemas.microsoft.com/office/2014/relationships/chartEx" Target="../charts/chartEx1.xml"/><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4.png"/><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jpeg"/><Relationship Id="rId10" Type="http://schemas.openxmlformats.org/officeDocument/2006/relationships/image" Target="../media/image27.png"/><Relationship Id="rId19" Type="http://schemas.openxmlformats.org/officeDocument/2006/relationships/image" Target="../media/image21.png"/><Relationship Id="rId4" Type="http://schemas.openxmlformats.org/officeDocument/2006/relationships/chart" Target="../charts/chart1.xml"/><Relationship Id="rId9" Type="http://schemas.openxmlformats.org/officeDocument/2006/relationships/image" Target="../media/image26.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1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36.jpeg"/><Relationship Id="rId12" Type="http://schemas.openxmlformats.org/officeDocument/2006/relationships/image" Target="../media/image28.png"/><Relationship Id="rId17"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33.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27.png"/><Relationship Id="rId5" Type="http://schemas.openxmlformats.org/officeDocument/2006/relationships/chart" Target="../charts/chart2.xml"/><Relationship Id="rId15" Type="http://schemas.openxmlformats.org/officeDocument/2006/relationships/image" Target="../media/image32.jpeg"/><Relationship Id="rId10" Type="http://schemas.openxmlformats.org/officeDocument/2006/relationships/image" Target="../media/image26.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25.pn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chart" Target="../charts/chart3.xml"/><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2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image" Target="../media/image5.png"/><Relationship Id="rId21" Type="http://schemas.openxmlformats.org/officeDocument/2006/relationships/image" Target="../media/image20.png"/><Relationship Id="rId7" Type="http://schemas.openxmlformats.org/officeDocument/2006/relationships/image" Target="../media/image33.pn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image" Target="../media/image4.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9.svg"/><Relationship Id="rId5" Type="http://schemas.openxmlformats.org/officeDocument/2006/relationships/image" Target="../media/image27.png"/><Relationship Id="rId15" Type="http://schemas.openxmlformats.org/officeDocument/2006/relationships/image" Target="../media/image43.sv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29.png"/><Relationship Id="rId9" Type="http://schemas.openxmlformats.org/officeDocument/2006/relationships/image" Target="../media/image7.png"/><Relationship Id="rId14" Type="http://schemas.openxmlformats.org/officeDocument/2006/relationships/image" Target="../media/image42.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cktail in crystal glass">
            <a:extLst>
              <a:ext uri="{FF2B5EF4-FFF2-40B4-BE49-F238E27FC236}">
                <a16:creationId xmlns:a16="http://schemas.microsoft.com/office/drawing/2014/main" id="{2C84650E-2F84-70D5-B3D9-A5AAADC1C2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8320" y="113234"/>
            <a:ext cx="10693188" cy="71287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63690C65-5494-1B17-0FB8-262555054085}"/>
              </a:ext>
            </a:extLst>
          </p:cNvPr>
          <p:cNvSpPr>
            <a:spLocks noGrp="1"/>
          </p:cNvSpPr>
          <p:nvPr>
            <p:ph type="title"/>
          </p:nvPr>
        </p:nvSpPr>
        <p:spPr>
          <a:xfrm>
            <a:off x="3337881" y="7242026"/>
            <a:ext cx="2808312" cy="430887"/>
          </a:xfrm>
        </p:spPr>
        <p:txBody>
          <a:bodyPr/>
          <a:lstStyle/>
          <a:p>
            <a:r>
              <a:rPr lang="en-US" sz="2800" b="1" dirty="0">
                <a:solidFill>
                  <a:schemeClr val="accent5">
                    <a:lumMod val="50000"/>
                  </a:schemeClr>
                </a:solidFill>
              </a:rPr>
              <a:t>Research in Action</a:t>
            </a:r>
          </a:p>
        </p:txBody>
      </p:sp>
      <p:sp>
        <p:nvSpPr>
          <p:cNvPr id="6" name="Text Placeholder 5">
            <a:extLst>
              <a:ext uri="{FF2B5EF4-FFF2-40B4-BE49-F238E27FC236}">
                <a16:creationId xmlns:a16="http://schemas.microsoft.com/office/drawing/2014/main" id="{C86B680D-7712-24FF-B1A5-2489EE0E5F67}"/>
              </a:ext>
            </a:extLst>
          </p:cNvPr>
          <p:cNvSpPr>
            <a:spLocks noGrp="1"/>
          </p:cNvSpPr>
          <p:nvPr>
            <p:ph type="body" idx="1"/>
          </p:nvPr>
        </p:nvSpPr>
        <p:spPr>
          <a:xfrm>
            <a:off x="913384" y="8035924"/>
            <a:ext cx="8208912" cy="738664"/>
          </a:xfrm>
        </p:spPr>
        <p:txBody>
          <a:bodyPr/>
          <a:lstStyle/>
          <a:p>
            <a:pPr algn="ctr"/>
            <a:r>
              <a:rPr lang="en-US" sz="2400" b="1" dirty="0"/>
              <a:t>Case Study on Jim Bean Versus Their Competitors </a:t>
            </a:r>
          </a:p>
          <a:p>
            <a:pPr algn="ctr"/>
            <a:r>
              <a:rPr lang="en-US" sz="2400" b="1" dirty="0"/>
              <a:t>in the Whiskey Market</a:t>
            </a:r>
          </a:p>
        </p:txBody>
      </p:sp>
      <p:sp>
        <p:nvSpPr>
          <p:cNvPr id="3" name="Text Placeholder 5">
            <a:extLst>
              <a:ext uri="{FF2B5EF4-FFF2-40B4-BE49-F238E27FC236}">
                <a16:creationId xmlns:a16="http://schemas.microsoft.com/office/drawing/2014/main" id="{708B842A-7244-6F14-715F-E3E87E8B991A}"/>
              </a:ext>
            </a:extLst>
          </p:cNvPr>
          <p:cNvSpPr txBox="1">
            <a:spLocks/>
          </p:cNvSpPr>
          <p:nvPr/>
        </p:nvSpPr>
        <p:spPr>
          <a:xfrm>
            <a:off x="3985953" y="9330258"/>
            <a:ext cx="1512168" cy="307777"/>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b="1" kern="0" dirty="0">
                <a:solidFill>
                  <a:sysClr val="windowText" lastClr="000000"/>
                </a:solidFill>
              </a:rPr>
              <a:t>| 2021 Q1 |</a:t>
            </a:r>
          </a:p>
        </p:txBody>
      </p:sp>
      <p:pic>
        <p:nvPicPr>
          <p:cNvPr id="18" name="Picture 17">
            <a:extLst>
              <a:ext uri="{FF2B5EF4-FFF2-40B4-BE49-F238E27FC236}">
                <a16:creationId xmlns:a16="http://schemas.microsoft.com/office/drawing/2014/main" id="{7AF15D49-A40D-AD28-C2FA-B4C5976CB8B6}"/>
              </a:ext>
            </a:extLst>
          </p:cNvPr>
          <p:cNvPicPr>
            <a:picLocks noChangeAspect="1"/>
          </p:cNvPicPr>
          <p:nvPr/>
        </p:nvPicPr>
        <p:blipFill>
          <a:blip r:embed="rId3"/>
          <a:stretch>
            <a:fillRect/>
          </a:stretch>
        </p:blipFill>
        <p:spPr>
          <a:xfrm>
            <a:off x="2579440" y="4526871"/>
            <a:ext cx="4876800" cy="2533650"/>
          </a:xfrm>
          <a:prstGeom prst="rect">
            <a:avLst/>
          </a:prstGeom>
        </p:spPr>
      </p:pic>
    </p:spTree>
    <p:extLst>
      <p:ext uri="{BB962C8B-B14F-4D97-AF65-F5344CB8AC3E}">
        <p14:creationId xmlns:p14="http://schemas.microsoft.com/office/powerpoint/2010/main" val="366139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A3B5BB-33C3-5FD9-CBEB-DB4310CEA8D6}"/>
              </a:ext>
            </a:extLst>
          </p:cNvPr>
          <p:cNvPicPr>
            <a:picLocks noChangeAspect="1"/>
          </p:cNvPicPr>
          <p:nvPr/>
        </p:nvPicPr>
        <p:blipFill>
          <a:blip r:embed="rId2"/>
          <a:stretch>
            <a:fillRect/>
          </a:stretch>
        </p:blipFill>
        <p:spPr>
          <a:xfrm>
            <a:off x="17979280" y="10482386"/>
            <a:ext cx="1971675" cy="638175"/>
          </a:xfrm>
          <a:prstGeom prst="rect">
            <a:avLst/>
          </a:prstGeom>
        </p:spPr>
      </p:pic>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pic>
        <p:nvPicPr>
          <p:cNvPr id="3" name="Picture 2" descr="Barrels in distillery">
            <a:extLst>
              <a:ext uri="{FF2B5EF4-FFF2-40B4-BE49-F238E27FC236}">
                <a16:creationId xmlns:a16="http://schemas.microsoft.com/office/drawing/2014/main" id="{4803EF84-AC7A-5043-D19F-845264284F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5" r="50788"/>
          <a:stretch/>
        </p:blipFill>
        <p:spPr>
          <a:xfrm>
            <a:off x="11760761" y="-4803"/>
            <a:ext cx="8352928" cy="11325306"/>
          </a:xfrm>
          <a:prstGeom prst="rect">
            <a:avLst/>
          </a:prstGeom>
        </p:spPr>
      </p:pic>
      <p:sp>
        <p:nvSpPr>
          <p:cNvPr id="4" name="TextBox 3">
            <a:extLst>
              <a:ext uri="{FF2B5EF4-FFF2-40B4-BE49-F238E27FC236}">
                <a16:creationId xmlns:a16="http://schemas.microsoft.com/office/drawing/2014/main" id="{5B9826F8-D6DC-41F6-FFCE-B902C38E2C76}"/>
              </a:ext>
            </a:extLst>
          </p:cNvPr>
          <p:cNvSpPr txBox="1"/>
          <p:nvPr/>
        </p:nvSpPr>
        <p:spPr>
          <a:xfrm>
            <a:off x="1273424" y="3958710"/>
            <a:ext cx="6480720" cy="1508105"/>
          </a:xfrm>
          <a:prstGeom prst="rect">
            <a:avLst/>
          </a:prstGeom>
          <a:noFill/>
        </p:spPr>
        <p:txBody>
          <a:bodyPr wrap="square" rtlCol="0">
            <a:spAutoFit/>
          </a:bodyPr>
          <a:lstStyle/>
          <a:p>
            <a:r>
              <a:rPr lang="en-US" sz="2000" b="1" u="sng" dirty="0">
                <a:solidFill>
                  <a:schemeClr val="accent5">
                    <a:lumMod val="50000"/>
                  </a:schemeClr>
                </a:solidFill>
              </a:rPr>
              <a:t>WHAT WE TESTED</a:t>
            </a:r>
          </a:p>
          <a:p>
            <a:r>
              <a:rPr lang="en-US" dirty="0"/>
              <a:t>We ran a short survey with consumers who buy whiskey to get a high-level view into the health of various whiskey brands in the market. Survey results were utilized to compare 12 brands and weigh their performance against one another.</a:t>
            </a:r>
          </a:p>
        </p:txBody>
      </p:sp>
      <p:sp>
        <p:nvSpPr>
          <p:cNvPr id="7" name="TextBox 6">
            <a:extLst>
              <a:ext uri="{FF2B5EF4-FFF2-40B4-BE49-F238E27FC236}">
                <a16:creationId xmlns:a16="http://schemas.microsoft.com/office/drawing/2014/main" id="{4AE9CA33-6152-95E5-7182-215EFD5AA921}"/>
              </a:ext>
            </a:extLst>
          </p:cNvPr>
          <p:cNvSpPr txBox="1"/>
          <p:nvPr/>
        </p:nvSpPr>
        <p:spPr>
          <a:xfrm>
            <a:off x="1273424" y="1630907"/>
            <a:ext cx="6480720" cy="2062103"/>
          </a:xfrm>
          <a:prstGeom prst="rect">
            <a:avLst/>
          </a:prstGeom>
          <a:noFill/>
        </p:spPr>
        <p:txBody>
          <a:bodyPr wrap="square" rtlCol="0">
            <a:spAutoFit/>
          </a:bodyPr>
          <a:lstStyle/>
          <a:p>
            <a:r>
              <a:rPr lang="en-US" sz="2000" b="1" u="sng" dirty="0">
                <a:solidFill>
                  <a:schemeClr val="accent5">
                    <a:lumMod val="50000"/>
                  </a:schemeClr>
                </a:solidFill>
              </a:rPr>
              <a:t>BACKGROUND</a:t>
            </a:r>
          </a:p>
          <a:p>
            <a:r>
              <a:rPr lang="en-US" dirty="0"/>
              <a:t>Whiskey is an ultra-competitive market that has existed for hundreds of years. Some household names have had a vice-grip on the market for a long time. But new-comers are beginning to gain traction and have become important players. This combined with millennials having a hold on the market, and Gen-Z coming of age makes it important to keep a birds-eye view on trends. </a:t>
            </a:r>
          </a:p>
        </p:txBody>
      </p:sp>
      <p:sp>
        <p:nvSpPr>
          <p:cNvPr id="9" name="TextBox 8">
            <a:extLst>
              <a:ext uri="{FF2B5EF4-FFF2-40B4-BE49-F238E27FC236}">
                <a16:creationId xmlns:a16="http://schemas.microsoft.com/office/drawing/2014/main" id="{DFBEBBD8-8A0A-53CD-53E2-9115DD969708}"/>
              </a:ext>
            </a:extLst>
          </p:cNvPr>
          <p:cNvSpPr txBox="1"/>
          <p:nvPr/>
        </p:nvSpPr>
        <p:spPr>
          <a:xfrm>
            <a:off x="962924" y="133542"/>
            <a:ext cx="9937104" cy="338554"/>
          </a:xfrm>
          <a:prstGeom prst="rect">
            <a:avLst/>
          </a:prstGeom>
          <a:noFill/>
        </p:spPr>
        <p:txBody>
          <a:bodyPr wrap="square" rtlCol="0">
            <a:spAutoFit/>
          </a:bodyPr>
          <a:lstStyle/>
          <a:p>
            <a:r>
              <a:rPr lang="en-US" sz="1600" i="1" dirty="0"/>
              <a:t>Why did we run this case study?</a:t>
            </a:r>
          </a:p>
        </p:txBody>
      </p:sp>
      <p:sp>
        <p:nvSpPr>
          <p:cNvPr id="11" name="TextBox 10">
            <a:extLst>
              <a:ext uri="{FF2B5EF4-FFF2-40B4-BE49-F238E27FC236}">
                <a16:creationId xmlns:a16="http://schemas.microsoft.com/office/drawing/2014/main" id="{744C54DD-7763-C148-5B2B-24201E14FDBA}"/>
              </a:ext>
            </a:extLst>
          </p:cNvPr>
          <p:cNvSpPr txBox="1"/>
          <p:nvPr/>
        </p:nvSpPr>
        <p:spPr>
          <a:xfrm>
            <a:off x="1273424" y="5924536"/>
            <a:ext cx="1457515" cy="369332"/>
          </a:xfrm>
          <a:prstGeom prst="rect">
            <a:avLst/>
          </a:prstGeom>
          <a:noFill/>
        </p:spPr>
        <p:txBody>
          <a:bodyPr wrap="none" rtlCol="0">
            <a:spAutoFit/>
          </a:bodyPr>
          <a:lstStyle/>
          <a:p>
            <a:r>
              <a:rPr lang="en-US" dirty="0"/>
              <a:t>We explored:</a:t>
            </a:r>
          </a:p>
        </p:txBody>
      </p:sp>
      <p:pic>
        <p:nvPicPr>
          <p:cNvPr id="13" name="Picture 12">
            <a:extLst>
              <a:ext uri="{FF2B5EF4-FFF2-40B4-BE49-F238E27FC236}">
                <a16:creationId xmlns:a16="http://schemas.microsoft.com/office/drawing/2014/main" id="{D55DAE2D-F0B6-233D-6AFD-A7A042A15EF6}"/>
              </a:ext>
            </a:extLst>
          </p:cNvPr>
          <p:cNvPicPr>
            <a:picLocks noChangeAspect="1"/>
          </p:cNvPicPr>
          <p:nvPr/>
        </p:nvPicPr>
        <p:blipFill>
          <a:blip r:embed="rId6"/>
          <a:stretch>
            <a:fillRect/>
          </a:stretch>
        </p:blipFill>
        <p:spPr>
          <a:xfrm rot="5400000">
            <a:off x="4643040" y="4649754"/>
            <a:ext cx="220774" cy="4984845"/>
          </a:xfrm>
          <a:prstGeom prst="rect">
            <a:avLst/>
          </a:prstGeom>
        </p:spPr>
      </p:pic>
      <p:sp>
        <p:nvSpPr>
          <p:cNvPr id="14" name="TextBox 13">
            <a:extLst>
              <a:ext uri="{FF2B5EF4-FFF2-40B4-BE49-F238E27FC236}">
                <a16:creationId xmlns:a16="http://schemas.microsoft.com/office/drawing/2014/main" id="{56DF23F1-8558-5EC7-25EE-25690F13B66C}"/>
              </a:ext>
            </a:extLst>
          </p:cNvPr>
          <p:cNvSpPr txBox="1"/>
          <p:nvPr/>
        </p:nvSpPr>
        <p:spPr>
          <a:xfrm>
            <a:off x="2254157" y="6447014"/>
            <a:ext cx="5256584" cy="584775"/>
          </a:xfrm>
          <a:prstGeom prst="rect">
            <a:avLst/>
          </a:prstGeom>
          <a:noFill/>
        </p:spPr>
        <p:txBody>
          <a:bodyPr wrap="square" rtlCol="0">
            <a:spAutoFit/>
          </a:bodyPr>
          <a:lstStyle/>
          <a:p>
            <a:r>
              <a:rPr lang="en-US" sz="1600" i="1" dirty="0"/>
              <a:t>How do the top brands measure against each other along key funnel metrics?</a:t>
            </a:r>
          </a:p>
        </p:txBody>
      </p:sp>
      <p:sp>
        <p:nvSpPr>
          <p:cNvPr id="16" name="TextBox 15">
            <a:extLst>
              <a:ext uri="{FF2B5EF4-FFF2-40B4-BE49-F238E27FC236}">
                <a16:creationId xmlns:a16="http://schemas.microsoft.com/office/drawing/2014/main" id="{2293E35A-B0E9-F104-78BB-81AACEC4D2A9}"/>
              </a:ext>
            </a:extLst>
          </p:cNvPr>
          <p:cNvSpPr txBox="1"/>
          <p:nvPr/>
        </p:nvSpPr>
        <p:spPr>
          <a:xfrm>
            <a:off x="2254157" y="7244609"/>
            <a:ext cx="5256584" cy="338554"/>
          </a:xfrm>
          <a:prstGeom prst="rect">
            <a:avLst/>
          </a:prstGeom>
          <a:noFill/>
        </p:spPr>
        <p:txBody>
          <a:bodyPr wrap="square" rtlCol="0">
            <a:spAutoFit/>
          </a:bodyPr>
          <a:lstStyle/>
          <a:p>
            <a:r>
              <a:rPr lang="en-US" sz="1600" i="1" dirty="0"/>
              <a:t>What is Jim Beams place in the market?</a:t>
            </a:r>
          </a:p>
        </p:txBody>
      </p:sp>
      <p:sp>
        <p:nvSpPr>
          <p:cNvPr id="17" name="TextBox 16">
            <a:extLst>
              <a:ext uri="{FF2B5EF4-FFF2-40B4-BE49-F238E27FC236}">
                <a16:creationId xmlns:a16="http://schemas.microsoft.com/office/drawing/2014/main" id="{48C9EC39-E452-D6BC-E184-37919990C4F2}"/>
              </a:ext>
            </a:extLst>
          </p:cNvPr>
          <p:cNvSpPr txBox="1"/>
          <p:nvPr/>
        </p:nvSpPr>
        <p:spPr>
          <a:xfrm>
            <a:off x="2254157" y="7905845"/>
            <a:ext cx="5256584" cy="584775"/>
          </a:xfrm>
          <a:prstGeom prst="rect">
            <a:avLst/>
          </a:prstGeom>
          <a:noFill/>
        </p:spPr>
        <p:txBody>
          <a:bodyPr wrap="square" rtlCol="0">
            <a:spAutoFit/>
          </a:bodyPr>
          <a:lstStyle/>
          <a:p>
            <a:r>
              <a:rPr lang="en-US" sz="1600" i="1" dirty="0"/>
              <a:t>What does Jim Beam do best and what are the areas of opportunity?</a:t>
            </a:r>
          </a:p>
        </p:txBody>
      </p:sp>
      <p:pic>
        <p:nvPicPr>
          <p:cNvPr id="18" name="Picture 17">
            <a:extLst>
              <a:ext uri="{FF2B5EF4-FFF2-40B4-BE49-F238E27FC236}">
                <a16:creationId xmlns:a16="http://schemas.microsoft.com/office/drawing/2014/main" id="{065E4B02-63CD-9315-8509-8F59AAD6BF19}"/>
              </a:ext>
            </a:extLst>
          </p:cNvPr>
          <p:cNvPicPr>
            <a:picLocks noChangeAspect="1"/>
          </p:cNvPicPr>
          <p:nvPr/>
        </p:nvPicPr>
        <p:blipFill>
          <a:blip r:embed="rId6"/>
          <a:stretch>
            <a:fillRect/>
          </a:stretch>
        </p:blipFill>
        <p:spPr>
          <a:xfrm rot="5400000">
            <a:off x="4643040" y="5193211"/>
            <a:ext cx="220774" cy="4984845"/>
          </a:xfrm>
          <a:prstGeom prst="rect">
            <a:avLst/>
          </a:prstGeom>
        </p:spPr>
      </p:pic>
      <p:pic>
        <p:nvPicPr>
          <p:cNvPr id="21" name="Graphic 20" descr="Champagne glasses outline">
            <a:extLst>
              <a:ext uri="{FF2B5EF4-FFF2-40B4-BE49-F238E27FC236}">
                <a16:creationId xmlns:a16="http://schemas.microsoft.com/office/drawing/2014/main" id="{09027BC2-0FD9-D9EF-6325-D4F45E0219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45004" y="7905813"/>
            <a:ext cx="647503" cy="647503"/>
          </a:xfrm>
          <a:prstGeom prst="rect">
            <a:avLst/>
          </a:prstGeom>
        </p:spPr>
      </p:pic>
      <p:pic>
        <p:nvPicPr>
          <p:cNvPr id="25" name="Graphic 24" descr="Shopping cart outline">
            <a:extLst>
              <a:ext uri="{FF2B5EF4-FFF2-40B4-BE49-F238E27FC236}">
                <a16:creationId xmlns:a16="http://schemas.microsoft.com/office/drawing/2014/main" id="{408AE102-8F1E-DF43-39DD-D6629DF563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6654" y="6489801"/>
            <a:ext cx="529208" cy="529208"/>
          </a:xfrm>
          <a:prstGeom prst="rect">
            <a:avLst/>
          </a:prstGeom>
        </p:spPr>
      </p:pic>
      <p:pic>
        <p:nvPicPr>
          <p:cNvPr id="27" name="Graphic 26" descr="Bar graph with upward trend with solid fill">
            <a:extLst>
              <a:ext uri="{FF2B5EF4-FFF2-40B4-BE49-F238E27FC236}">
                <a16:creationId xmlns:a16="http://schemas.microsoft.com/office/drawing/2014/main" id="{C09AD59D-2896-198F-3C39-4CB1679EDA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4152" y="7180672"/>
            <a:ext cx="529208" cy="529208"/>
          </a:xfrm>
          <a:prstGeom prst="rect">
            <a:avLst/>
          </a:prstGeom>
        </p:spPr>
      </p:pic>
      <p:sp>
        <p:nvSpPr>
          <p:cNvPr id="28" name="TextBox 27">
            <a:extLst>
              <a:ext uri="{FF2B5EF4-FFF2-40B4-BE49-F238E27FC236}">
                <a16:creationId xmlns:a16="http://schemas.microsoft.com/office/drawing/2014/main" id="{0075D883-5B46-0096-6D39-8E97B11D4792}"/>
              </a:ext>
            </a:extLst>
          </p:cNvPr>
          <p:cNvSpPr txBox="1"/>
          <p:nvPr/>
        </p:nvSpPr>
        <p:spPr>
          <a:xfrm>
            <a:off x="409328" y="10379215"/>
            <a:ext cx="10339808" cy="276999"/>
          </a:xfrm>
          <a:prstGeom prst="rect">
            <a:avLst/>
          </a:prstGeom>
          <a:noFill/>
        </p:spPr>
        <p:txBody>
          <a:bodyPr wrap="square" rtlCol="0">
            <a:spAutoFit/>
          </a:bodyPr>
          <a:lstStyle/>
          <a:p>
            <a:r>
              <a:rPr lang="en-US" sz="1200" i="1" dirty="0"/>
              <a:t>The insights that follow represent the views, perceptions, and behaviors of 251 survey participants across the U.S. These interviews took place Q1, 2021.</a:t>
            </a:r>
          </a:p>
        </p:txBody>
      </p:sp>
      <p:sp>
        <p:nvSpPr>
          <p:cNvPr id="29" name="TextBox 28">
            <a:extLst>
              <a:ext uri="{FF2B5EF4-FFF2-40B4-BE49-F238E27FC236}">
                <a16:creationId xmlns:a16="http://schemas.microsoft.com/office/drawing/2014/main" id="{36C67427-4753-6208-CC36-3D900AE07AA3}"/>
              </a:ext>
            </a:extLst>
          </p:cNvPr>
          <p:cNvSpPr txBox="1"/>
          <p:nvPr/>
        </p:nvSpPr>
        <p:spPr>
          <a:xfrm>
            <a:off x="409328" y="10728126"/>
            <a:ext cx="10339808" cy="461665"/>
          </a:xfrm>
          <a:prstGeom prst="rect">
            <a:avLst/>
          </a:prstGeom>
          <a:noFill/>
        </p:spPr>
        <p:txBody>
          <a:bodyPr wrap="square" rtlCol="0">
            <a:spAutoFit/>
          </a:bodyPr>
          <a:lstStyle/>
          <a:p>
            <a:r>
              <a:rPr lang="en-US" sz="1200" i="1" dirty="0"/>
              <a:t>Given the relatively small sample size involved, these findings should be interpreted as directional at best. [Your Organization] advises validating these findings using larger sample sizes before taking action against the insights.</a:t>
            </a:r>
          </a:p>
        </p:txBody>
      </p:sp>
    </p:spTree>
    <p:extLst>
      <p:ext uri="{BB962C8B-B14F-4D97-AF65-F5344CB8AC3E}">
        <p14:creationId xmlns:p14="http://schemas.microsoft.com/office/powerpoint/2010/main" val="42125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mc:AlternateContent xmlns:mc="http://schemas.openxmlformats.org/markup-compatibility/2006" xmlns:cx4="http://schemas.microsoft.com/office/drawing/2016/5/10/chartex">
        <mc:Choice Requires="cx4">
          <p:graphicFrame>
            <p:nvGraphicFramePr>
              <p:cNvPr id="4" name="Chart 3">
                <a:extLst>
                  <a:ext uri="{FF2B5EF4-FFF2-40B4-BE49-F238E27FC236}">
                    <a16:creationId xmlns:a16="http://schemas.microsoft.com/office/drawing/2014/main" id="{D49D92D4-BED0-11EE-022F-C09BBF0141BC}"/>
                  </a:ext>
                </a:extLst>
              </p:cNvPr>
              <p:cNvGraphicFramePr/>
              <p:nvPr>
                <p:extLst>
                  <p:ext uri="{D42A27DB-BD31-4B8C-83A1-F6EECF244321}">
                    <p14:modId xmlns:p14="http://schemas.microsoft.com/office/powerpoint/2010/main" val="4200374436"/>
                  </p:ext>
                </p:extLst>
              </p:nvPr>
            </p:nvGraphicFramePr>
            <p:xfrm>
              <a:off x="598687" y="3171988"/>
              <a:ext cx="11049098" cy="712092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4" name="Chart 3">
                <a:extLst>
                  <a:ext uri="{FF2B5EF4-FFF2-40B4-BE49-F238E27FC236}">
                    <a16:creationId xmlns:a16="http://schemas.microsoft.com/office/drawing/2014/main" id="{D49D92D4-BED0-11EE-022F-C09BBF0141BC}"/>
                  </a:ext>
                </a:extLst>
              </p:cNvPr>
              <p:cNvPicPr>
                <a:picLocks noGrp="1" noRot="1" noChangeAspect="1" noMove="1" noResize="1" noEditPoints="1" noAdjustHandles="1" noChangeArrowheads="1" noChangeShapeType="1"/>
              </p:cNvPicPr>
              <p:nvPr/>
            </p:nvPicPr>
            <p:blipFill>
              <a:blip r:embed="rId7"/>
              <a:stretch>
                <a:fillRect/>
              </a:stretch>
            </p:blipFill>
            <p:spPr>
              <a:xfrm>
                <a:off x="598687" y="3171988"/>
                <a:ext cx="11049098" cy="7120929"/>
              </a:xfrm>
              <a:prstGeom prst="rect">
                <a:avLst/>
              </a:prstGeom>
            </p:spPr>
          </p:pic>
        </mc:Fallback>
      </mc:AlternateContent>
      <p:sp>
        <p:nvSpPr>
          <p:cNvPr id="9" name="TextBox 8">
            <a:extLst>
              <a:ext uri="{FF2B5EF4-FFF2-40B4-BE49-F238E27FC236}">
                <a16:creationId xmlns:a16="http://schemas.microsoft.com/office/drawing/2014/main" id="{2B481F8B-48D7-4EAF-4A14-EAA887C45B76}"/>
              </a:ext>
            </a:extLst>
          </p:cNvPr>
          <p:cNvSpPr txBox="1"/>
          <p:nvPr/>
        </p:nvSpPr>
        <p:spPr>
          <a:xfrm>
            <a:off x="962924" y="133542"/>
            <a:ext cx="9937104" cy="338554"/>
          </a:xfrm>
          <a:prstGeom prst="rect">
            <a:avLst/>
          </a:prstGeom>
          <a:noFill/>
        </p:spPr>
        <p:txBody>
          <a:bodyPr wrap="square" rtlCol="0">
            <a:spAutoFit/>
          </a:bodyPr>
          <a:lstStyle/>
          <a:p>
            <a:r>
              <a:rPr lang="en-US" sz="1600" i="1" dirty="0"/>
              <a:t>Who was surveyed?</a:t>
            </a:r>
          </a:p>
        </p:txBody>
      </p:sp>
      <p:pic>
        <p:nvPicPr>
          <p:cNvPr id="19" name="Picture 18">
            <a:extLst>
              <a:ext uri="{FF2B5EF4-FFF2-40B4-BE49-F238E27FC236}">
                <a16:creationId xmlns:a16="http://schemas.microsoft.com/office/drawing/2014/main" id="{0D29E979-2E3D-612D-4A42-755F43B79914}"/>
              </a:ext>
            </a:extLst>
          </p:cNvPr>
          <p:cNvPicPr>
            <a:picLocks noChangeAspect="1"/>
          </p:cNvPicPr>
          <p:nvPr/>
        </p:nvPicPr>
        <p:blipFill>
          <a:blip r:embed="rId8"/>
          <a:stretch>
            <a:fillRect/>
          </a:stretch>
        </p:blipFill>
        <p:spPr>
          <a:xfrm>
            <a:off x="12722696" y="4649738"/>
            <a:ext cx="4743450" cy="3600450"/>
          </a:xfrm>
          <a:prstGeom prst="rect">
            <a:avLst/>
          </a:prstGeom>
        </p:spPr>
      </p:pic>
      <p:sp>
        <p:nvSpPr>
          <p:cNvPr id="20" name="TextBox 19">
            <a:extLst>
              <a:ext uri="{FF2B5EF4-FFF2-40B4-BE49-F238E27FC236}">
                <a16:creationId xmlns:a16="http://schemas.microsoft.com/office/drawing/2014/main" id="{B47749C7-56C3-78EB-B432-EDEB374B9E79}"/>
              </a:ext>
            </a:extLst>
          </p:cNvPr>
          <p:cNvSpPr txBox="1"/>
          <p:nvPr/>
        </p:nvSpPr>
        <p:spPr>
          <a:xfrm>
            <a:off x="5268259" y="2910378"/>
            <a:ext cx="1709953" cy="523220"/>
          </a:xfrm>
          <a:prstGeom prst="rect">
            <a:avLst/>
          </a:prstGeom>
          <a:noFill/>
        </p:spPr>
        <p:txBody>
          <a:bodyPr wrap="square" rtlCol="0">
            <a:spAutoFit/>
          </a:bodyPr>
          <a:lstStyle/>
          <a:p>
            <a:r>
              <a:rPr lang="en-US" sz="2800" b="1" dirty="0">
                <a:solidFill>
                  <a:schemeClr val="accent5">
                    <a:lumMod val="50000"/>
                  </a:schemeClr>
                </a:solidFill>
              </a:rPr>
              <a:t>LOCATION</a:t>
            </a:r>
          </a:p>
        </p:txBody>
      </p:sp>
      <p:sp>
        <p:nvSpPr>
          <p:cNvPr id="21" name="TextBox 20">
            <a:extLst>
              <a:ext uri="{FF2B5EF4-FFF2-40B4-BE49-F238E27FC236}">
                <a16:creationId xmlns:a16="http://schemas.microsoft.com/office/drawing/2014/main" id="{249475D8-CBCB-33A5-C148-BC35BA54D381}"/>
              </a:ext>
            </a:extLst>
          </p:cNvPr>
          <p:cNvSpPr txBox="1"/>
          <p:nvPr/>
        </p:nvSpPr>
        <p:spPr>
          <a:xfrm>
            <a:off x="16682659" y="5776347"/>
            <a:ext cx="1152128" cy="646331"/>
          </a:xfrm>
          <a:prstGeom prst="rect">
            <a:avLst/>
          </a:prstGeom>
          <a:noFill/>
        </p:spPr>
        <p:txBody>
          <a:bodyPr wrap="square" rtlCol="0">
            <a:spAutoFit/>
          </a:bodyPr>
          <a:lstStyle/>
          <a:p>
            <a:pPr algn="ctr"/>
            <a:r>
              <a:rPr lang="en-US" b="1" dirty="0">
                <a:solidFill>
                  <a:schemeClr val="accent5">
                    <a:lumMod val="50000"/>
                  </a:schemeClr>
                </a:solidFill>
              </a:rPr>
              <a:t>59%</a:t>
            </a:r>
          </a:p>
          <a:p>
            <a:pPr algn="ctr"/>
            <a:r>
              <a:rPr lang="en-US" b="1" dirty="0">
                <a:solidFill>
                  <a:schemeClr val="accent5">
                    <a:lumMod val="50000"/>
                  </a:schemeClr>
                </a:solidFill>
              </a:rPr>
              <a:t>FEMALE</a:t>
            </a:r>
          </a:p>
        </p:txBody>
      </p:sp>
      <p:sp>
        <p:nvSpPr>
          <p:cNvPr id="22" name="TextBox 21">
            <a:extLst>
              <a:ext uri="{FF2B5EF4-FFF2-40B4-BE49-F238E27FC236}">
                <a16:creationId xmlns:a16="http://schemas.microsoft.com/office/drawing/2014/main" id="{8099BDAD-47EA-5FCC-8E89-079143C63E23}"/>
              </a:ext>
            </a:extLst>
          </p:cNvPr>
          <p:cNvSpPr txBox="1"/>
          <p:nvPr/>
        </p:nvSpPr>
        <p:spPr>
          <a:xfrm>
            <a:off x="16682659" y="7934537"/>
            <a:ext cx="1152128" cy="646331"/>
          </a:xfrm>
          <a:prstGeom prst="rect">
            <a:avLst/>
          </a:prstGeom>
          <a:noFill/>
        </p:spPr>
        <p:txBody>
          <a:bodyPr wrap="square" rtlCol="0">
            <a:spAutoFit/>
          </a:bodyPr>
          <a:lstStyle/>
          <a:p>
            <a:pPr algn="ctr"/>
            <a:r>
              <a:rPr lang="en-US" b="1" dirty="0">
                <a:solidFill>
                  <a:schemeClr val="accent5">
                    <a:lumMod val="50000"/>
                  </a:schemeClr>
                </a:solidFill>
              </a:rPr>
              <a:t>41%</a:t>
            </a:r>
          </a:p>
          <a:p>
            <a:pPr algn="ctr"/>
            <a:r>
              <a:rPr lang="en-US" b="1" dirty="0">
                <a:solidFill>
                  <a:schemeClr val="accent5">
                    <a:lumMod val="50000"/>
                  </a:schemeClr>
                </a:solidFill>
              </a:rPr>
              <a:t>MALE</a:t>
            </a:r>
          </a:p>
        </p:txBody>
      </p:sp>
      <p:sp>
        <p:nvSpPr>
          <p:cNvPr id="24" name="TextBox 23">
            <a:extLst>
              <a:ext uri="{FF2B5EF4-FFF2-40B4-BE49-F238E27FC236}">
                <a16:creationId xmlns:a16="http://schemas.microsoft.com/office/drawing/2014/main" id="{CD875C19-6B3D-0552-986F-E5DF4D1A5ADB}"/>
              </a:ext>
            </a:extLst>
          </p:cNvPr>
          <p:cNvSpPr txBox="1"/>
          <p:nvPr/>
        </p:nvSpPr>
        <p:spPr>
          <a:xfrm>
            <a:off x="1057400" y="906661"/>
            <a:ext cx="18312500" cy="461665"/>
          </a:xfrm>
          <a:prstGeom prst="rect">
            <a:avLst/>
          </a:prstGeom>
          <a:noFill/>
        </p:spPr>
        <p:txBody>
          <a:bodyPr wrap="square" rtlCol="0">
            <a:spAutoFit/>
          </a:bodyPr>
          <a:lstStyle/>
          <a:p>
            <a:r>
              <a:rPr lang="en-US" sz="2400" dirty="0"/>
              <a:t>This survey took responses from a small pool of consumers from all over the United States with the grand majority being Millennials. </a:t>
            </a:r>
          </a:p>
        </p:txBody>
      </p:sp>
      <p:sp>
        <p:nvSpPr>
          <p:cNvPr id="25" name="TextBox 24">
            <a:extLst>
              <a:ext uri="{FF2B5EF4-FFF2-40B4-BE49-F238E27FC236}">
                <a16:creationId xmlns:a16="http://schemas.microsoft.com/office/drawing/2014/main" id="{232DF0F1-CFF2-EEC9-80BE-28C8760E4595}"/>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A combined 36% of survey replies came from New York, California, Georgia, and Florida.</a:t>
            </a:r>
          </a:p>
        </p:txBody>
      </p:sp>
      <p:pic>
        <p:nvPicPr>
          <p:cNvPr id="27" name="Graphic 26" descr="Marker with solid fill">
            <a:extLst>
              <a:ext uri="{FF2B5EF4-FFF2-40B4-BE49-F238E27FC236}">
                <a16:creationId xmlns:a16="http://schemas.microsoft.com/office/drawing/2014/main" id="{644B9415-1CBF-FDFE-550D-7AC02E3B03B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1463" y="8957588"/>
            <a:ext cx="346937" cy="346937"/>
          </a:xfrm>
          <a:prstGeom prst="rect">
            <a:avLst/>
          </a:prstGeom>
        </p:spPr>
      </p:pic>
      <p:pic>
        <p:nvPicPr>
          <p:cNvPr id="28" name="Graphic 27" descr="Marker with solid fill">
            <a:extLst>
              <a:ext uri="{FF2B5EF4-FFF2-40B4-BE49-F238E27FC236}">
                <a16:creationId xmlns:a16="http://schemas.microsoft.com/office/drawing/2014/main" id="{D4B9FFF1-E974-0F83-18C0-6987D5235B8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49488" y="6665962"/>
            <a:ext cx="346937" cy="346937"/>
          </a:xfrm>
          <a:prstGeom prst="rect">
            <a:avLst/>
          </a:prstGeom>
        </p:spPr>
      </p:pic>
      <p:pic>
        <p:nvPicPr>
          <p:cNvPr id="29" name="Graphic 28" descr="Marker with solid fill">
            <a:extLst>
              <a:ext uri="{FF2B5EF4-FFF2-40B4-BE49-F238E27FC236}">
                <a16:creationId xmlns:a16="http://schemas.microsoft.com/office/drawing/2014/main" id="{E97BC192-D6C8-D036-B4BD-ABA99AAB9EF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91057" y="4873919"/>
            <a:ext cx="346937" cy="346937"/>
          </a:xfrm>
          <a:prstGeom prst="rect">
            <a:avLst/>
          </a:prstGeom>
        </p:spPr>
      </p:pic>
      <p:pic>
        <p:nvPicPr>
          <p:cNvPr id="30" name="Graphic 29" descr="Marker with solid fill">
            <a:extLst>
              <a:ext uri="{FF2B5EF4-FFF2-40B4-BE49-F238E27FC236}">
                <a16:creationId xmlns:a16="http://schemas.microsoft.com/office/drawing/2014/main" id="{3604E193-7F01-AC9F-E4D1-0CADE02C75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12823" y="7761068"/>
            <a:ext cx="346937" cy="346937"/>
          </a:xfrm>
          <a:prstGeom prst="rect">
            <a:avLst/>
          </a:prstGeom>
        </p:spPr>
      </p:pic>
      <p:sp>
        <p:nvSpPr>
          <p:cNvPr id="35" name="TextBox 34">
            <a:extLst>
              <a:ext uri="{FF2B5EF4-FFF2-40B4-BE49-F238E27FC236}">
                <a16:creationId xmlns:a16="http://schemas.microsoft.com/office/drawing/2014/main" id="{E7C274B8-9540-CCCC-5931-443EAE0CADB3}"/>
              </a:ext>
            </a:extLst>
          </p:cNvPr>
          <p:cNvSpPr txBox="1"/>
          <p:nvPr/>
        </p:nvSpPr>
        <p:spPr>
          <a:xfrm>
            <a:off x="14173387" y="4676568"/>
            <a:ext cx="926698" cy="523220"/>
          </a:xfrm>
          <a:prstGeom prst="rect">
            <a:avLst/>
          </a:prstGeom>
          <a:noFill/>
        </p:spPr>
        <p:txBody>
          <a:bodyPr wrap="square" rtlCol="0">
            <a:spAutoFit/>
          </a:bodyPr>
          <a:lstStyle/>
          <a:p>
            <a:r>
              <a:rPr lang="en-US" sz="2800" b="1" dirty="0">
                <a:solidFill>
                  <a:schemeClr val="accent5">
                    <a:lumMod val="50000"/>
                  </a:schemeClr>
                </a:solidFill>
              </a:rPr>
              <a:t>AGE</a:t>
            </a:r>
          </a:p>
        </p:txBody>
      </p:sp>
      <p:pic>
        <p:nvPicPr>
          <p:cNvPr id="37" name="Graphic 36" descr="Map with pin with solid fill">
            <a:extLst>
              <a:ext uri="{FF2B5EF4-FFF2-40B4-BE49-F238E27FC236}">
                <a16:creationId xmlns:a16="http://schemas.microsoft.com/office/drawing/2014/main" id="{B48E1A64-E761-6311-EEFC-8392CE1E4F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12" y="10062084"/>
            <a:ext cx="461665" cy="461665"/>
          </a:xfrm>
          <a:prstGeom prst="rect">
            <a:avLst/>
          </a:prstGeom>
        </p:spPr>
      </p:pic>
      <p:pic>
        <p:nvPicPr>
          <p:cNvPr id="14" name="Picture 13">
            <a:extLst>
              <a:ext uri="{FF2B5EF4-FFF2-40B4-BE49-F238E27FC236}">
                <a16:creationId xmlns:a16="http://schemas.microsoft.com/office/drawing/2014/main" id="{8827266D-4C08-D215-B461-1188C7186B53}"/>
              </a:ext>
            </a:extLst>
          </p:cNvPr>
          <p:cNvPicPr>
            <a:picLocks noChangeAspect="1"/>
          </p:cNvPicPr>
          <p:nvPr/>
        </p:nvPicPr>
        <p:blipFill>
          <a:blip r:embed="rId13"/>
          <a:stretch>
            <a:fillRect/>
          </a:stretch>
        </p:blipFill>
        <p:spPr>
          <a:xfrm>
            <a:off x="17981769" y="10454371"/>
            <a:ext cx="2064185" cy="638175"/>
          </a:xfrm>
          <a:prstGeom prst="rect">
            <a:avLst/>
          </a:prstGeom>
        </p:spPr>
      </p:pic>
      <p:pic>
        <p:nvPicPr>
          <p:cNvPr id="32" name="Picture 31">
            <a:extLst>
              <a:ext uri="{FF2B5EF4-FFF2-40B4-BE49-F238E27FC236}">
                <a16:creationId xmlns:a16="http://schemas.microsoft.com/office/drawing/2014/main" id="{FA77C4FF-9FD2-7CC0-6809-E1C0E1B8DD2C}"/>
              </a:ext>
            </a:extLst>
          </p:cNvPr>
          <p:cNvPicPr>
            <a:picLocks noChangeAspect="1"/>
          </p:cNvPicPr>
          <p:nvPr/>
        </p:nvPicPr>
        <p:blipFill>
          <a:blip r:embed="rId14"/>
          <a:stretch>
            <a:fillRect/>
          </a:stretch>
        </p:blipFill>
        <p:spPr>
          <a:xfrm>
            <a:off x="358543" y="652759"/>
            <a:ext cx="346937" cy="460223"/>
          </a:xfrm>
          <a:prstGeom prst="rect">
            <a:avLst/>
          </a:prstGeom>
        </p:spPr>
      </p:pic>
    </p:spTree>
    <p:extLst>
      <p:ext uri="{BB962C8B-B14F-4D97-AF65-F5344CB8AC3E}">
        <p14:creationId xmlns:p14="http://schemas.microsoft.com/office/powerpoint/2010/main" val="863395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graphicFrame>
        <p:nvGraphicFramePr>
          <p:cNvPr id="13" name="Chart 12">
            <a:extLst>
              <a:ext uri="{FF2B5EF4-FFF2-40B4-BE49-F238E27FC236}">
                <a16:creationId xmlns:a16="http://schemas.microsoft.com/office/drawing/2014/main" id="{3497853F-0372-B0DD-3DE5-8D5C6D4F8D0C}"/>
              </a:ext>
            </a:extLst>
          </p:cNvPr>
          <p:cNvGraphicFramePr>
            <a:graphicFrameLocks/>
          </p:cNvGraphicFramePr>
          <p:nvPr>
            <p:extLst>
              <p:ext uri="{D42A27DB-BD31-4B8C-83A1-F6EECF244321}">
                <p14:modId xmlns:p14="http://schemas.microsoft.com/office/powerpoint/2010/main" val="4249219190"/>
              </p:ext>
            </p:extLst>
          </p:nvPr>
        </p:nvGraphicFramePr>
        <p:xfrm>
          <a:off x="1417440" y="1841426"/>
          <a:ext cx="16764792" cy="883914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EF560464-2943-A458-7230-7A683D5DC5C6}"/>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sp>
        <p:nvSpPr>
          <p:cNvPr id="15" name="TextBox 14">
            <a:extLst>
              <a:ext uri="{FF2B5EF4-FFF2-40B4-BE49-F238E27FC236}">
                <a16:creationId xmlns:a16="http://schemas.microsoft.com/office/drawing/2014/main" id="{AB96ABE7-0F62-E966-9305-E29F418141A1}"/>
              </a:ext>
            </a:extLst>
          </p:cNvPr>
          <p:cNvSpPr txBox="1"/>
          <p:nvPr/>
        </p:nvSpPr>
        <p:spPr>
          <a:xfrm>
            <a:off x="1039074" y="684229"/>
            <a:ext cx="18722080" cy="1200329"/>
          </a:xfrm>
          <a:prstGeom prst="rect">
            <a:avLst/>
          </a:prstGeom>
          <a:noFill/>
        </p:spPr>
        <p:txBody>
          <a:bodyPr wrap="square" rtlCol="0">
            <a:spAutoFit/>
          </a:bodyPr>
          <a:lstStyle/>
          <a:p>
            <a:r>
              <a:rPr lang="en-US" sz="2400" dirty="0"/>
              <a:t>Jim Beam and Jack Daniel’s are neck and neck at the highest levels of awareness, with the next closest competitors trailing behind by over 9%. </a:t>
            </a:r>
            <a:br>
              <a:rPr lang="en-US" sz="2400" dirty="0"/>
            </a:br>
            <a:r>
              <a:rPr lang="en-US" sz="2400" dirty="0"/>
              <a:t>Jack Daniel’s has the highest correlation between awareness and familiarity among the top-ranking brands - with only a 6% disparity compared to the next top ranking competitor Jim Beam’s 9% disparity.</a:t>
            </a:r>
          </a:p>
        </p:txBody>
      </p:sp>
      <p:pic>
        <p:nvPicPr>
          <p:cNvPr id="19" name="Picture 18" descr="A black and white logo&#10;&#10;Description automatically generated with low confidence">
            <a:extLst>
              <a:ext uri="{FF2B5EF4-FFF2-40B4-BE49-F238E27FC236}">
                <a16:creationId xmlns:a16="http://schemas.microsoft.com/office/drawing/2014/main" id="{CEDC6A64-C7AB-A65F-A469-E548517AEE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79522" y="9707385"/>
            <a:ext cx="1116510" cy="310588"/>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F479A43F-EA2F-51B4-AAD6-ADFC063622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41378" y="9684774"/>
            <a:ext cx="858275" cy="635124"/>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E8EB55CF-D008-6CCE-F7C9-FA10CEF797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41679" y="9181829"/>
            <a:ext cx="1264811" cy="1264811"/>
          </a:xfrm>
          <a:prstGeom prst="rect">
            <a:avLst/>
          </a:prstGeom>
        </p:spPr>
      </p:pic>
      <p:pic>
        <p:nvPicPr>
          <p:cNvPr id="25" name="Picture 24" descr="Text&#10;&#10;Description automatically generated">
            <a:extLst>
              <a:ext uri="{FF2B5EF4-FFF2-40B4-BE49-F238E27FC236}">
                <a16:creationId xmlns:a16="http://schemas.microsoft.com/office/drawing/2014/main" id="{2FB04FFB-959B-DF7F-9B14-497FB415FDA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3275"/>
          <a:stretch/>
        </p:blipFill>
        <p:spPr>
          <a:xfrm>
            <a:off x="13168582" y="9729789"/>
            <a:ext cx="962924" cy="132890"/>
          </a:xfrm>
          <a:prstGeom prst="rect">
            <a:avLst/>
          </a:prstGeom>
        </p:spPr>
      </p:pic>
      <p:pic>
        <p:nvPicPr>
          <p:cNvPr id="27" name="Picture 26" descr="Logo&#10;&#10;Description automatically generated">
            <a:extLst>
              <a:ext uri="{FF2B5EF4-FFF2-40B4-BE49-F238E27FC236}">
                <a16:creationId xmlns:a16="http://schemas.microsoft.com/office/drawing/2014/main" id="{FF515686-45B5-6F5D-66D9-E9A16EDAC4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5261" y="9658634"/>
            <a:ext cx="1075687" cy="525095"/>
          </a:xfrm>
          <a:prstGeom prst="rect">
            <a:avLst/>
          </a:prstGeom>
        </p:spPr>
      </p:pic>
      <p:pic>
        <p:nvPicPr>
          <p:cNvPr id="29" name="Picture 28" descr="Text&#10;&#10;Description automatically generated">
            <a:extLst>
              <a:ext uri="{FF2B5EF4-FFF2-40B4-BE49-F238E27FC236}">
                <a16:creationId xmlns:a16="http://schemas.microsoft.com/office/drawing/2014/main" id="{A57D09AF-466B-5CC4-504C-CA6D70E0B7E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632" t="5872" r="15036" b="64238"/>
          <a:stretch/>
        </p:blipFill>
        <p:spPr>
          <a:xfrm>
            <a:off x="2150531" y="9647159"/>
            <a:ext cx="763948" cy="334149"/>
          </a:xfrm>
          <a:prstGeom prst="rect">
            <a:avLst/>
          </a:prstGeom>
        </p:spPr>
      </p:pic>
      <p:pic>
        <p:nvPicPr>
          <p:cNvPr id="31" name="Picture 30" descr="Text, logo&#10;&#10;Description automatically generated">
            <a:extLst>
              <a:ext uri="{FF2B5EF4-FFF2-40B4-BE49-F238E27FC236}">
                <a16:creationId xmlns:a16="http://schemas.microsoft.com/office/drawing/2014/main" id="{247C500A-D2C3-808B-D398-DC0165C0CCC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5750" y="9711776"/>
            <a:ext cx="953671" cy="608122"/>
          </a:xfrm>
          <a:prstGeom prst="rect">
            <a:avLst/>
          </a:prstGeom>
        </p:spPr>
      </p:pic>
      <p:pic>
        <p:nvPicPr>
          <p:cNvPr id="33" name="Picture 32" descr="Text, logo&#10;&#10;Description automatically generated">
            <a:extLst>
              <a:ext uri="{FF2B5EF4-FFF2-40B4-BE49-F238E27FC236}">
                <a16:creationId xmlns:a16="http://schemas.microsoft.com/office/drawing/2014/main" id="{D3810F94-05EF-98B7-02CD-984D395AB35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7911" y="9443065"/>
            <a:ext cx="1348408" cy="1011306"/>
          </a:xfrm>
          <a:prstGeom prst="rect">
            <a:avLst/>
          </a:prstGeom>
        </p:spPr>
      </p:pic>
      <p:pic>
        <p:nvPicPr>
          <p:cNvPr id="35" name="Picture 34" descr="Map&#10;&#10;Description automatically generated">
            <a:extLst>
              <a:ext uri="{FF2B5EF4-FFF2-40B4-BE49-F238E27FC236}">
                <a16:creationId xmlns:a16="http://schemas.microsoft.com/office/drawing/2014/main" id="{CDA75750-E2E1-B528-FEE9-530FBD5177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68775" y="9570650"/>
            <a:ext cx="1186342" cy="791142"/>
          </a:xfrm>
          <a:prstGeom prst="rect">
            <a:avLst/>
          </a:prstGeom>
        </p:spPr>
      </p:pic>
      <p:pic>
        <p:nvPicPr>
          <p:cNvPr id="37" name="Picture 36" descr="Logo&#10;&#10;Description automatically generated">
            <a:extLst>
              <a:ext uri="{FF2B5EF4-FFF2-40B4-BE49-F238E27FC236}">
                <a16:creationId xmlns:a16="http://schemas.microsoft.com/office/drawing/2014/main" id="{F93ADAC4-2F2A-4378-1EF1-73AB62E4E5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14923" y="9687966"/>
            <a:ext cx="1057526" cy="554827"/>
          </a:xfrm>
          <a:prstGeom prst="rect">
            <a:avLst/>
          </a:prstGeom>
        </p:spPr>
      </p:pic>
      <p:pic>
        <p:nvPicPr>
          <p:cNvPr id="39" name="Picture 38" descr="Logo, company name&#10;&#10;Description automatically generated">
            <a:extLst>
              <a:ext uri="{FF2B5EF4-FFF2-40B4-BE49-F238E27FC236}">
                <a16:creationId xmlns:a16="http://schemas.microsoft.com/office/drawing/2014/main" id="{47337DC8-2883-C482-8053-75AD63ED6008}"/>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8967" t="60278" r="19548" b="1"/>
          <a:stretch/>
        </p:blipFill>
        <p:spPr>
          <a:xfrm>
            <a:off x="15536486" y="9706396"/>
            <a:ext cx="1263558" cy="309441"/>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EA56C1E8-BB24-9DAD-D71A-C6E7DF61F9F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70306" y="9395724"/>
            <a:ext cx="1050916" cy="1050916"/>
          </a:xfrm>
          <a:prstGeom prst="rect">
            <a:avLst/>
          </a:prstGeom>
        </p:spPr>
      </p:pic>
      <p:pic>
        <p:nvPicPr>
          <p:cNvPr id="43" name="Picture 42">
            <a:extLst>
              <a:ext uri="{FF2B5EF4-FFF2-40B4-BE49-F238E27FC236}">
                <a16:creationId xmlns:a16="http://schemas.microsoft.com/office/drawing/2014/main" id="{CEA61A75-D8FE-28E4-9622-7179D16D2293}"/>
              </a:ext>
            </a:extLst>
          </p:cNvPr>
          <p:cNvPicPr>
            <a:picLocks noChangeAspect="1"/>
          </p:cNvPicPr>
          <p:nvPr/>
        </p:nvPicPr>
        <p:blipFill>
          <a:blip r:embed="rId17"/>
          <a:stretch>
            <a:fillRect/>
          </a:stretch>
        </p:blipFill>
        <p:spPr>
          <a:xfrm>
            <a:off x="16924243" y="9684774"/>
            <a:ext cx="1057526" cy="479994"/>
          </a:xfrm>
          <a:prstGeom prst="rect">
            <a:avLst/>
          </a:prstGeom>
        </p:spPr>
      </p:pic>
      <p:sp>
        <p:nvSpPr>
          <p:cNvPr id="2" name="Arrow: Bent 1">
            <a:extLst>
              <a:ext uri="{FF2B5EF4-FFF2-40B4-BE49-F238E27FC236}">
                <a16:creationId xmlns:a16="http://schemas.microsoft.com/office/drawing/2014/main" id="{665690F2-9214-6460-EC2D-BB22B982967B}"/>
              </a:ext>
            </a:extLst>
          </p:cNvPr>
          <p:cNvSpPr/>
          <p:nvPr/>
        </p:nvSpPr>
        <p:spPr>
          <a:xfrm flipH="1">
            <a:off x="2532505" y="3041755"/>
            <a:ext cx="200895" cy="144016"/>
          </a:xfrm>
          <a:prstGeom prst="ben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E9C8C5B5-FE81-ADAA-8CC4-91B581BA5285}"/>
              </a:ext>
            </a:extLst>
          </p:cNvPr>
          <p:cNvPicPr>
            <a:picLocks noChangeAspect="1"/>
          </p:cNvPicPr>
          <p:nvPr/>
        </p:nvPicPr>
        <p:blipFill>
          <a:blip r:embed="rId18"/>
          <a:stretch>
            <a:fillRect/>
          </a:stretch>
        </p:blipFill>
        <p:spPr>
          <a:xfrm>
            <a:off x="17981769" y="10454371"/>
            <a:ext cx="2064185" cy="638175"/>
          </a:xfrm>
          <a:prstGeom prst="rect">
            <a:avLst/>
          </a:prstGeom>
        </p:spPr>
      </p:pic>
      <p:pic>
        <p:nvPicPr>
          <p:cNvPr id="8" name="Picture 7">
            <a:extLst>
              <a:ext uri="{FF2B5EF4-FFF2-40B4-BE49-F238E27FC236}">
                <a16:creationId xmlns:a16="http://schemas.microsoft.com/office/drawing/2014/main" id="{694E0B0D-317E-66C7-C2A1-500159CD8108}"/>
              </a:ext>
            </a:extLst>
          </p:cNvPr>
          <p:cNvPicPr>
            <a:picLocks noChangeAspect="1"/>
          </p:cNvPicPr>
          <p:nvPr/>
        </p:nvPicPr>
        <p:blipFill>
          <a:blip r:embed="rId19"/>
          <a:stretch>
            <a:fillRect/>
          </a:stretch>
        </p:blipFill>
        <p:spPr>
          <a:xfrm>
            <a:off x="358543" y="652759"/>
            <a:ext cx="346937" cy="460223"/>
          </a:xfrm>
          <a:prstGeom prst="rect">
            <a:avLst/>
          </a:prstGeom>
        </p:spPr>
      </p:pic>
    </p:spTree>
    <p:extLst>
      <p:ext uri="{BB962C8B-B14F-4D97-AF65-F5344CB8AC3E}">
        <p14:creationId xmlns:p14="http://schemas.microsoft.com/office/powerpoint/2010/main" val="253454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graphicFrame>
        <p:nvGraphicFramePr>
          <p:cNvPr id="2" name="Chart 1">
            <a:extLst>
              <a:ext uri="{FF2B5EF4-FFF2-40B4-BE49-F238E27FC236}">
                <a16:creationId xmlns:a16="http://schemas.microsoft.com/office/drawing/2014/main" id="{7EDA77C7-6ED8-9EF5-182E-EB33BC631814}"/>
              </a:ext>
            </a:extLst>
          </p:cNvPr>
          <p:cNvGraphicFramePr>
            <a:graphicFrameLocks/>
          </p:cNvGraphicFramePr>
          <p:nvPr>
            <p:extLst>
              <p:ext uri="{D42A27DB-BD31-4B8C-83A1-F6EECF244321}">
                <p14:modId xmlns:p14="http://schemas.microsoft.com/office/powerpoint/2010/main" val="861179807"/>
              </p:ext>
            </p:extLst>
          </p:nvPr>
        </p:nvGraphicFramePr>
        <p:xfrm>
          <a:off x="1879337" y="1655694"/>
          <a:ext cx="16135816" cy="846877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5F23AD22-741B-A187-900A-8B461FD91683}"/>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pic>
        <p:nvPicPr>
          <p:cNvPr id="4" name="Picture 3" descr="A black and white logo&#10;&#10;Description automatically generated with low confidence">
            <a:extLst>
              <a:ext uri="{FF2B5EF4-FFF2-40B4-BE49-F238E27FC236}">
                <a16:creationId xmlns:a16="http://schemas.microsoft.com/office/drawing/2014/main" id="{EE542789-EA93-2A13-4CB5-A0B2955C7A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99177" y="9378560"/>
            <a:ext cx="956228" cy="266001"/>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3D96775B-A48C-0308-98B9-053D0BB881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24886" y="9346456"/>
            <a:ext cx="723825" cy="535631"/>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F205A723-2BEC-296E-1310-0DCDBFF2F6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40691" y="8981511"/>
            <a:ext cx="1140220" cy="1140220"/>
          </a:xfrm>
          <a:prstGeom prst="rect">
            <a:avLst/>
          </a:prstGeom>
        </p:spPr>
      </p:pic>
      <p:pic>
        <p:nvPicPr>
          <p:cNvPr id="9" name="Picture 8" descr="Text&#10;&#10;Description automatically generated">
            <a:extLst>
              <a:ext uri="{FF2B5EF4-FFF2-40B4-BE49-F238E27FC236}">
                <a16:creationId xmlns:a16="http://schemas.microsoft.com/office/drawing/2014/main" id="{7CE8F4A4-C82A-469F-E14A-C5B5BFDAB81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73275"/>
          <a:stretch/>
        </p:blipFill>
        <p:spPr>
          <a:xfrm>
            <a:off x="13195830" y="9363174"/>
            <a:ext cx="956228" cy="131966"/>
          </a:xfrm>
          <a:prstGeom prst="rect">
            <a:avLst/>
          </a:prstGeom>
        </p:spPr>
      </p:pic>
      <p:pic>
        <p:nvPicPr>
          <p:cNvPr id="11" name="Picture 10" descr="Logo&#10;&#10;Description automatically generated">
            <a:extLst>
              <a:ext uri="{FF2B5EF4-FFF2-40B4-BE49-F238E27FC236}">
                <a16:creationId xmlns:a16="http://schemas.microsoft.com/office/drawing/2014/main" id="{B9378057-CECC-D4B2-7CA0-0147912D099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63982" y="9401492"/>
            <a:ext cx="1075687" cy="525095"/>
          </a:xfrm>
          <a:prstGeom prst="rect">
            <a:avLst/>
          </a:prstGeom>
        </p:spPr>
      </p:pic>
      <p:pic>
        <p:nvPicPr>
          <p:cNvPr id="13" name="Picture 12" descr="Text&#10;&#10;Description automatically generated">
            <a:extLst>
              <a:ext uri="{FF2B5EF4-FFF2-40B4-BE49-F238E27FC236}">
                <a16:creationId xmlns:a16="http://schemas.microsoft.com/office/drawing/2014/main" id="{A2E37315-B434-8CE4-CEB1-E920EAC0F07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6632" t="5872" r="15036" b="64238"/>
          <a:stretch/>
        </p:blipFill>
        <p:spPr>
          <a:xfrm>
            <a:off x="2469874" y="9349739"/>
            <a:ext cx="763948" cy="334149"/>
          </a:xfrm>
          <a:prstGeom prst="rect">
            <a:avLst/>
          </a:prstGeom>
        </p:spPr>
      </p:pic>
      <p:pic>
        <p:nvPicPr>
          <p:cNvPr id="14" name="Picture 13" descr="Text, logo&#10;&#10;Description automatically generated">
            <a:extLst>
              <a:ext uri="{FF2B5EF4-FFF2-40B4-BE49-F238E27FC236}">
                <a16:creationId xmlns:a16="http://schemas.microsoft.com/office/drawing/2014/main" id="{2A84750A-B6E4-62B2-9321-B3FEAB0400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18111" y="9365396"/>
            <a:ext cx="953671" cy="608122"/>
          </a:xfrm>
          <a:prstGeom prst="rect">
            <a:avLst/>
          </a:prstGeom>
        </p:spPr>
      </p:pic>
      <p:pic>
        <p:nvPicPr>
          <p:cNvPr id="16" name="Picture 15" descr="Map&#10;&#10;Description automatically generated">
            <a:extLst>
              <a:ext uri="{FF2B5EF4-FFF2-40B4-BE49-F238E27FC236}">
                <a16:creationId xmlns:a16="http://schemas.microsoft.com/office/drawing/2014/main" id="{EA151051-CD23-8FE3-2190-645CFD3CDD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5456" y="9315540"/>
            <a:ext cx="1186342" cy="791142"/>
          </a:xfrm>
          <a:prstGeom prst="rect">
            <a:avLst/>
          </a:prstGeom>
        </p:spPr>
      </p:pic>
      <p:pic>
        <p:nvPicPr>
          <p:cNvPr id="17" name="Picture 16" descr="Logo&#10;&#10;Description automatically generated">
            <a:extLst>
              <a:ext uri="{FF2B5EF4-FFF2-40B4-BE49-F238E27FC236}">
                <a16:creationId xmlns:a16="http://schemas.microsoft.com/office/drawing/2014/main" id="{512EBDF3-2C1C-26F9-D87B-F3F0957DD0F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55118" y="9365396"/>
            <a:ext cx="881506" cy="462479"/>
          </a:xfrm>
          <a:prstGeom prst="rect">
            <a:avLst/>
          </a:prstGeom>
        </p:spPr>
      </p:pic>
      <p:pic>
        <p:nvPicPr>
          <p:cNvPr id="18" name="Picture 17" descr="Logo, company name&#10;&#10;Description automatically generated">
            <a:extLst>
              <a:ext uri="{FF2B5EF4-FFF2-40B4-BE49-F238E27FC236}">
                <a16:creationId xmlns:a16="http://schemas.microsoft.com/office/drawing/2014/main" id="{0645E2ED-93A2-2C47-5BC5-58A1D67A04C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8967" t="60278" r="19548" b="1"/>
          <a:stretch/>
        </p:blipFill>
        <p:spPr>
          <a:xfrm>
            <a:off x="15471721" y="9354599"/>
            <a:ext cx="1263558" cy="309441"/>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035B9D41-98A7-32DD-E857-7215E591E9E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74856" y="9071178"/>
            <a:ext cx="1050916" cy="1050916"/>
          </a:xfrm>
          <a:prstGeom prst="rect">
            <a:avLst/>
          </a:prstGeom>
        </p:spPr>
      </p:pic>
      <p:pic>
        <p:nvPicPr>
          <p:cNvPr id="20" name="Picture 19">
            <a:extLst>
              <a:ext uri="{FF2B5EF4-FFF2-40B4-BE49-F238E27FC236}">
                <a16:creationId xmlns:a16="http://schemas.microsoft.com/office/drawing/2014/main" id="{7FC7CC3D-435A-C8F3-297A-0E2B5F04AF46}"/>
              </a:ext>
            </a:extLst>
          </p:cNvPr>
          <p:cNvPicPr>
            <a:picLocks noChangeAspect="1"/>
          </p:cNvPicPr>
          <p:nvPr/>
        </p:nvPicPr>
        <p:blipFill>
          <a:blip r:embed="rId17"/>
          <a:stretch>
            <a:fillRect/>
          </a:stretch>
        </p:blipFill>
        <p:spPr>
          <a:xfrm>
            <a:off x="16775068" y="9360188"/>
            <a:ext cx="1057526" cy="479994"/>
          </a:xfrm>
          <a:prstGeom prst="rect">
            <a:avLst/>
          </a:prstGeom>
        </p:spPr>
      </p:pic>
      <p:sp>
        <p:nvSpPr>
          <p:cNvPr id="21" name="TextBox 20">
            <a:extLst>
              <a:ext uri="{FF2B5EF4-FFF2-40B4-BE49-F238E27FC236}">
                <a16:creationId xmlns:a16="http://schemas.microsoft.com/office/drawing/2014/main" id="{81E8E1E5-46B1-FEA8-DA37-2EEF90B05E6F}"/>
              </a:ext>
            </a:extLst>
          </p:cNvPr>
          <p:cNvSpPr txBox="1"/>
          <p:nvPr/>
        </p:nvSpPr>
        <p:spPr>
          <a:xfrm>
            <a:off x="962924" y="709219"/>
            <a:ext cx="18487796" cy="830997"/>
          </a:xfrm>
          <a:prstGeom prst="rect">
            <a:avLst/>
          </a:prstGeom>
          <a:noFill/>
        </p:spPr>
        <p:txBody>
          <a:bodyPr wrap="square" rtlCol="0">
            <a:spAutoFit/>
          </a:bodyPr>
          <a:lstStyle/>
          <a:p>
            <a:r>
              <a:rPr lang="en-US" sz="2400" dirty="0"/>
              <a:t>Retention seem to be the areas with most opportunity across all the top performing brands. Jim Beam has a notably large gap between consideration, purchase history and recent purchases. </a:t>
            </a:r>
          </a:p>
        </p:txBody>
      </p:sp>
      <p:cxnSp>
        <p:nvCxnSpPr>
          <p:cNvPr id="23" name="Straight Arrow Connector 22">
            <a:extLst>
              <a:ext uri="{FF2B5EF4-FFF2-40B4-BE49-F238E27FC236}">
                <a16:creationId xmlns:a16="http://schemas.microsoft.com/office/drawing/2014/main" id="{2591090C-15F8-256B-F0B5-2565B1C92D22}"/>
              </a:ext>
            </a:extLst>
          </p:cNvPr>
          <p:cNvCxnSpPr/>
          <p:nvPr/>
        </p:nvCxnSpPr>
        <p:spPr>
          <a:xfrm flipV="1">
            <a:off x="4369768" y="3281586"/>
            <a:ext cx="0" cy="136815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F185406-E52E-1297-B9DF-0F30D3023D81}"/>
              </a:ext>
            </a:extLst>
          </p:cNvPr>
          <p:cNvSpPr txBox="1"/>
          <p:nvPr/>
        </p:nvSpPr>
        <p:spPr>
          <a:xfrm>
            <a:off x="4369768" y="3838704"/>
            <a:ext cx="482368" cy="253916"/>
          </a:xfrm>
          <a:prstGeom prst="rect">
            <a:avLst/>
          </a:prstGeom>
          <a:noFill/>
        </p:spPr>
        <p:txBody>
          <a:bodyPr wrap="square" rtlCol="0">
            <a:spAutoFit/>
          </a:bodyPr>
          <a:lstStyle/>
          <a:p>
            <a:r>
              <a:rPr lang="en-US" sz="1050" dirty="0">
                <a:solidFill>
                  <a:srgbClr val="FF0000"/>
                </a:solidFill>
              </a:rPr>
              <a:t>18%</a:t>
            </a:r>
          </a:p>
        </p:txBody>
      </p:sp>
      <p:pic>
        <p:nvPicPr>
          <p:cNvPr id="25" name="Picture 24" descr="Text, logo&#10;&#10;Description automatically generated">
            <a:extLst>
              <a:ext uri="{FF2B5EF4-FFF2-40B4-BE49-F238E27FC236}">
                <a16:creationId xmlns:a16="http://schemas.microsoft.com/office/drawing/2014/main" id="{26A46746-D2DF-0A8C-C9A3-D592E4046C9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63421" y="9149958"/>
            <a:ext cx="1264218" cy="1011306"/>
          </a:xfrm>
          <a:prstGeom prst="rect">
            <a:avLst/>
          </a:prstGeom>
        </p:spPr>
      </p:pic>
      <p:sp>
        <p:nvSpPr>
          <p:cNvPr id="15" name="TextBox 14">
            <a:extLst>
              <a:ext uri="{FF2B5EF4-FFF2-40B4-BE49-F238E27FC236}">
                <a16:creationId xmlns:a16="http://schemas.microsoft.com/office/drawing/2014/main" id="{97AADBB0-FF75-52BF-2AF9-A144DBF73797}"/>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83% of the surveyed consider Jim Beam to be flavorful, 81% consider them smooth, but only 36% recall seeing advertising.  </a:t>
            </a:r>
          </a:p>
        </p:txBody>
      </p:sp>
      <p:pic>
        <p:nvPicPr>
          <p:cNvPr id="26" name="Picture 25">
            <a:extLst>
              <a:ext uri="{FF2B5EF4-FFF2-40B4-BE49-F238E27FC236}">
                <a16:creationId xmlns:a16="http://schemas.microsoft.com/office/drawing/2014/main" id="{F6E51D0E-8F54-16C1-8810-303F6519E3AA}"/>
              </a:ext>
            </a:extLst>
          </p:cNvPr>
          <p:cNvPicPr>
            <a:picLocks noChangeAspect="1"/>
          </p:cNvPicPr>
          <p:nvPr/>
        </p:nvPicPr>
        <p:blipFill>
          <a:blip r:embed="rId19"/>
          <a:stretch>
            <a:fillRect/>
          </a:stretch>
        </p:blipFill>
        <p:spPr>
          <a:xfrm>
            <a:off x="17981769" y="10454371"/>
            <a:ext cx="2064185" cy="638175"/>
          </a:xfrm>
          <a:prstGeom prst="rect">
            <a:avLst/>
          </a:prstGeom>
        </p:spPr>
      </p:pic>
      <p:pic>
        <p:nvPicPr>
          <p:cNvPr id="27" name="Picture 26">
            <a:extLst>
              <a:ext uri="{FF2B5EF4-FFF2-40B4-BE49-F238E27FC236}">
                <a16:creationId xmlns:a16="http://schemas.microsoft.com/office/drawing/2014/main" id="{E98F1EE4-EBA2-B85E-112D-21131162BD53}"/>
              </a:ext>
            </a:extLst>
          </p:cNvPr>
          <p:cNvPicPr>
            <a:picLocks noChangeAspect="1"/>
          </p:cNvPicPr>
          <p:nvPr/>
        </p:nvPicPr>
        <p:blipFill>
          <a:blip r:embed="rId20"/>
          <a:stretch>
            <a:fillRect/>
          </a:stretch>
        </p:blipFill>
        <p:spPr>
          <a:xfrm>
            <a:off x="358543" y="652759"/>
            <a:ext cx="346937" cy="460223"/>
          </a:xfrm>
          <a:prstGeom prst="rect">
            <a:avLst/>
          </a:prstGeom>
        </p:spPr>
      </p:pic>
    </p:spTree>
    <p:extLst>
      <p:ext uri="{BB962C8B-B14F-4D97-AF65-F5344CB8AC3E}">
        <p14:creationId xmlns:p14="http://schemas.microsoft.com/office/powerpoint/2010/main" val="38027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graphicFrame>
        <p:nvGraphicFramePr>
          <p:cNvPr id="3" name="Chart 2">
            <a:extLst>
              <a:ext uri="{FF2B5EF4-FFF2-40B4-BE49-F238E27FC236}">
                <a16:creationId xmlns:a16="http://schemas.microsoft.com/office/drawing/2014/main" id="{D8D65A11-3A16-A4EF-01D9-842BDF6EF36B}"/>
              </a:ext>
            </a:extLst>
          </p:cNvPr>
          <p:cNvGraphicFramePr>
            <a:graphicFrameLocks/>
          </p:cNvGraphicFramePr>
          <p:nvPr>
            <p:extLst>
              <p:ext uri="{D42A27DB-BD31-4B8C-83A1-F6EECF244321}">
                <p14:modId xmlns:p14="http://schemas.microsoft.com/office/powerpoint/2010/main" val="4269574816"/>
              </p:ext>
            </p:extLst>
          </p:nvPr>
        </p:nvGraphicFramePr>
        <p:xfrm>
          <a:off x="2641576" y="2447206"/>
          <a:ext cx="14257584" cy="7374532"/>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F42140A-4C43-35FE-A078-63CF824613C2}"/>
              </a:ext>
            </a:extLst>
          </p:cNvPr>
          <p:cNvSpPr txBox="1"/>
          <p:nvPr/>
        </p:nvSpPr>
        <p:spPr>
          <a:xfrm>
            <a:off x="962924" y="133542"/>
            <a:ext cx="9937104" cy="338554"/>
          </a:xfrm>
          <a:prstGeom prst="rect">
            <a:avLst/>
          </a:prstGeom>
          <a:noFill/>
        </p:spPr>
        <p:txBody>
          <a:bodyPr wrap="square" rtlCol="0">
            <a:spAutoFit/>
          </a:bodyPr>
          <a:lstStyle/>
          <a:p>
            <a:r>
              <a:rPr lang="en-US" sz="1600" i="1" dirty="0"/>
              <a:t>How does Jim Bean and their competitors match up against each other along key funnel metrics?</a:t>
            </a:r>
          </a:p>
        </p:txBody>
      </p:sp>
      <p:sp>
        <p:nvSpPr>
          <p:cNvPr id="7" name="TextBox 6">
            <a:extLst>
              <a:ext uri="{FF2B5EF4-FFF2-40B4-BE49-F238E27FC236}">
                <a16:creationId xmlns:a16="http://schemas.microsoft.com/office/drawing/2014/main" id="{45BC6F22-9942-72AF-0BB6-832CAF02E623}"/>
              </a:ext>
            </a:extLst>
          </p:cNvPr>
          <p:cNvSpPr txBox="1"/>
          <p:nvPr/>
        </p:nvSpPr>
        <p:spPr>
          <a:xfrm>
            <a:off x="932062" y="721995"/>
            <a:ext cx="16993888" cy="1200329"/>
          </a:xfrm>
          <a:prstGeom prst="rect">
            <a:avLst/>
          </a:prstGeom>
          <a:noFill/>
        </p:spPr>
        <p:txBody>
          <a:bodyPr wrap="square" rtlCol="0">
            <a:spAutoFit/>
          </a:bodyPr>
          <a:lstStyle/>
          <a:p>
            <a:r>
              <a:rPr lang="en-US" sz="2400" dirty="0"/>
              <a:t>Jack Daniel’s stands out amongst the top brands as a strong competitor, their consideration and purchase history nearly matching suggests they have high customer loyalty. Though other brands such as Hennessy and Johnnie Walker show similar indication of customer loyalty, they fall short when it comes to brand awareness and familiarity. </a:t>
            </a:r>
          </a:p>
        </p:txBody>
      </p:sp>
      <p:pic>
        <p:nvPicPr>
          <p:cNvPr id="15" name="Picture 14" descr="Logo&#10;&#10;Description automatically generated">
            <a:extLst>
              <a:ext uri="{FF2B5EF4-FFF2-40B4-BE49-F238E27FC236}">
                <a16:creationId xmlns:a16="http://schemas.microsoft.com/office/drawing/2014/main" id="{ECA4B14A-3B4F-FCDC-EC8E-3AB8C6DFE3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2510" y="8946384"/>
            <a:ext cx="1075687" cy="525095"/>
          </a:xfrm>
          <a:prstGeom prst="rect">
            <a:avLst/>
          </a:prstGeom>
        </p:spPr>
      </p:pic>
      <p:pic>
        <p:nvPicPr>
          <p:cNvPr id="16" name="Picture 15" descr="Text&#10;&#10;Description automatically generated">
            <a:extLst>
              <a:ext uri="{FF2B5EF4-FFF2-40B4-BE49-F238E27FC236}">
                <a16:creationId xmlns:a16="http://schemas.microsoft.com/office/drawing/2014/main" id="{C0EC02C4-362F-ED58-10C0-0385284750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632" t="5872" r="15036" b="64238"/>
          <a:stretch/>
        </p:blipFill>
        <p:spPr>
          <a:xfrm>
            <a:off x="3937720" y="8946384"/>
            <a:ext cx="1008112" cy="440946"/>
          </a:xfrm>
          <a:prstGeom prst="rect">
            <a:avLst/>
          </a:prstGeom>
        </p:spPr>
      </p:pic>
      <p:pic>
        <p:nvPicPr>
          <p:cNvPr id="17" name="Picture 16" descr="Text, logo&#10;&#10;Description automatically generated">
            <a:extLst>
              <a:ext uri="{FF2B5EF4-FFF2-40B4-BE49-F238E27FC236}">
                <a16:creationId xmlns:a16="http://schemas.microsoft.com/office/drawing/2014/main" id="{CFA71508-B262-03D7-5DC0-FB73CE9289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26952" y="8903240"/>
            <a:ext cx="953671" cy="608122"/>
          </a:xfrm>
          <a:prstGeom prst="rect">
            <a:avLst/>
          </a:prstGeom>
        </p:spPr>
      </p:pic>
      <p:pic>
        <p:nvPicPr>
          <p:cNvPr id="18" name="Picture 17" descr="Text, logo&#10;&#10;Description automatically generated">
            <a:extLst>
              <a:ext uri="{FF2B5EF4-FFF2-40B4-BE49-F238E27FC236}">
                <a16:creationId xmlns:a16="http://schemas.microsoft.com/office/drawing/2014/main" id="{4B1DFD94-1982-8459-7807-34819C205D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3578" y="8682186"/>
            <a:ext cx="1264218" cy="1011306"/>
          </a:xfrm>
          <a:prstGeom prst="rect">
            <a:avLst/>
          </a:prstGeom>
        </p:spPr>
      </p:pic>
      <p:pic>
        <p:nvPicPr>
          <p:cNvPr id="19" name="Picture 18" descr="Map&#10;&#10;Description automatically generated">
            <a:extLst>
              <a:ext uri="{FF2B5EF4-FFF2-40B4-BE49-F238E27FC236}">
                <a16:creationId xmlns:a16="http://schemas.microsoft.com/office/drawing/2014/main" id="{D6A43314-C76A-1071-2B86-582F77CE04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72911" y="8792268"/>
            <a:ext cx="1186342" cy="791142"/>
          </a:xfrm>
          <a:prstGeom prst="rect">
            <a:avLst/>
          </a:prstGeom>
        </p:spPr>
      </p:pic>
      <p:cxnSp>
        <p:nvCxnSpPr>
          <p:cNvPr id="23" name="Straight Connector 22">
            <a:extLst>
              <a:ext uri="{FF2B5EF4-FFF2-40B4-BE49-F238E27FC236}">
                <a16:creationId xmlns:a16="http://schemas.microsoft.com/office/drawing/2014/main" id="{665B4B9B-A0C5-6B23-3B63-799EAA9FE253}"/>
              </a:ext>
            </a:extLst>
          </p:cNvPr>
          <p:cNvCxnSpPr/>
          <p:nvPr/>
        </p:nvCxnSpPr>
        <p:spPr>
          <a:xfrm>
            <a:off x="7178080" y="4289698"/>
            <a:ext cx="792088"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4C84552F-C000-15D0-DAFB-3DB2ED71B3EC}"/>
              </a:ext>
            </a:extLst>
          </p:cNvPr>
          <p:cNvCxnSpPr>
            <a:cxnSpLocks/>
          </p:cNvCxnSpPr>
          <p:nvPr/>
        </p:nvCxnSpPr>
        <p:spPr>
          <a:xfrm>
            <a:off x="7178080" y="4289698"/>
            <a:ext cx="0" cy="711696"/>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65454A7-06CE-D075-43E9-80317D40812F}"/>
              </a:ext>
            </a:extLst>
          </p:cNvPr>
          <p:cNvCxnSpPr>
            <a:cxnSpLocks/>
          </p:cNvCxnSpPr>
          <p:nvPr/>
        </p:nvCxnSpPr>
        <p:spPr>
          <a:xfrm>
            <a:off x="7970168" y="4289698"/>
            <a:ext cx="0" cy="1512168"/>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5EB6603E-2D66-5528-A2AE-475FBC43B040}"/>
              </a:ext>
            </a:extLst>
          </p:cNvPr>
          <p:cNvSpPr txBox="1"/>
          <p:nvPr/>
        </p:nvSpPr>
        <p:spPr>
          <a:xfrm>
            <a:off x="409328" y="10705798"/>
            <a:ext cx="17353928" cy="338554"/>
          </a:xfrm>
          <a:prstGeom prst="rect">
            <a:avLst/>
          </a:prstGeom>
          <a:noFill/>
        </p:spPr>
        <p:txBody>
          <a:bodyPr wrap="square" rtlCol="0">
            <a:spAutoFit/>
          </a:bodyPr>
          <a:lstStyle/>
          <a:p>
            <a:pPr algn="ctr"/>
            <a:r>
              <a:rPr lang="en-US" sz="1600" i="1" dirty="0">
                <a:solidFill>
                  <a:schemeClr val="bg1">
                    <a:lumMod val="65000"/>
                  </a:schemeClr>
                </a:solidFill>
              </a:rPr>
              <a:t>Jim Beam is unique in that they’re the only top brand with a large disparity between consideration and purchase history.</a:t>
            </a:r>
          </a:p>
        </p:txBody>
      </p:sp>
      <p:pic>
        <p:nvPicPr>
          <p:cNvPr id="2" name="Picture 1">
            <a:extLst>
              <a:ext uri="{FF2B5EF4-FFF2-40B4-BE49-F238E27FC236}">
                <a16:creationId xmlns:a16="http://schemas.microsoft.com/office/drawing/2014/main" id="{2518FCD9-A791-C964-EF83-ADCB63A5F6EB}"/>
              </a:ext>
            </a:extLst>
          </p:cNvPr>
          <p:cNvPicPr>
            <a:picLocks noChangeAspect="1"/>
          </p:cNvPicPr>
          <p:nvPr/>
        </p:nvPicPr>
        <p:blipFill>
          <a:blip r:embed="rId10"/>
          <a:stretch>
            <a:fillRect/>
          </a:stretch>
        </p:blipFill>
        <p:spPr>
          <a:xfrm>
            <a:off x="17981769" y="10454371"/>
            <a:ext cx="2064185" cy="638175"/>
          </a:xfrm>
          <a:prstGeom prst="rect">
            <a:avLst/>
          </a:prstGeom>
        </p:spPr>
      </p:pic>
      <p:pic>
        <p:nvPicPr>
          <p:cNvPr id="8" name="Picture 7">
            <a:extLst>
              <a:ext uri="{FF2B5EF4-FFF2-40B4-BE49-F238E27FC236}">
                <a16:creationId xmlns:a16="http://schemas.microsoft.com/office/drawing/2014/main" id="{9FD3C11C-26A4-A9CA-9B27-AFE895EA2387}"/>
              </a:ext>
            </a:extLst>
          </p:cNvPr>
          <p:cNvPicPr>
            <a:picLocks noChangeAspect="1"/>
          </p:cNvPicPr>
          <p:nvPr/>
        </p:nvPicPr>
        <p:blipFill>
          <a:blip r:embed="rId11"/>
          <a:stretch>
            <a:fillRect/>
          </a:stretch>
        </p:blipFill>
        <p:spPr>
          <a:xfrm>
            <a:off x="358543" y="652759"/>
            <a:ext cx="346937" cy="460223"/>
          </a:xfrm>
          <a:prstGeom prst="rect">
            <a:avLst/>
          </a:prstGeom>
        </p:spPr>
      </p:pic>
    </p:spTree>
    <p:extLst>
      <p:ext uri="{BB962C8B-B14F-4D97-AF65-F5344CB8AC3E}">
        <p14:creationId xmlns:p14="http://schemas.microsoft.com/office/powerpoint/2010/main" val="322045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3"/>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4"/>
          <a:stretch>
            <a:fillRect/>
          </a:stretch>
        </p:blipFill>
        <p:spPr>
          <a:xfrm>
            <a:off x="265312" y="473274"/>
            <a:ext cx="6810375" cy="114300"/>
          </a:xfrm>
          <a:prstGeom prst="rect">
            <a:avLst/>
          </a:prstGeom>
        </p:spPr>
      </p:pic>
      <p:sp>
        <p:nvSpPr>
          <p:cNvPr id="3" name="TextBox 2">
            <a:extLst>
              <a:ext uri="{FF2B5EF4-FFF2-40B4-BE49-F238E27FC236}">
                <a16:creationId xmlns:a16="http://schemas.microsoft.com/office/drawing/2014/main" id="{F55ACEE3-16F1-C9C6-16F9-45ABBC725AC7}"/>
              </a:ext>
            </a:extLst>
          </p:cNvPr>
          <p:cNvSpPr txBox="1"/>
          <p:nvPr/>
        </p:nvSpPr>
        <p:spPr>
          <a:xfrm>
            <a:off x="962924" y="133542"/>
            <a:ext cx="9937104" cy="338554"/>
          </a:xfrm>
          <a:prstGeom prst="rect">
            <a:avLst/>
          </a:prstGeom>
          <a:noFill/>
        </p:spPr>
        <p:txBody>
          <a:bodyPr wrap="square" rtlCol="0">
            <a:spAutoFit/>
          </a:bodyPr>
          <a:lstStyle/>
          <a:p>
            <a:r>
              <a:rPr lang="en-US" sz="1600" i="1" dirty="0"/>
              <a:t>What is Jim Beams position in the market?</a:t>
            </a:r>
          </a:p>
        </p:txBody>
      </p:sp>
      <p:sp>
        <p:nvSpPr>
          <p:cNvPr id="4" name="TextBox 3">
            <a:extLst>
              <a:ext uri="{FF2B5EF4-FFF2-40B4-BE49-F238E27FC236}">
                <a16:creationId xmlns:a16="http://schemas.microsoft.com/office/drawing/2014/main" id="{0074DB01-62AD-6130-F244-1BFB671342F9}"/>
              </a:ext>
            </a:extLst>
          </p:cNvPr>
          <p:cNvSpPr txBox="1"/>
          <p:nvPr/>
        </p:nvSpPr>
        <p:spPr>
          <a:xfrm>
            <a:off x="1057400" y="715769"/>
            <a:ext cx="18722080" cy="707886"/>
          </a:xfrm>
          <a:prstGeom prst="rect">
            <a:avLst/>
          </a:prstGeom>
          <a:noFill/>
        </p:spPr>
        <p:txBody>
          <a:bodyPr wrap="square" rtlCol="0">
            <a:spAutoFit/>
          </a:bodyPr>
          <a:lstStyle/>
          <a:p>
            <a:r>
              <a:rPr lang="en-US" sz="2000" dirty="0"/>
              <a:t>Jim Beam’s main surveyed demographic is millennials, with 67% of the surveyed falling within the 27-42 age range. The consensus is that Jim Beam is an affordable and trendy product that is seen as premium when compared to other brands. Inversely, few surveyed customers share their products online. </a:t>
            </a:r>
          </a:p>
        </p:txBody>
      </p:sp>
      <p:pic>
        <p:nvPicPr>
          <p:cNvPr id="7" name="Picture 6" descr="Text, logo&#10;&#10;Description automatically generated">
            <a:extLst>
              <a:ext uri="{FF2B5EF4-FFF2-40B4-BE49-F238E27FC236}">
                <a16:creationId xmlns:a16="http://schemas.microsoft.com/office/drawing/2014/main" id="{99DF8117-17EB-F7E2-8E90-DB031B74AF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312" y="5166930"/>
            <a:ext cx="2383498" cy="1787624"/>
          </a:xfrm>
          <a:prstGeom prst="rect">
            <a:avLst/>
          </a:prstGeom>
        </p:spPr>
      </p:pic>
      <p:graphicFrame>
        <p:nvGraphicFramePr>
          <p:cNvPr id="8" name="Chart 7">
            <a:extLst>
              <a:ext uri="{FF2B5EF4-FFF2-40B4-BE49-F238E27FC236}">
                <a16:creationId xmlns:a16="http://schemas.microsoft.com/office/drawing/2014/main" id="{F39E2CD5-8541-FC68-E679-F2D08A8A1E30}"/>
              </a:ext>
            </a:extLst>
          </p:cNvPr>
          <p:cNvGraphicFramePr>
            <a:graphicFrameLocks/>
          </p:cNvGraphicFramePr>
          <p:nvPr>
            <p:extLst>
              <p:ext uri="{D42A27DB-BD31-4B8C-83A1-F6EECF244321}">
                <p14:modId xmlns:p14="http://schemas.microsoft.com/office/powerpoint/2010/main" val="371330239"/>
              </p:ext>
            </p:extLst>
          </p:nvPr>
        </p:nvGraphicFramePr>
        <p:xfrm>
          <a:off x="2569568" y="1976959"/>
          <a:ext cx="14977664" cy="8167566"/>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C4E0157E-4397-8C75-ADE8-FBC0B1954621}"/>
              </a:ext>
            </a:extLst>
          </p:cNvPr>
          <p:cNvSpPr txBox="1"/>
          <p:nvPr/>
        </p:nvSpPr>
        <p:spPr>
          <a:xfrm>
            <a:off x="409328" y="10705798"/>
            <a:ext cx="17353928" cy="584775"/>
          </a:xfrm>
          <a:prstGeom prst="rect">
            <a:avLst/>
          </a:prstGeom>
          <a:noFill/>
        </p:spPr>
        <p:txBody>
          <a:bodyPr wrap="square" rtlCol="0">
            <a:spAutoFit/>
          </a:bodyPr>
          <a:lstStyle/>
          <a:p>
            <a:pPr algn="ctr"/>
            <a:r>
              <a:rPr lang="en-US" sz="1600" i="1" dirty="0">
                <a:solidFill>
                  <a:schemeClr val="bg1">
                    <a:lumMod val="65000"/>
                  </a:schemeClr>
                </a:solidFill>
              </a:rPr>
              <a:t>Shy &amp; Reserved people may be more likely to engage in social media campaigns through bottles purchased at a store instead of at a bar. Only 24% of the surveyed have shared a product online so</a:t>
            </a:r>
          </a:p>
          <a:p>
            <a:pPr algn="ctr"/>
            <a:r>
              <a:rPr lang="en-US" sz="1600" i="1" dirty="0">
                <a:solidFill>
                  <a:schemeClr val="bg1">
                    <a:lumMod val="65000"/>
                  </a:schemeClr>
                </a:solidFill>
              </a:rPr>
              <a:t>an incentive will help engagement and fill a market niche.</a:t>
            </a:r>
          </a:p>
        </p:txBody>
      </p:sp>
      <p:pic>
        <p:nvPicPr>
          <p:cNvPr id="2" name="Picture 1">
            <a:extLst>
              <a:ext uri="{FF2B5EF4-FFF2-40B4-BE49-F238E27FC236}">
                <a16:creationId xmlns:a16="http://schemas.microsoft.com/office/drawing/2014/main" id="{A245C6A1-A004-CBE7-BA3B-774068678C05}"/>
              </a:ext>
            </a:extLst>
          </p:cNvPr>
          <p:cNvPicPr>
            <a:picLocks noChangeAspect="1"/>
          </p:cNvPicPr>
          <p:nvPr/>
        </p:nvPicPr>
        <p:blipFill>
          <a:blip r:embed="rId7"/>
          <a:stretch>
            <a:fillRect/>
          </a:stretch>
        </p:blipFill>
        <p:spPr>
          <a:xfrm>
            <a:off x="17981769" y="10454371"/>
            <a:ext cx="2064185" cy="638175"/>
          </a:xfrm>
          <a:prstGeom prst="rect">
            <a:avLst/>
          </a:prstGeom>
        </p:spPr>
      </p:pic>
      <p:pic>
        <p:nvPicPr>
          <p:cNvPr id="11" name="Picture 10">
            <a:extLst>
              <a:ext uri="{FF2B5EF4-FFF2-40B4-BE49-F238E27FC236}">
                <a16:creationId xmlns:a16="http://schemas.microsoft.com/office/drawing/2014/main" id="{A0B377A9-2984-C90A-C1CE-C7AB869B477D}"/>
              </a:ext>
            </a:extLst>
          </p:cNvPr>
          <p:cNvPicPr>
            <a:picLocks noChangeAspect="1"/>
          </p:cNvPicPr>
          <p:nvPr/>
        </p:nvPicPr>
        <p:blipFill>
          <a:blip r:embed="rId8"/>
          <a:stretch>
            <a:fillRect/>
          </a:stretch>
        </p:blipFill>
        <p:spPr>
          <a:xfrm>
            <a:off x="358543" y="652759"/>
            <a:ext cx="346937" cy="460223"/>
          </a:xfrm>
          <a:prstGeom prst="rect">
            <a:avLst/>
          </a:prstGeom>
        </p:spPr>
      </p:pic>
    </p:spTree>
    <p:extLst>
      <p:ext uri="{BB962C8B-B14F-4D97-AF65-F5344CB8AC3E}">
        <p14:creationId xmlns:p14="http://schemas.microsoft.com/office/powerpoint/2010/main" val="314794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B8664-A4E9-1031-78E2-A4A2B12B0A29}"/>
              </a:ext>
            </a:extLst>
          </p:cNvPr>
          <p:cNvPicPr>
            <a:picLocks noChangeAspect="1"/>
          </p:cNvPicPr>
          <p:nvPr/>
        </p:nvPicPr>
        <p:blipFill>
          <a:blip r:embed="rId2"/>
          <a:stretch>
            <a:fillRect/>
          </a:stretch>
        </p:blipFill>
        <p:spPr>
          <a:xfrm>
            <a:off x="265312" y="61342"/>
            <a:ext cx="533400" cy="409575"/>
          </a:xfrm>
          <a:prstGeom prst="rect">
            <a:avLst/>
          </a:prstGeom>
        </p:spPr>
      </p:pic>
      <p:pic>
        <p:nvPicPr>
          <p:cNvPr id="10" name="Picture 9">
            <a:extLst>
              <a:ext uri="{FF2B5EF4-FFF2-40B4-BE49-F238E27FC236}">
                <a16:creationId xmlns:a16="http://schemas.microsoft.com/office/drawing/2014/main" id="{725F4A59-66AA-EA9A-4691-F348237E7DEB}"/>
              </a:ext>
            </a:extLst>
          </p:cNvPr>
          <p:cNvPicPr>
            <a:picLocks noChangeAspect="1"/>
          </p:cNvPicPr>
          <p:nvPr/>
        </p:nvPicPr>
        <p:blipFill>
          <a:blip r:embed="rId3"/>
          <a:stretch>
            <a:fillRect/>
          </a:stretch>
        </p:blipFill>
        <p:spPr>
          <a:xfrm>
            <a:off x="265312" y="473274"/>
            <a:ext cx="6810375" cy="114300"/>
          </a:xfrm>
          <a:prstGeom prst="rect">
            <a:avLst/>
          </a:prstGeom>
        </p:spPr>
      </p:pic>
      <p:sp>
        <p:nvSpPr>
          <p:cNvPr id="2" name="TextBox 1">
            <a:extLst>
              <a:ext uri="{FF2B5EF4-FFF2-40B4-BE49-F238E27FC236}">
                <a16:creationId xmlns:a16="http://schemas.microsoft.com/office/drawing/2014/main" id="{4B483AE8-CADF-3916-EE66-F2DD95BF2DD4}"/>
              </a:ext>
            </a:extLst>
          </p:cNvPr>
          <p:cNvSpPr txBox="1"/>
          <p:nvPr/>
        </p:nvSpPr>
        <p:spPr>
          <a:xfrm>
            <a:off x="962924" y="133542"/>
            <a:ext cx="9937104" cy="338554"/>
          </a:xfrm>
          <a:prstGeom prst="rect">
            <a:avLst/>
          </a:prstGeom>
          <a:noFill/>
        </p:spPr>
        <p:txBody>
          <a:bodyPr wrap="square" rtlCol="0">
            <a:spAutoFit/>
          </a:bodyPr>
          <a:lstStyle/>
          <a:p>
            <a:r>
              <a:rPr lang="en-US" sz="1600" i="1" dirty="0"/>
              <a:t>What words come to mind when consumers think of Jim Beam and their competitors?</a:t>
            </a:r>
          </a:p>
        </p:txBody>
      </p:sp>
      <p:pic>
        <p:nvPicPr>
          <p:cNvPr id="41" name="Picture 40" descr="Text, logo&#10;&#10;Description automatically generated">
            <a:extLst>
              <a:ext uri="{FF2B5EF4-FFF2-40B4-BE49-F238E27FC236}">
                <a16:creationId xmlns:a16="http://schemas.microsoft.com/office/drawing/2014/main" id="{4CEA54AD-869E-C7B7-8D68-42F300002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1536" y="1583961"/>
            <a:ext cx="1822166" cy="1457634"/>
          </a:xfrm>
          <a:prstGeom prst="rect">
            <a:avLst/>
          </a:prstGeom>
        </p:spPr>
      </p:pic>
      <p:pic>
        <p:nvPicPr>
          <p:cNvPr id="42" name="Picture 41" descr="Text&#10;&#10;Description automatically generated">
            <a:extLst>
              <a:ext uri="{FF2B5EF4-FFF2-40B4-BE49-F238E27FC236}">
                <a16:creationId xmlns:a16="http://schemas.microsoft.com/office/drawing/2014/main" id="{330E60E3-8EF0-DA6A-2BCD-1C8C6F62B1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32" t="5872" r="15036" b="64238"/>
          <a:stretch/>
        </p:blipFill>
        <p:spPr>
          <a:xfrm>
            <a:off x="5879262" y="1985009"/>
            <a:ext cx="1637618" cy="716291"/>
          </a:xfrm>
          <a:prstGeom prst="rect">
            <a:avLst/>
          </a:prstGeom>
        </p:spPr>
      </p:pic>
      <p:pic>
        <p:nvPicPr>
          <p:cNvPr id="43" name="Picture 42" descr="Map&#10;&#10;Description automatically generated">
            <a:extLst>
              <a:ext uri="{FF2B5EF4-FFF2-40B4-BE49-F238E27FC236}">
                <a16:creationId xmlns:a16="http://schemas.microsoft.com/office/drawing/2014/main" id="{92C25753-9CEC-6958-EB55-6081D76FED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80238" y="1652840"/>
            <a:ext cx="1906422" cy="1271345"/>
          </a:xfrm>
          <a:prstGeom prst="rect">
            <a:avLst/>
          </a:prstGeom>
        </p:spPr>
      </p:pic>
      <p:pic>
        <p:nvPicPr>
          <p:cNvPr id="44" name="Picture 43" descr="Shape&#10;&#10;Description automatically generated with low confidence">
            <a:extLst>
              <a:ext uri="{FF2B5EF4-FFF2-40B4-BE49-F238E27FC236}">
                <a16:creationId xmlns:a16="http://schemas.microsoft.com/office/drawing/2014/main" id="{150E5DC0-B6DA-BF87-1808-07BE017D98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6318" y="1741222"/>
            <a:ext cx="1480054" cy="1480054"/>
          </a:xfrm>
          <a:prstGeom prst="rect">
            <a:avLst/>
          </a:prstGeom>
        </p:spPr>
      </p:pic>
      <p:pic>
        <p:nvPicPr>
          <p:cNvPr id="45" name="Picture 44" descr="A picture containing text, sign&#10;&#10;Description automatically generated">
            <a:extLst>
              <a:ext uri="{FF2B5EF4-FFF2-40B4-BE49-F238E27FC236}">
                <a16:creationId xmlns:a16="http://schemas.microsoft.com/office/drawing/2014/main" id="{1EE51AB4-2EA5-263F-A4E8-214C44988E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64870" y="1850036"/>
            <a:ext cx="1185069" cy="876952"/>
          </a:xfrm>
          <a:prstGeom prst="rect">
            <a:avLst/>
          </a:prstGeom>
        </p:spPr>
      </p:pic>
      <p:pic>
        <p:nvPicPr>
          <p:cNvPr id="58" name="Picture 57">
            <a:extLst>
              <a:ext uri="{FF2B5EF4-FFF2-40B4-BE49-F238E27FC236}">
                <a16:creationId xmlns:a16="http://schemas.microsoft.com/office/drawing/2014/main" id="{41711D06-087F-2510-6BB7-48060EDC6525}"/>
              </a:ext>
            </a:extLst>
          </p:cNvPr>
          <p:cNvPicPr>
            <a:picLocks noChangeAspect="1"/>
          </p:cNvPicPr>
          <p:nvPr/>
        </p:nvPicPr>
        <p:blipFill>
          <a:blip r:embed="rId9"/>
          <a:stretch>
            <a:fillRect/>
          </a:stretch>
        </p:blipFill>
        <p:spPr>
          <a:xfrm>
            <a:off x="4386654" y="3137570"/>
            <a:ext cx="220774" cy="4984845"/>
          </a:xfrm>
          <a:prstGeom prst="rect">
            <a:avLst/>
          </a:prstGeom>
        </p:spPr>
      </p:pic>
      <p:pic>
        <p:nvPicPr>
          <p:cNvPr id="103" name="Graphic 102" descr="Badge 1 with solid fill">
            <a:extLst>
              <a:ext uri="{FF2B5EF4-FFF2-40B4-BE49-F238E27FC236}">
                <a16:creationId xmlns:a16="http://schemas.microsoft.com/office/drawing/2014/main" id="{614C2EC0-83BB-6DBC-CEFF-B8EE755C90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53763" y="3182406"/>
            <a:ext cx="648072" cy="648072"/>
          </a:xfrm>
          <a:prstGeom prst="rect">
            <a:avLst/>
          </a:prstGeom>
        </p:spPr>
      </p:pic>
      <p:pic>
        <p:nvPicPr>
          <p:cNvPr id="104" name="Graphic 103" descr="Badge with solid fill">
            <a:extLst>
              <a:ext uri="{FF2B5EF4-FFF2-40B4-BE49-F238E27FC236}">
                <a16:creationId xmlns:a16="http://schemas.microsoft.com/office/drawing/2014/main" id="{A322B5A3-CFEF-73BE-786D-D19476C388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58370" y="4037965"/>
            <a:ext cx="651520" cy="651520"/>
          </a:xfrm>
          <a:prstGeom prst="rect">
            <a:avLst/>
          </a:prstGeom>
        </p:spPr>
      </p:pic>
      <p:pic>
        <p:nvPicPr>
          <p:cNvPr id="105" name="Graphic 104" descr="Badge 3 with solid fill">
            <a:extLst>
              <a:ext uri="{FF2B5EF4-FFF2-40B4-BE49-F238E27FC236}">
                <a16:creationId xmlns:a16="http://schemas.microsoft.com/office/drawing/2014/main" id="{D8B6CD1F-5B87-31C5-8DCA-5597A627F1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876351" y="4889961"/>
            <a:ext cx="649224" cy="649224"/>
          </a:xfrm>
          <a:prstGeom prst="rect">
            <a:avLst/>
          </a:prstGeom>
        </p:spPr>
      </p:pic>
      <p:pic>
        <p:nvPicPr>
          <p:cNvPr id="106" name="Graphic 105" descr="Badge 4 with solid fill">
            <a:extLst>
              <a:ext uri="{FF2B5EF4-FFF2-40B4-BE49-F238E27FC236}">
                <a16:creationId xmlns:a16="http://schemas.microsoft.com/office/drawing/2014/main" id="{56E02DF3-F666-9E10-F9E6-26E1F883BA9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860666" y="5849293"/>
            <a:ext cx="649224" cy="649224"/>
          </a:xfrm>
          <a:prstGeom prst="rect">
            <a:avLst/>
          </a:prstGeom>
        </p:spPr>
      </p:pic>
      <p:pic>
        <p:nvPicPr>
          <p:cNvPr id="107" name="Graphic 106" descr="Badge 5 with solid fill">
            <a:extLst>
              <a:ext uri="{FF2B5EF4-FFF2-40B4-BE49-F238E27FC236}">
                <a16:creationId xmlns:a16="http://schemas.microsoft.com/office/drawing/2014/main" id="{30D58F71-F961-66B6-4616-F1AC501942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76351" y="6808625"/>
            <a:ext cx="649224" cy="649224"/>
          </a:xfrm>
          <a:prstGeom prst="rect">
            <a:avLst/>
          </a:prstGeom>
        </p:spPr>
      </p:pic>
      <p:sp>
        <p:nvSpPr>
          <p:cNvPr id="108" name="TextBox 107">
            <a:extLst>
              <a:ext uri="{FF2B5EF4-FFF2-40B4-BE49-F238E27FC236}">
                <a16:creationId xmlns:a16="http://schemas.microsoft.com/office/drawing/2014/main" id="{0EBB3C33-3A23-7876-35DB-102849F9E699}"/>
              </a:ext>
            </a:extLst>
          </p:cNvPr>
          <p:cNvSpPr txBox="1"/>
          <p:nvPr/>
        </p:nvSpPr>
        <p:spPr>
          <a:xfrm>
            <a:off x="16685557" y="3189870"/>
            <a:ext cx="1386153" cy="523220"/>
          </a:xfrm>
          <a:prstGeom prst="rect">
            <a:avLst/>
          </a:prstGeom>
          <a:noFill/>
        </p:spPr>
        <p:txBody>
          <a:bodyPr wrap="square" rtlCol="0">
            <a:spAutoFit/>
          </a:bodyPr>
          <a:lstStyle/>
          <a:p>
            <a:r>
              <a:rPr lang="en-US" sz="2800" b="1" dirty="0"/>
              <a:t>Good</a:t>
            </a:r>
          </a:p>
        </p:txBody>
      </p:sp>
      <p:sp>
        <p:nvSpPr>
          <p:cNvPr id="109" name="TextBox 108">
            <a:extLst>
              <a:ext uri="{FF2B5EF4-FFF2-40B4-BE49-F238E27FC236}">
                <a16:creationId xmlns:a16="http://schemas.microsoft.com/office/drawing/2014/main" id="{C9B5AC2C-83FB-64F2-F078-39B9ABBC2A7D}"/>
              </a:ext>
            </a:extLst>
          </p:cNvPr>
          <p:cNvSpPr txBox="1"/>
          <p:nvPr/>
        </p:nvSpPr>
        <p:spPr>
          <a:xfrm>
            <a:off x="16769128" y="4102115"/>
            <a:ext cx="1386153" cy="523220"/>
          </a:xfrm>
          <a:prstGeom prst="rect">
            <a:avLst/>
          </a:prstGeom>
          <a:noFill/>
        </p:spPr>
        <p:txBody>
          <a:bodyPr wrap="square" rtlCol="0">
            <a:spAutoFit/>
          </a:bodyPr>
          <a:lstStyle/>
          <a:p>
            <a:r>
              <a:rPr lang="en-US" sz="2800" b="1" dirty="0"/>
              <a:t>Cool</a:t>
            </a:r>
          </a:p>
        </p:txBody>
      </p:sp>
      <p:sp>
        <p:nvSpPr>
          <p:cNvPr id="110" name="TextBox 109">
            <a:extLst>
              <a:ext uri="{FF2B5EF4-FFF2-40B4-BE49-F238E27FC236}">
                <a16:creationId xmlns:a16="http://schemas.microsoft.com/office/drawing/2014/main" id="{0692F4E5-5E07-E7C9-ECFB-E7357691471B}"/>
              </a:ext>
            </a:extLst>
          </p:cNvPr>
          <p:cNvSpPr txBox="1"/>
          <p:nvPr/>
        </p:nvSpPr>
        <p:spPr>
          <a:xfrm>
            <a:off x="16764329" y="4985422"/>
            <a:ext cx="1386153" cy="523220"/>
          </a:xfrm>
          <a:prstGeom prst="rect">
            <a:avLst/>
          </a:prstGeom>
          <a:noFill/>
        </p:spPr>
        <p:txBody>
          <a:bodyPr wrap="square" rtlCol="0">
            <a:spAutoFit/>
          </a:bodyPr>
          <a:lstStyle/>
          <a:p>
            <a:r>
              <a:rPr lang="en-US" sz="2800" b="1" dirty="0"/>
              <a:t>Smooth</a:t>
            </a:r>
          </a:p>
        </p:txBody>
      </p:sp>
      <p:sp>
        <p:nvSpPr>
          <p:cNvPr id="111" name="TextBox 110">
            <a:extLst>
              <a:ext uri="{FF2B5EF4-FFF2-40B4-BE49-F238E27FC236}">
                <a16:creationId xmlns:a16="http://schemas.microsoft.com/office/drawing/2014/main" id="{2D39DF4D-9EBC-4362-45A4-A18E73966AA1}"/>
              </a:ext>
            </a:extLst>
          </p:cNvPr>
          <p:cNvSpPr txBox="1"/>
          <p:nvPr/>
        </p:nvSpPr>
        <p:spPr>
          <a:xfrm>
            <a:off x="16762946" y="5913762"/>
            <a:ext cx="1386153" cy="523220"/>
          </a:xfrm>
          <a:prstGeom prst="rect">
            <a:avLst/>
          </a:prstGeom>
          <a:noFill/>
        </p:spPr>
        <p:txBody>
          <a:bodyPr wrap="square" rtlCol="0">
            <a:spAutoFit/>
          </a:bodyPr>
          <a:lstStyle/>
          <a:p>
            <a:r>
              <a:rPr lang="en-US" sz="2800" b="1" dirty="0"/>
              <a:t>Nice</a:t>
            </a:r>
          </a:p>
        </p:txBody>
      </p:sp>
      <p:sp>
        <p:nvSpPr>
          <p:cNvPr id="112" name="TextBox 111">
            <a:extLst>
              <a:ext uri="{FF2B5EF4-FFF2-40B4-BE49-F238E27FC236}">
                <a16:creationId xmlns:a16="http://schemas.microsoft.com/office/drawing/2014/main" id="{4EF6BE93-806D-3F31-8F87-FAB7DC90B44E}"/>
              </a:ext>
            </a:extLst>
          </p:cNvPr>
          <p:cNvSpPr txBox="1"/>
          <p:nvPr/>
        </p:nvSpPr>
        <p:spPr>
          <a:xfrm>
            <a:off x="16721178" y="6826007"/>
            <a:ext cx="1386153" cy="523220"/>
          </a:xfrm>
          <a:prstGeom prst="rect">
            <a:avLst/>
          </a:prstGeom>
          <a:noFill/>
        </p:spPr>
        <p:txBody>
          <a:bodyPr wrap="square" rtlCol="0">
            <a:spAutoFit/>
          </a:bodyPr>
          <a:lstStyle/>
          <a:p>
            <a:r>
              <a:rPr lang="en-US" sz="2800" b="1" dirty="0"/>
              <a:t>Best</a:t>
            </a:r>
          </a:p>
        </p:txBody>
      </p:sp>
      <p:pic>
        <p:nvPicPr>
          <p:cNvPr id="113" name="Graphic 112" descr="Badge 1 with solid fill">
            <a:extLst>
              <a:ext uri="{FF2B5EF4-FFF2-40B4-BE49-F238E27FC236}">
                <a16:creationId xmlns:a16="http://schemas.microsoft.com/office/drawing/2014/main" id="{D5F8BF41-6B38-0575-0B8A-A58A79F9A17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382300" y="3127555"/>
            <a:ext cx="648072" cy="648072"/>
          </a:xfrm>
          <a:prstGeom prst="rect">
            <a:avLst/>
          </a:prstGeom>
        </p:spPr>
      </p:pic>
      <p:pic>
        <p:nvPicPr>
          <p:cNvPr id="114" name="Graphic 113" descr="Badge with solid fill">
            <a:extLst>
              <a:ext uri="{FF2B5EF4-FFF2-40B4-BE49-F238E27FC236}">
                <a16:creationId xmlns:a16="http://schemas.microsoft.com/office/drawing/2014/main" id="{423AFB87-2289-E4E4-6C09-F56EAD62AE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378852" y="4037965"/>
            <a:ext cx="651520" cy="651520"/>
          </a:xfrm>
          <a:prstGeom prst="rect">
            <a:avLst/>
          </a:prstGeom>
        </p:spPr>
      </p:pic>
      <p:pic>
        <p:nvPicPr>
          <p:cNvPr id="115" name="Graphic 114" descr="Badge 3 with solid fill">
            <a:extLst>
              <a:ext uri="{FF2B5EF4-FFF2-40B4-BE49-F238E27FC236}">
                <a16:creationId xmlns:a16="http://schemas.microsoft.com/office/drawing/2014/main" id="{C310C5D7-3FB7-6442-3EF3-D241623E4C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396833" y="4889961"/>
            <a:ext cx="649224" cy="649224"/>
          </a:xfrm>
          <a:prstGeom prst="rect">
            <a:avLst/>
          </a:prstGeom>
        </p:spPr>
      </p:pic>
      <p:pic>
        <p:nvPicPr>
          <p:cNvPr id="116" name="Graphic 115" descr="Badge 4 with solid fill">
            <a:extLst>
              <a:ext uri="{FF2B5EF4-FFF2-40B4-BE49-F238E27FC236}">
                <a16:creationId xmlns:a16="http://schemas.microsoft.com/office/drawing/2014/main" id="{42896D74-8C0D-92F9-F90D-71D9561AB5D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81148" y="5849293"/>
            <a:ext cx="649224" cy="649224"/>
          </a:xfrm>
          <a:prstGeom prst="rect">
            <a:avLst/>
          </a:prstGeom>
        </p:spPr>
      </p:pic>
      <p:pic>
        <p:nvPicPr>
          <p:cNvPr id="117" name="Graphic 116" descr="Badge 5 with solid fill">
            <a:extLst>
              <a:ext uri="{FF2B5EF4-FFF2-40B4-BE49-F238E27FC236}">
                <a16:creationId xmlns:a16="http://schemas.microsoft.com/office/drawing/2014/main" id="{C2BC96A7-A4E7-0EF3-3B27-D768BAB9E1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396833" y="6808625"/>
            <a:ext cx="649224" cy="649224"/>
          </a:xfrm>
          <a:prstGeom prst="rect">
            <a:avLst/>
          </a:prstGeom>
        </p:spPr>
      </p:pic>
      <p:sp>
        <p:nvSpPr>
          <p:cNvPr id="118" name="TextBox 117">
            <a:extLst>
              <a:ext uri="{FF2B5EF4-FFF2-40B4-BE49-F238E27FC236}">
                <a16:creationId xmlns:a16="http://schemas.microsoft.com/office/drawing/2014/main" id="{D8DB0311-05CA-B994-5513-D09E8208BD04}"/>
              </a:ext>
            </a:extLst>
          </p:cNvPr>
          <p:cNvSpPr txBox="1"/>
          <p:nvPr/>
        </p:nvSpPr>
        <p:spPr>
          <a:xfrm>
            <a:off x="13136856" y="3244832"/>
            <a:ext cx="1386153" cy="523220"/>
          </a:xfrm>
          <a:prstGeom prst="rect">
            <a:avLst/>
          </a:prstGeom>
          <a:noFill/>
        </p:spPr>
        <p:txBody>
          <a:bodyPr wrap="square" rtlCol="0">
            <a:spAutoFit/>
          </a:bodyPr>
          <a:lstStyle/>
          <a:p>
            <a:r>
              <a:rPr lang="en-US" sz="2800" b="1" dirty="0"/>
              <a:t>Smooth</a:t>
            </a:r>
          </a:p>
        </p:txBody>
      </p:sp>
      <p:sp>
        <p:nvSpPr>
          <p:cNvPr id="119" name="TextBox 118">
            <a:extLst>
              <a:ext uri="{FF2B5EF4-FFF2-40B4-BE49-F238E27FC236}">
                <a16:creationId xmlns:a16="http://schemas.microsoft.com/office/drawing/2014/main" id="{6CCF67FC-00EB-5857-3D0A-65582777837E}"/>
              </a:ext>
            </a:extLst>
          </p:cNvPr>
          <p:cNvSpPr txBox="1"/>
          <p:nvPr/>
        </p:nvSpPr>
        <p:spPr>
          <a:xfrm>
            <a:off x="13206039" y="4129652"/>
            <a:ext cx="1386153" cy="523220"/>
          </a:xfrm>
          <a:prstGeom prst="rect">
            <a:avLst/>
          </a:prstGeom>
          <a:noFill/>
        </p:spPr>
        <p:txBody>
          <a:bodyPr wrap="square" rtlCol="0">
            <a:spAutoFit/>
          </a:bodyPr>
          <a:lstStyle/>
          <a:p>
            <a:r>
              <a:rPr lang="en-US" sz="2800" b="1" dirty="0"/>
              <a:t>Good</a:t>
            </a:r>
          </a:p>
        </p:txBody>
      </p:sp>
      <p:sp>
        <p:nvSpPr>
          <p:cNvPr id="120" name="TextBox 119">
            <a:extLst>
              <a:ext uri="{FF2B5EF4-FFF2-40B4-BE49-F238E27FC236}">
                <a16:creationId xmlns:a16="http://schemas.microsoft.com/office/drawing/2014/main" id="{2A699B67-85BE-82C1-F3D0-8F3C144A502B}"/>
              </a:ext>
            </a:extLst>
          </p:cNvPr>
          <p:cNvSpPr txBox="1"/>
          <p:nvPr/>
        </p:nvSpPr>
        <p:spPr>
          <a:xfrm>
            <a:off x="13206039" y="4952963"/>
            <a:ext cx="1386153" cy="523220"/>
          </a:xfrm>
          <a:prstGeom prst="rect">
            <a:avLst/>
          </a:prstGeom>
          <a:noFill/>
        </p:spPr>
        <p:txBody>
          <a:bodyPr wrap="square" rtlCol="0">
            <a:spAutoFit/>
          </a:bodyPr>
          <a:lstStyle/>
          <a:p>
            <a:r>
              <a:rPr lang="en-US" sz="2800" b="1" dirty="0"/>
              <a:t>Quality</a:t>
            </a:r>
          </a:p>
        </p:txBody>
      </p:sp>
      <p:sp>
        <p:nvSpPr>
          <p:cNvPr id="121" name="TextBox 120">
            <a:extLst>
              <a:ext uri="{FF2B5EF4-FFF2-40B4-BE49-F238E27FC236}">
                <a16:creationId xmlns:a16="http://schemas.microsoft.com/office/drawing/2014/main" id="{2DD002F4-801F-4EEA-22AA-1CA346445D77}"/>
              </a:ext>
            </a:extLst>
          </p:cNvPr>
          <p:cNvSpPr txBox="1"/>
          <p:nvPr/>
        </p:nvSpPr>
        <p:spPr>
          <a:xfrm>
            <a:off x="13207661" y="5816682"/>
            <a:ext cx="1386153" cy="523220"/>
          </a:xfrm>
          <a:prstGeom prst="rect">
            <a:avLst/>
          </a:prstGeom>
          <a:noFill/>
        </p:spPr>
        <p:txBody>
          <a:bodyPr wrap="square" rtlCol="0">
            <a:spAutoFit/>
          </a:bodyPr>
          <a:lstStyle/>
          <a:p>
            <a:r>
              <a:rPr lang="en-US" sz="2800" b="1" dirty="0"/>
              <a:t>Great</a:t>
            </a:r>
          </a:p>
        </p:txBody>
      </p:sp>
      <p:sp>
        <p:nvSpPr>
          <p:cNvPr id="122" name="TextBox 121">
            <a:extLst>
              <a:ext uri="{FF2B5EF4-FFF2-40B4-BE49-F238E27FC236}">
                <a16:creationId xmlns:a16="http://schemas.microsoft.com/office/drawing/2014/main" id="{EE663D27-4ABA-4FFD-7EFF-A13A42383F2B}"/>
              </a:ext>
            </a:extLst>
          </p:cNvPr>
          <p:cNvSpPr txBox="1"/>
          <p:nvPr/>
        </p:nvSpPr>
        <p:spPr>
          <a:xfrm>
            <a:off x="13206039" y="6826007"/>
            <a:ext cx="1647334" cy="523220"/>
          </a:xfrm>
          <a:prstGeom prst="rect">
            <a:avLst/>
          </a:prstGeom>
          <a:noFill/>
        </p:spPr>
        <p:txBody>
          <a:bodyPr wrap="square" rtlCol="0">
            <a:spAutoFit/>
          </a:bodyPr>
          <a:lstStyle/>
          <a:p>
            <a:r>
              <a:rPr lang="en-US" sz="2800" b="1" dirty="0"/>
              <a:t>Premium</a:t>
            </a:r>
          </a:p>
        </p:txBody>
      </p:sp>
      <p:pic>
        <p:nvPicPr>
          <p:cNvPr id="123" name="Graphic 122" descr="Badge 1 with solid fill">
            <a:extLst>
              <a:ext uri="{FF2B5EF4-FFF2-40B4-BE49-F238E27FC236}">
                <a16:creationId xmlns:a16="http://schemas.microsoft.com/office/drawing/2014/main" id="{52A39827-5F3C-8415-8C50-6B94366726D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52550" y="3149433"/>
            <a:ext cx="648072" cy="648072"/>
          </a:xfrm>
          <a:prstGeom prst="rect">
            <a:avLst/>
          </a:prstGeom>
        </p:spPr>
      </p:pic>
      <p:pic>
        <p:nvPicPr>
          <p:cNvPr id="124" name="Graphic 123" descr="Badge with solid fill">
            <a:extLst>
              <a:ext uri="{FF2B5EF4-FFF2-40B4-BE49-F238E27FC236}">
                <a16:creationId xmlns:a16="http://schemas.microsoft.com/office/drawing/2014/main" id="{6AE8C981-20C1-FEBB-9DE9-1CBE5FE95D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49102" y="4037965"/>
            <a:ext cx="651520" cy="651520"/>
          </a:xfrm>
          <a:prstGeom prst="rect">
            <a:avLst/>
          </a:prstGeom>
        </p:spPr>
      </p:pic>
      <p:pic>
        <p:nvPicPr>
          <p:cNvPr id="125" name="Graphic 124" descr="Badge 3 with solid fill">
            <a:extLst>
              <a:ext uri="{FF2B5EF4-FFF2-40B4-BE49-F238E27FC236}">
                <a16:creationId xmlns:a16="http://schemas.microsoft.com/office/drawing/2014/main" id="{59570FFD-4368-02AB-8253-F764D1C698B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67083" y="4889961"/>
            <a:ext cx="649224" cy="649224"/>
          </a:xfrm>
          <a:prstGeom prst="rect">
            <a:avLst/>
          </a:prstGeom>
        </p:spPr>
      </p:pic>
      <p:pic>
        <p:nvPicPr>
          <p:cNvPr id="126" name="Graphic 125" descr="Badge 4 with solid fill">
            <a:extLst>
              <a:ext uri="{FF2B5EF4-FFF2-40B4-BE49-F238E27FC236}">
                <a16:creationId xmlns:a16="http://schemas.microsoft.com/office/drawing/2014/main" id="{056EE9C1-F1F2-9CA2-9C17-67642EC422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51398" y="5849293"/>
            <a:ext cx="649224" cy="649224"/>
          </a:xfrm>
          <a:prstGeom prst="rect">
            <a:avLst/>
          </a:prstGeom>
        </p:spPr>
      </p:pic>
      <p:pic>
        <p:nvPicPr>
          <p:cNvPr id="127" name="Graphic 126" descr="Badge 5 with solid fill">
            <a:extLst>
              <a:ext uri="{FF2B5EF4-FFF2-40B4-BE49-F238E27FC236}">
                <a16:creationId xmlns:a16="http://schemas.microsoft.com/office/drawing/2014/main" id="{5540EE4D-F01F-BAE4-75EE-8ED44E5BCF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67083" y="6808625"/>
            <a:ext cx="649224" cy="649224"/>
          </a:xfrm>
          <a:prstGeom prst="rect">
            <a:avLst/>
          </a:prstGeom>
        </p:spPr>
      </p:pic>
      <p:sp>
        <p:nvSpPr>
          <p:cNvPr id="128" name="TextBox 127">
            <a:extLst>
              <a:ext uri="{FF2B5EF4-FFF2-40B4-BE49-F238E27FC236}">
                <a16:creationId xmlns:a16="http://schemas.microsoft.com/office/drawing/2014/main" id="{353DBD63-4263-CADB-B8E2-C7AE3B018F9F}"/>
              </a:ext>
            </a:extLst>
          </p:cNvPr>
          <p:cNvSpPr txBox="1"/>
          <p:nvPr/>
        </p:nvSpPr>
        <p:spPr>
          <a:xfrm>
            <a:off x="9728386" y="3221276"/>
            <a:ext cx="1386153" cy="523220"/>
          </a:xfrm>
          <a:prstGeom prst="rect">
            <a:avLst/>
          </a:prstGeom>
          <a:noFill/>
        </p:spPr>
        <p:txBody>
          <a:bodyPr wrap="square" rtlCol="0">
            <a:spAutoFit/>
          </a:bodyPr>
          <a:lstStyle/>
          <a:p>
            <a:r>
              <a:rPr lang="en-US" sz="2800" b="1" dirty="0"/>
              <a:t>Good</a:t>
            </a:r>
          </a:p>
        </p:txBody>
      </p:sp>
      <p:sp>
        <p:nvSpPr>
          <p:cNvPr id="129" name="TextBox 128">
            <a:extLst>
              <a:ext uri="{FF2B5EF4-FFF2-40B4-BE49-F238E27FC236}">
                <a16:creationId xmlns:a16="http://schemas.microsoft.com/office/drawing/2014/main" id="{9B2051EC-881A-17CD-44FB-30B649A808A1}"/>
              </a:ext>
            </a:extLst>
          </p:cNvPr>
          <p:cNvSpPr txBox="1"/>
          <p:nvPr/>
        </p:nvSpPr>
        <p:spPr>
          <a:xfrm>
            <a:off x="9759860" y="4102115"/>
            <a:ext cx="1386153" cy="523220"/>
          </a:xfrm>
          <a:prstGeom prst="rect">
            <a:avLst/>
          </a:prstGeom>
          <a:noFill/>
        </p:spPr>
        <p:txBody>
          <a:bodyPr wrap="square" rtlCol="0">
            <a:spAutoFit/>
          </a:bodyPr>
          <a:lstStyle/>
          <a:p>
            <a:r>
              <a:rPr lang="en-US" sz="2800" b="1" dirty="0"/>
              <a:t>Smooth</a:t>
            </a:r>
          </a:p>
        </p:txBody>
      </p:sp>
      <p:sp>
        <p:nvSpPr>
          <p:cNvPr id="130" name="TextBox 129">
            <a:extLst>
              <a:ext uri="{FF2B5EF4-FFF2-40B4-BE49-F238E27FC236}">
                <a16:creationId xmlns:a16="http://schemas.microsoft.com/office/drawing/2014/main" id="{91F87358-4B17-3E84-CB96-1C3D12C47199}"/>
              </a:ext>
            </a:extLst>
          </p:cNvPr>
          <p:cNvSpPr txBox="1"/>
          <p:nvPr/>
        </p:nvSpPr>
        <p:spPr>
          <a:xfrm>
            <a:off x="9755061" y="4985422"/>
            <a:ext cx="1486292" cy="523220"/>
          </a:xfrm>
          <a:prstGeom prst="rect">
            <a:avLst/>
          </a:prstGeom>
          <a:noFill/>
        </p:spPr>
        <p:txBody>
          <a:bodyPr wrap="square" rtlCol="0">
            <a:spAutoFit/>
          </a:bodyPr>
          <a:lstStyle/>
          <a:p>
            <a:r>
              <a:rPr lang="en-US" sz="2800" b="1" dirty="0"/>
              <a:t>Bourbon</a:t>
            </a:r>
          </a:p>
        </p:txBody>
      </p:sp>
      <p:sp>
        <p:nvSpPr>
          <p:cNvPr id="131" name="TextBox 130">
            <a:extLst>
              <a:ext uri="{FF2B5EF4-FFF2-40B4-BE49-F238E27FC236}">
                <a16:creationId xmlns:a16="http://schemas.microsoft.com/office/drawing/2014/main" id="{D2E474C7-011B-6B0D-4C5E-7AE260C90E23}"/>
              </a:ext>
            </a:extLst>
          </p:cNvPr>
          <p:cNvSpPr txBox="1"/>
          <p:nvPr/>
        </p:nvSpPr>
        <p:spPr>
          <a:xfrm>
            <a:off x="9728386" y="5859450"/>
            <a:ext cx="1386153" cy="523220"/>
          </a:xfrm>
          <a:prstGeom prst="rect">
            <a:avLst/>
          </a:prstGeom>
          <a:noFill/>
        </p:spPr>
        <p:txBody>
          <a:bodyPr wrap="square" rtlCol="0">
            <a:spAutoFit/>
          </a:bodyPr>
          <a:lstStyle/>
          <a:p>
            <a:r>
              <a:rPr lang="en-US" sz="2800" b="1" dirty="0"/>
              <a:t>Wax</a:t>
            </a:r>
          </a:p>
        </p:txBody>
      </p:sp>
      <p:sp>
        <p:nvSpPr>
          <p:cNvPr id="132" name="TextBox 131">
            <a:extLst>
              <a:ext uri="{FF2B5EF4-FFF2-40B4-BE49-F238E27FC236}">
                <a16:creationId xmlns:a16="http://schemas.microsoft.com/office/drawing/2014/main" id="{75006DDC-0AAF-1965-3EF8-0E3ADE99F377}"/>
              </a:ext>
            </a:extLst>
          </p:cNvPr>
          <p:cNvSpPr txBox="1"/>
          <p:nvPr/>
        </p:nvSpPr>
        <p:spPr>
          <a:xfrm>
            <a:off x="9796046" y="6846820"/>
            <a:ext cx="1386153" cy="523220"/>
          </a:xfrm>
          <a:prstGeom prst="rect">
            <a:avLst/>
          </a:prstGeom>
          <a:noFill/>
        </p:spPr>
        <p:txBody>
          <a:bodyPr wrap="square" rtlCol="0">
            <a:spAutoFit/>
          </a:bodyPr>
          <a:lstStyle/>
          <a:p>
            <a:r>
              <a:rPr lang="en-US" sz="2800" b="1" dirty="0"/>
              <a:t>Strong</a:t>
            </a:r>
          </a:p>
        </p:txBody>
      </p:sp>
      <p:pic>
        <p:nvPicPr>
          <p:cNvPr id="133" name="Graphic 132" descr="Badge 1 with solid fill">
            <a:extLst>
              <a:ext uri="{FF2B5EF4-FFF2-40B4-BE49-F238E27FC236}">
                <a16:creationId xmlns:a16="http://schemas.microsoft.com/office/drawing/2014/main" id="{F492158F-3FB0-2FAF-60DA-3A083C8148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28216" y="3203071"/>
            <a:ext cx="648072" cy="648072"/>
          </a:xfrm>
          <a:prstGeom prst="rect">
            <a:avLst/>
          </a:prstGeom>
        </p:spPr>
      </p:pic>
      <p:pic>
        <p:nvPicPr>
          <p:cNvPr id="134" name="Graphic 133" descr="Badge with solid fill">
            <a:extLst>
              <a:ext uri="{FF2B5EF4-FFF2-40B4-BE49-F238E27FC236}">
                <a16:creationId xmlns:a16="http://schemas.microsoft.com/office/drawing/2014/main" id="{BA560E41-6645-2A05-A0F8-8791F339C0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24768" y="4177163"/>
            <a:ext cx="651520" cy="651520"/>
          </a:xfrm>
          <a:prstGeom prst="rect">
            <a:avLst/>
          </a:prstGeom>
        </p:spPr>
      </p:pic>
      <p:pic>
        <p:nvPicPr>
          <p:cNvPr id="135" name="Graphic 134" descr="Badge 3 with solid fill">
            <a:extLst>
              <a:ext uri="{FF2B5EF4-FFF2-40B4-BE49-F238E27FC236}">
                <a16:creationId xmlns:a16="http://schemas.microsoft.com/office/drawing/2014/main" id="{22018146-CAB7-8994-5818-66C0DA3C6C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42749" y="5029159"/>
            <a:ext cx="649224" cy="649224"/>
          </a:xfrm>
          <a:prstGeom prst="rect">
            <a:avLst/>
          </a:prstGeom>
        </p:spPr>
      </p:pic>
      <p:pic>
        <p:nvPicPr>
          <p:cNvPr id="136" name="Graphic 135" descr="Badge 4 with solid fill">
            <a:extLst>
              <a:ext uri="{FF2B5EF4-FFF2-40B4-BE49-F238E27FC236}">
                <a16:creationId xmlns:a16="http://schemas.microsoft.com/office/drawing/2014/main" id="{0B5435C4-C39B-3560-4FF3-787B9B53409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27064" y="5988491"/>
            <a:ext cx="649224" cy="649224"/>
          </a:xfrm>
          <a:prstGeom prst="rect">
            <a:avLst/>
          </a:prstGeom>
        </p:spPr>
      </p:pic>
      <p:pic>
        <p:nvPicPr>
          <p:cNvPr id="137" name="Graphic 136" descr="Badge 5 with solid fill">
            <a:extLst>
              <a:ext uri="{FF2B5EF4-FFF2-40B4-BE49-F238E27FC236}">
                <a16:creationId xmlns:a16="http://schemas.microsoft.com/office/drawing/2014/main" id="{E276350D-8E8A-264B-A569-975E752BF12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42749" y="6947823"/>
            <a:ext cx="649224" cy="649224"/>
          </a:xfrm>
          <a:prstGeom prst="rect">
            <a:avLst/>
          </a:prstGeom>
        </p:spPr>
      </p:pic>
      <p:sp>
        <p:nvSpPr>
          <p:cNvPr id="138" name="TextBox 137">
            <a:extLst>
              <a:ext uri="{FF2B5EF4-FFF2-40B4-BE49-F238E27FC236}">
                <a16:creationId xmlns:a16="http://schemas.microsoft.com/office/drawing/2014/main" id="{08C7AA93-5B7A-15AE-0FDB-7683A91044D8}"/>
              </a:ext>
            </a:extLst>
          </p:cNvPr>
          <p:cNvSpPr txBox="1"/>
          <p:nvPr/>
        </p:nvSpPr>
        <p:spPr>
          <a:xfrm>
            <a:off x="6107668" y="3263222"/>
            <a:ext cx="1386153" cy="523220"/>
          </a:xfrm>
          <a:prstGeom prst="rect">
            <a:avLst/>
          </a:prstGeom>
          <a:noFill/>
        </p:spPr>
        <p:txBody>
          <a:bodyPr wrap="square" rtlCol="0">
            <a:spAutoFit/>
          </a:bodyPr>
          <a:lstStyle/>
          <a:p>
            <a:r>
              <a:rPr lang="en-US" sz="2800" b="1" dirty="0"/>
              <a:t>Good</a:t>
            </a:r>
          </a:p>
        </p:txBody>
      </p:sp>
      <p:sp>
        <p:nvSpPr>
          <p:cNvPr id="139" name="TextBox 138">
            <a:extLst>
              <a:ext uri="{FF2B5EF4-FFF2-40B4-BE49-F238E27FC236}">
                <a16:creationId xmlns:a16="http://schemas.microsoft.com/office/drawing/2014/main" id="{DB662AC5-2E65-3B5B-31B5-EBCC0C50A37C}"/>
              </a:ext>
            </a:extLst>
          </p:cNvPr>
          <p:cNvSpPr txBox="1"/>
          <p:nvPr/>
        </p:nvSpPr>
        <p:spPr>
          <a:xfrm>
            <a:off x="6135526" y="4241313"/>
            <a:ext cx="1386153" cy="523220"/>
          </a:xfrm>
          <a:prstGeom prst="rect">
            <a:avLst/>
          </a:prstGeom>
          <a:noFill/>
        </p:spPr>
        <p:txBody>
          <a:bodyPr wrap="square" rtlCol="0">
            <a:spAutoFit/>
          </a:bodyPr>
          <a:lstStyle/>
          <a:p>
            <a:r>
              <a:rPr lang="en-US" sz="2800" b="1" dirty="0"/>
              <a:t>Smooth</a:t>
            </a:r>
          </a:p>
        </p:txBody>
      </p:sp>
      <p:sp>
        <p:nvSpPr>
          <p:cNvPr id="140" name="TextBox 139">
            <a:extLst>
              <a:ext uri="{FF2B5EF4-FFF2-40B4-BE49-F238E27FC236}">
                <a16:creationId xmlns:a16="http://schemas.microsoft.com/office/drawing/2014/main" id="{62814118-D36F-5248-5E47-A7EE4FBC1271}"/>
              </a:ext>
            </a:extLst>
          </p:cNvPr>
          <p:cNvSpPr txBox="1"/>
          <p:nvPr/>
        </p:nvSpPr>
        <p:spPr>
          <a:xfrm>
            <a:off x="6130727" y="5124620"/>
            <a:ext cx="1386153" cy="523220"/>
          </a:xfrm>
          <a:prstGeom prst="rect">
            <a:avLst/>
          </a:prstGeom>
          <a:noFill/>
        </p:spPr>
        <p:txBody>
          <a:bodyPr wrap="square" rtlCol="0">
            <a:spAutoFit/>
          </a:bodyPr>
          <a:lstStyle/>
          <a:p>
            <a:r>
              <a:rPr lang="en-US" sz="2800" b="1" dirty="0"/>
              <a:t>Strong</a:t>
            </a:r>
          </a:p>
        </p:txBody>
      </p:sp>
      <p:sp>
        <p:nvSpPr>
          <p:cNvPr id="141" name="TextBox 140">
            <a:extLst>
              <a:ext uri="{FF2B5EF4-FFF2-40B4-BE49-F238E27FC236}">
                <a16:creationId xmlns:a16="http://schemas.microsoft.com/office/drawing/2014/main" id="{32CF552D-B01C-9A90-631F-716FB0480222}"/>
              </a:ext>
            </a:extLst>
          </p:cNvPr>
          <p:cNvSpPr txBox="1"/>
          <p:nvPr/>
        </p:nvSpPr>
        <p:spPr>
          <a:xfrm>
            <a:off x="6053577" y="5955880"/>
            <a:ext cx="1386153" cy="523220"/>
          </a:xfrm>
          <a:prstGeom prst="rect">
            <a:avLst/>
          </a:prstGeom>
          <a:noFill/>
        </p:spPr>
        <p:txBody>
          <a:bodyPr wrap="square" rtlCol="0">
            <a:spAutoFit/>
          </a:bodyPr>
          <a:lstStyle/>
          <a:p>
            <a:r>
              <a:rPr lang="en-US" sz="2800" b="1" dirty="0"/>
              <a:t>Quality</a:t>
            </a:r>
          </a:p>
        </p:txBody>
      </p:sp>
      <p:sp>
        <p:nvSpPr>
          <p:cNvPr id="142" name="TextBox 141">
            <a:extLst>
              <a:ext uri="{FF2B5EF4-FFF2-40B4-BE49-F238E27FC236}">
                <a16:creationId xmlns:a16="http://schemas.microsoft.com/office/drawing/2014/main" id="{39603063-CF37-0E19-1103-46BE84B74E57}"/>
              </a:ext>
            </a:extLst>
          </p:cNvPr>
          <p:cNvSpPr txBox="1"/>
          <p:nvPr/>
        </p:nvSpPr>
        <p:spPr>
          <a:xfrm>
            <a:off x="6051955" y="6965205"/>
            <a:ext cx="1386153" cy="523220"/>
          </a:xfrm>
          <a:prstGeom prst="rect">
            <a:avLst/>
          </a:prstGeom>
          <a:noFill/>
        </p:spPr>
        <p:txBody>
          <a:bodyPr wrap="square" rtlCol="0">
            <a:spAutoFit/>
          </a:bodyPr>
          <a:lstStyle/>
          <a:p>
            <a:r>
              <a:rPr lang="en-US" sz="2800" b="1" dirty="0"/>
              <a:t>Taste</a:t>
            </a:r>
          </a:p>
        </p:txBody>
      </p:sp>
      <p:pic>
        <p:nvPicPr>
          <p:cNvPr id="143" name="Graphic 142" descr="Badge 1 with solid fill">
            <a:extLst>
              <a:ext uri="{FF2B5EF4-FFF2-40B4-BE49-F238E27FC236}">
                <a16:creationId xmlns:a16="http://schemas.microsoft.com/office/drawing/2014/main" id="{DC0A0E4B-E2A8-E9FE-72E5-087212FE9E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7543" y="3138370"/>
            <a:ext cx="648072" cy="648072"/>
          </a:xfrm>
          <a:prstGeom prst="rect">
            <a:avLst/>
          </a:prstGeom>
        </p:spPr>
      </p:pic>
      <p:pic>
        <p:nvPicPr>
          <p:cNvPr id="144" name="Graphic 143" descr="Badge with solid fill">
            <a:extLst>
              <a:ext uri="{FF2B5EF4-FFF2-40B4-BE49-F238E27FC236}">
                <a16:creationId xmlns:a16="http://schemas.microsoft.com/office/drawing/2014/main" id="{B28E62D4-108A-9866-193B-C5AC4C45F3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54095" y="4112462"/>
            <a:ext cx="651520" cy="651520"/>
          </a:xfrm>
          <a:prstGeom prst="rect">
            <a:avLst/>
          </a:prstGeom>
        </p:spPr>
      </p:pic>
      <p:pic>
        <p:nvPicPr>
          <p:cNvPr id="145" name="Graphic 144" descr="Badge 3 with solid fill">
            <a:extLst>
              <a:ext uri="{FF2B5EF4-FFF2-40B4-BE49-F238E27FC236}">
                <a16:creationId xmlns:a16="http://schemas.microsoft.com/office/drawing/2014/main" id="{858059E6-33DE-1ABC-723D-233C10CD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72076" y="4964458"/>
            <a:ext cx="649224" cy="649224"/>
          </a:xfrm>
          <a:prstGeom prst="rect">
            <a:avLst/>
          </a:prstGeom>
        </p:spPr>
      </p:pic>
      <p:pic>
        <p:nvPicPr>
          <p:cNvPr id="146" name="Graphic 145" descr="Badge 4 with solid fill">
            <a:extLst>
              <a:ext uri="{FF2B5EF4-FFF2-40B4-BE49-F238E27FC236}">
                <a16:creationId xmlns:a16="http://schemas.microsoft.com/office/drawing/2014/main" id="{24E0DD2E-DF4A-FCC3-F681-424A01E6860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56391" y="5923790"/>
            <a:ext cx="649224" cy="649224"/>
          </a:xfrm>
          <a:prstGeom prst="rect">
            <a:avLst/>
          </a:prstGeom>
        </p:spPr>
      </p:pic>
      <p:pic>
        <p:nvPicPr>
          <p:cNvPr id="147" name="Graphic 146" descr="Badge 5 with solid fill">
            <a:extLst>
              <a:ext uri="{FF2B5EF4-FFF2-40B4-BE49-F238E27FC236}">
                <a16:creationId xmlns:a16="http://schemas.microsoft.com/office/drawing/2014/main" id="{24EE40AA-5F22-F7C0-8EDC-579E09A7DE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72076" y="6883122"/>
            <a:ext cx="649224" cy="649224"/>
          </a:xfrm>
          <a:prstGeom prst="rect">
            <a:avLst/>
          </a:prstGeom>
        </p:spPr>
      </p:pic>
      <p:sp>
        <p:nvSpPr>
          <p:cNvPr id="148" name="TextBox 147">
            <a:extLst>
              <a:ext uri="{FF2B5EF4-FFF2-40B4-BE49-F238E27FC236}">
                <a16:creationId xmlns:a16="http://schemas.microsoft.com/office/drawing/2014/main" id="{4937EB66-4195-F201-2B8E-2537212156D8}"/>
              </a:ext>
            </a:extLst>
          </p:cNvPr>
          <p:cNvSpPr txBox="1"/>
          <p:nvPr/>
        </p:nvSpPr>
        <p:spPr>
          <a:xfrm>
            <a:off x="2236995" y="3198521"/>
            <a:ext cx="1386153" cy="523220"/>
          </a:xfrm>
          <a:prstGeom prst="rect">
            <a:avLst/>
          </a:prstGeom>
          <a:noFill/>
        </p:spPr>
        <p:txBody>
          <a:bodyPr wrap="square" rtlCol="0">
            <a:spAutoFit/>
          </a:bodyPr>
          <a:lstStyle/>
          <a:p>
            <a:r>
              <a:rPr lang="en-US" sz="2800" b="1" dirty="0"/>
              <a:t>Smooth</a:t>
            </a:r>
          </a:p>
        </p:txBody>
      </p:sp>
      <p:sp>
        <p:nvSpPr>
          <p:cNvPr id="149" name="TextBox 148">
            <a:extLst>
              <a:ext uri="{FF2B5EF4-FFF2-40B4-BE49-F238E27FC236}">
                <a16:creationId xmlns:a16="http://schemas.microsoft.com/office/drawing/2014/main" id="{64AF1D13-4EB8-26E2-4E35-D960E9A6DC3F}"/>
              </a:ext>
            </a:extLst>
          </p:cNvPr>
          <p:cNvSpPr txBox="1"/>
          <p:nvPr/>
        </p:nvSpPr>
        <p:spPr>
          <a:xfrm>
            <a:off x="2264853" y="4176612"/>
            <a:ext cx="1386153" cy="523220"/>
          </a:xfrm>
          <a:prstGeom prst="rect">
            <a:avLst/>
          </a:prstGeom>
          <a:noFill/>
        </p:spPr>
        <p:txBody>
          <a:bodyPr wrap="square" rtlCol="0">
            <a:spAutoFit/>
          </a:bodyPr>
          <a:lstStyle/>
          <a:p>
            <a:r>
              <a:rPr lang="en-US" sz="2800" b="1" dirty="0"/>
              <a:t>Good</a:t>
            </a:r>
          </a:p>
        </p:txBody>
      </p:sp>
      <p:sp>
        <p:nvSpPr>
          <p:cNvPr id="150" name="TextBox 149">
            <a:extLst>
              <a:ext uri="{FF2B5EF4-FFF2-40B4-BE49-F238E27FC236}">
                <a16:creationId xmlns:a16="http://schemas.microsoft.com/office/drawing/2014/main" id="{9B7D0282-D649-1D72-92BC-7FB1837E9AA3}"/>
              </a:ext>
            </a:extLst>
          </p:cNvPr>
          <p:cNvSpPr txBox="1"/>
          <p:nvPr/>
        </p:nvSpPr>
        <p:spPr>
          <a:xfrm>
            <a:off x="2260054" y="5059919"/>
            <a:ext cx="1386153" cy="523220"/>
          </a:xfrm>
          <a:prstGeom prst="rect">
            <a:avLst/>
          </a:prstGeom>
          <a:noFill/>
        </p:spPr>
        <p:txBody>
          <a:bodyPr wrap="square" rtlCol="0">
            <a:spAutoFit/>
          </a:bodyPr>
          <a:lstStyle/>
          <a:p>
            <a:r>
              <a:rPr lang="en-US" sz="2800" b="1" dirty="0"/>
              <a:t>Tasty</a:t>
            </a:r>
          </a:p>
        </p:txBody>
      </p:sp>
      <p:sp>
        <p:nvSpPr>
          <p:cNvPr id="151" name="TextBox 150">
            <a:extLst>
              <a:ext uri="{FF2B5EF4-FFF2-40B4-BE49-F238E27FC236}">
                <a16:creationId xmlns:a16="http://schemas.microsoft.com/office/drawing/2014/main" id="{90932D74-4A3F-E1AD-F378-F46FE4549D29}"/>
              </a:ext>
            </a:extLst>
          </p:cNvPr>
          <p:cNvSpPr txBox="1"/>
          <p:nvPr/>
        </p:nvSpPr>
        <p:spPr>
          <a:xfrm>
            <a:off x="2182904" y="5891179"/>
            <a:ext cx="1386153" cy="523220"/>
          </a:xfrm>
          <a:prstGeom prst="rect">
            <a:avLst/>
          </a:prstGeom>
          <a:noFill/>
        </p:spPr>
        <p:txBody>
          <a:bodyPr wrap="square" rtlCol="0">
            <a:spAutoFit/>
          </a:bodyPr>
          <a:lstStyle/>
          <a:p>
            <a:r>
              <a:rPr lang="en-US" sz="2800" b="1" dirty="0"/>
              <a:t>Unique</a:t>
            </a:r>
          </a:p>
        </p:txBody>
      </p:sp>
      <p:sp>
        <p:nvSpPr>
          <p:cNvPr id="152" name="TextBox 151">
            <a:extLst>
              <a:ext uri="{FF2B5EF4-FFF2-40B4-BE49-F238E27FC236}">
                <a16:creationId xmlns:a16="http://schemas.microsoft.com/office/drawing/2014/main" id="{AF3BFE6F-D4C8-6485-DAD8-F08471925DAE}"/>
              </a:ext>
            </a:extLst>
          </p:cNvPr>
          <p:cNvSpPr txBox="1"/>
          <p:nvPr/>
        </p:nvSpPr>
        <p:spPr>
          <a:xfrm>
            <a:off x="2181282" y="6900504"/>
            <a:ext cx="1386153" cy="523220"/>
          </a:xfrm>
          <a:prstGeom prst="rect">
            <a:avLst/>
          </a:prstGeom>
          <a:noFill/>
        </p:spPr>
        <p:txBody>
          <a:bodyPr wrap="square" rtlCol="0">
            <a:spAutoFit/>
          </a:bodyPr>
          <a:lstStyle/>
          <a:p>
            <a:r>
              <a:rPr lang="en-US" sz="2800" b="1" dirty="0"/>
              <a:t>Quality</a:t>
            </a:r>
          </a:p>
        </p:txBody>
      </p:sp>
      <p:pic>
        <p:nvPicPr>
          <p:cNvPr id="153" name="Picture 152">
            <a:extLst>
              <a:ext uri="{FF2B5EF4-FFF2-40B4-BE49-F238E27FC236}">
                <a16:creationId xmlns:a16="http://schemas.microsoft.com/office/drawing/2014/main" id="{04D2F217-7434-D149-2F22-4E325D851A22}"/>
              </a:ext>
            </a:extLst>
          </p:cNvPr>
          <p:cNvPicPr>
            <a:picLocks noChangeAspect="1"/>
          </p:cNvPicPr>
          <p:nvPr/>
        </p:nvPicPr>
        <p:blipFill>
          <a:blip r:embed="rId9"/>
          <a:stretch>
            <a:fillRect/>
          </a:stretch>
        </p:blipFill>
        <p:spPr>
          <a:xfrm>
            <a:off x="8257517" y="3263222"/>
            <a:ext cx="220774" cy="4984845"/>
          </a:xfrm>
          <a:prstGeom prst="rect">
            <a:avLst/>
          </a:prstGeom>
        </p:spPr>
      </p:pic>
      <p:pic>
        <p:nvPicPr>
          <p:cNvPr id="154" name="Picture 153">
            <a:extLst>
              <a:ext uri="{FF2B5EF4-FFF2-40B4-BE49-F238E27FC236}">
                <a16:creationId xmlns:a16="http://schemas.microsoft.com/office/drawing/2014/main" id="{57CFF35F-C97C-4567-E6A8-1DC9790120BC}"/>
              </a:ext>
            </a:extLst>
          </p:cNvPr>
          <p:cNvPicPr>
            <a:picLocks noChangeAspect="1"/>
          </p:cNvPicPr>
          <p:nvPr/>
        </p:nvPicPr>
        <p:blipFill>
          <a:blip r:embed="rId9"/>
          <a:stretch>
            <a:fillRect/>
          </a:stretch>
        </p:blipFill>
        <p:spPr>
          <a:xfrm>
            <a:off x="11752917" y="3263222"/>
            <a:ext cx="220774" cy="4984845"/>
          </a:xfrm>
          <a:prstGeom prst="rect">
            <a:avLst/>
          </a:prstGeom>
        </p:spPr>
      </p:pic>
      <p:pic>
        <p:nvPicPr>
          <p:cNvPr id="155" name="Picture 154">
            <a:extLst>
              <a:ext uri="{FF2B5EF4-FFF2-40B4-BE49-F238E27FC236}">
                <a16:creationId xmlns:a16="http://schemas.microsoft.com/office/drawing/2014/main" id="{F48893A3-72D2-C928-ED16-BC0412003E7A}"/>
              </a:ext>
            </a:extLst>
          </p:cNvPr>
          <p:cNvPicPr>
            <a:picLocks noChangeAspect="1"/>
          </p:cNvPicPr>
          <p:nvPr/>
        </p:nvPicPr>
        <p:blipFill>
          <a:blip r:embed="rId9"/>
          <a:stretch>
            <a:fillRect/>
          </a:stretch>
        </p:blipFill>
        <p:spPr>
          <a:xfrm>
            <a:off x="15475324" y="3155417"/>
            <a:ext cx="220774" cy="4984845"/>
          </a:xfrm>
          <a:prstGeom prst="rect">
            <a:avLst/>
          </a:prstGeom>
        </p:spPr>
      </p:pic>
      <p:pic>
        <p:nvPicPr>
          <p:cNvPr id="159" name="Picture 158">
            <a:extLst>
              <a:ext uri="{FF2B5EF4-FFF2-40B4-BE49-F238E27FC236}">
                <a16:creationId xmlns:a16="http://schemas.microsoft.com/office/drawing/2014/main" id="{BCD136A7-A11B-9FAD-58D2-567E0CF51CC8}"/>
              </a:ext>
            </a:extLst>
          </p:cNvPr>
          <p:cNvPicPr>
            <a:picLocks noChangeAspect="1"/>
          </p:cNvPicPr>
          <p:nvPr/>
        </p:nvPicPr>
        <p:blipFill>
          <a:blip r:embed="rId20"/>
          <a:stretch>
            <a:fillRect/>
          </a:stretch>
        </p:blipFill>
        <p:spPr>
          <a:xfrm>
            <a:off x="2143505" y="8075561"/>
            <a:ext cx="1619250" cy="323850"/>
          </a:xfrm>
          <a:prstGeom prst="rect">
            <a:avLst/>
          </a:prstGeom>
        </p:spPr>
      </p:pic>
      <p:pic>
        <p:nvPicPr>
          <p:cNvPr id="160" name="Picture 159">
            <a:extLst>
              <a:ext uri="{FF2B5EF4-FFF2-40B4-BE49-F238E27FC236}">
                <a16:creationId xmlns:a16="http://schemas.microsoft.com/office/drawing/2014/main" id="{E4CCE292-8F9A-7C34-F6EE-95497DE1DF03}"/>
              </a:ext>
            </a:extLst>
          </p:cNvPr>
          <p:cNvPicPr>
            <a:picLocks noChangeAspect="1"/>
          </p:cNvPicPr>
          <p:nvPr/>
        </p:nvPicPr>
        <p:blipFill>
          <a:blip r:embed="rId20"/>
          <a:stretch>
            <a:fillRect/>
          </a:stretch>
        </p:blipFill>
        <p:spPr>
          <a:xfrm>
            <a:off x="5697076" y="8086142"/>
            <a:ext cx="1619250" cy="323850"/>
          </a:xfrm>
          <a:prstGeom prst="rect">
            <a:avLst/>
          </a:prstGeom>
        </p:spPr>
      </p:pic>
      <p:pic>
        <p:nvPicPr>
          <p:cNvPr id="161" name="Picture 160">
            <a:extLst>
              <a:ext uri="{FF2B5EF4-FFF2-40B4-BE49-F238E27FC236}">
                <a16:creationId xmlns:a16="http://schemas.microsoft.com/office/drawing/2014/main" id="{DCE8C4DD-F1E2-B984-427B-24FCFBC63FBD}"/>
              </a:ext>
            </a:extLst>
          </p:cNvPr>
          <p:cNvPicPr>
            <a:picLocks noChangeAspect="1"/>
          </p:cNvPicPr>
          <p:nvPr/>
        </p:nvPicPr>
        <p:blipFill>
          <a:blip r:embed="rId20"/>
          <a:stretch>
            <a:fillRect/>
          </a:stretch>
        </p:blipFill>
        <p:spPr>
          <a:xfrm>
            <a:off x="9516307" y="8072217"/>
            <a:ext cx="1619250" cy="323850"/>
          </a:xfrm>
          <a:prstGeom prst="rect">
            <a:avLst/>
          </a:prstGeom>
        </p:spPr>
      </p:pic>
      <p:pic>
        <p:nvPicPr>
          <p:cNvPr id="162" name="Picture 161">
            <a:extLst>
              <a:ext uri="{FF2B5EF4-FFF2-40B4-BE49-F238E27FC236}">
                <a16:creationId xmlns:a16="http://schemas.microsoft.com/office/drawing/2014/main" id="{E6105FE3-C78A-1A05-4463-CF58E6FB6956}"/>
              </a:ext>
            </a:extLst>
          </p:cNvPr>
          <p:cNvPicPr>
            <a:picLocks noChangeAspect="1"/>
          </p:cNvPicPr>
          <p:nvPr/>
        </p:nvPicPr>
        <p:blipFill>
          <a:blip r:embed="rId20"/>
          <a:stretch>
            <a:fillRect/>
          </a:stretch>
        </p:blipFill>
        <p:spPr>
          <a:xfrm>
            <a:off x="13080721" y="8080110"/>
            <a:ext cx="1619250" cy="323850"/>
          </a:xfrm>
          <a:prstGeom prst="rect">
            <a:avLst/>
          </a:prstGeom>
        </p:spPr>
      </p:pic>
      <p:pic>
        <p:nvPicPr>
          <p:cNvPr id="163" name="Picture 162">
            <a:extLst>
              <a:ext uri="{FF2B5EF4-FFF2-40B4-BE49-F238E27FC236}">
                <a16:creationId xmlns:a16="http://schemas.microsoft.com/office/drawing/2014/main" id="{A8CE5542-A53E-4E84-E3AE-5D795A2943FE}"/>
              </a:ext>
            </a:extLst>
          </p:cNvPr>
          <p:cNvPicPr>
            <a:picLocks noChangeAspect="1"/>
          </p:cNvPicPr>
          <p:nvPr/>
        </p:nvPicPr>
        <p:blipFill>
          <a:blip r:embed="rId20"/>
          <a:stretch>
            <a:fillRect/>
          </a:stretch>
        </p:blipFill>
        <p:spPr>
          <a:xfrm>
            <a:off x="16404883" y="8072217"/>
            <a:ext cx="1619250" cy="323850"/>
          </a:xfrm>
          <a:prstGeom prst="rect">
            <a:avLst/>
          </a:prstGeom>
        </p:spPr>
      </p:pic>
      <p:sp>
        <p:nvSpPr>
          <p:cNvPr id="164" name="TextBox 163">
            <a:extLst>
              <a:ext uri="{FF2B5EF4-FFF2-40B4-BE49-F238E27FC236}">
                <a16:creationId xmlns:a16="http://schemas.microsoft.com/office/drawing/2014/main" id="{DF165C32-02ED-EB69-8E7C-A895C81FBA79}"/>
              </a:ext>
            </a:extLst>
          </p:cNvPr>
          <p:cNvSpPr txBox="1"/>
          <p:nvPr/>
        </p:nvSpPr>
        <p:spPr>
          <a:xfrm>
            <a:off x="1466723" y="8755707"/>
            <a:ext cx="2972814" cy="1569660"/>
          </a:xfrm>
          <a:prstGeom prst="rect">
            <a:avLst/>
          </a:prstGeom>
          <a:noFill/>
        </p:spPr>
        <p:txBody>
          <a:bodyPr wrap="square" rtlCol="0">
            <a:spAutoFit/>
          </a:bodyPr>
          <a:lstStyle/>
          <a:p>
            <a:pPr algn="ctr"/>
            <a:r>
              <a:rPr lang="en-US" sz="1600" i="1" dirty="0"/>
              <a:t>Jim Beam stands out from other brands due to their aging process that affects taste and quality. Consumers understand this, and may be why this is the only brand to be called “Unique”</a:t>
            </a:r>
          </a:p>
        </p:txBody>
      </p:sp>
      <p:sp>
        <p:nvSpPr>
          <p:cNvPr id="165" name="TextBox 164">
            <a:extLst>
              <a:ext uri="{FF2B5EF4-FFF2-40B4-BE49-F238E27FC236}">
                <a16:creationId xmlns:a16="http://schemas.microsoft.com/office/drawing/2014/main" id="{B35191D1-DD4E-9B85-5EEB-16EB746EA785}"/>
              </a:ext>
            </a:extLst>
          </p:cNvPr>
          <p:cNvSpPr txBox="1"/>
          <p:nvPr/>
        </p:nvSpPr>
        <p:spPr>
          <a:xfrm>
            <a:off x="5020294" y="8836260"/>
            <a:ext cx="2972814" cy="1077218"/>
          </a:xfrm>
          <a:prstGeom prst="rect">
            <a:avLst/>
          </a:prstGeom>
          <a:noFill/>
        </p:spPr>
        <p:txBody>
          <a:bodyPr wrap="square" rtlCol="0">
            <a:spAutoFit/>
          </a:bodyPr>
          <a:lstStyle/>
          <a:p>
            <a:pPr algn="ctr"/>
            <a:r>
              <a:rPr lang="en-US" sz="1600" i="1" dirty="0"/>
              <a:t>As a household name, its no surprise Jack Daniel’s has a well-rounded sentiment regarding quality and ease of drinking.</a:t>
            </a:r>
          </a:p>
        </p:txBody>
      </p:sp>
      <p:sp>
        <p:nvSpPr>
          <p:cNvPr id="166" name="TextBox 165">
            <a:extLst>
              <a:ext uri="{FF2B5EF4-FFF2-40B4-BE49-F238E27FC236}">
                <a16:creationId xmlns:a16="http://schemas.microsoft.com/office/drawing/2014/main" id="{0EA35BB0-B4ED-C7CD-5B03-04C3BE3AE79F}"/>
              </a:ext>
            </a:extLst>
          </p:cNvPr>
          <p:cNvSpPr txBox="1"/>
          <p:nvPr/>
        </p:nvSpPr>
        <p:spPr>
          <a:xfrm>
            <a:off x="8867083" y="8860396"/>
            <a:ext cx="2972814" cy="1569660"/>
          </a:xfrm>
          <a:prstGeom prst="rect">
            <a:avLst/>
          </a:prstGeom>
          <a:noFill/>
        </p:spPr>
        <p:txBody>
          <a:bodyPr wrap="square" rtlCol="0">
            <a:spAutoFit/>
          </a:bodyPr>
          <a:lstStyle/>
          <a:p>
            <a:pPr algn="ctr"/>
            <a:r>
              <a:rPr lang="en-US" sz="1600" i="1" dirty="0"/>
              <a:t>A “newcomer” when compared to some of the other brands, Maker’s Mark has been able to standout due the strength of their product and the quirk of their decorative wax.</a:t>
            </a:r>
          </a:p>
        </p:txBody>
      </p:sp>
      <p:sp>
        <p:nvSpPr>
          <p:cNvPr id="167" name="TextBox 166">
            <a:extLst>
              <a:ext uri="{FF2B5EF4-FFF2-40B4-BE49-F238E27FC236}">
                <a16:creationId xmlns:a16="http://schemas.microsoft.com/office/drawing/2014/main" id="{B4699A89-541E-D06F-5847-1F9A903CDA61}"/>
              </a:ext>
            </a:extLst>
          </p:cNvPr>
          <p:cNvSpPr txBox="1"/>
          <p:nvPr/>
        </p:nvSpPr>
        <p:spPr>
          <a:xfrm>
            <a:off x="12343525" y="8860396"/>
            <a:ext cx="2972814" cy="830997"/>
          </a:xfrm>
          <a:prstGeom prst="rect">
            <a:avLst/>
          </a:prstGeom>
          <a:noFill/>
        </p:spPr>
        <p:txBody>
          <a:bodyPr wrap="square" rtlCol="0">
            <a:spAutoFit/>
          </a:bodyPr>
          <a:lstStyle/>
          <a:p>
            <a:pPr algn="ctr"/>
            <a:r>
              <a:rPr lang="en-US" sz="1600" i="1" dirty="0"/>
              <a:t>Johnnie Walker is seen as a premium brand that goes down easy.</a:t>
            </a:r>
          </a:p>
        </p:txBody>
      </p:sp>
      <p:sp>
        <p:nvSpPr>
          <p:cNvPr id="168" name="TextBox 167">
            <a:extLst>
              <a:ext uri="{FF2B5EF4-FFF2-40B4-BE49-F238E27FC236}">
                <a16:creationId xmlns:a16="http://schemas.microsoft.com/office/drawing/2014/main" id="{99550AC8-A2C2-39DD-A0F6-69AAF84FAE61}"/>
              </a:ext>
            </a:extLst>
          </p:cNvPr>
          <p:cNvSpPr txBox="1"/>
          <p:nvPr/>
        </p:nvSpPr>
        <p:spPr>
          <a:xfrm>
            <a:off x="15728101" y="8727289"/>
            <a:ext cx="2972814" cy="1077218"/>
          </a:xfrm>
          <a:prstGeom prst="rect">
            <a:avLst/>
          </a:prstGeom>
          <a:noFill/>
        </p:spPr>
        <p:txBody>
          <a:bodyPr wrap="square" rtlCol="0">
            <a:spAutoFit/>
          </a:bodyPr>
          <a:lstStyle/>
          <a:p>
            <a:pPr algn="ctr"/>
            <a:r>
              <a:rPr lang="en-US" sz="1600" i="1" dirty="0"/>
              <a:t>Only founded 36 years ago, </a:t>
            </a:r>
            <a:r>
              <a:rPr lang="en-US" sz="1600" i="1" dirty="0" err="1"/>
              <a:t>Bulleit</a:t>
            </a:r>
            <a:r>
              <a:rPr lang="en-US" sz="1600" i="1" dirty="0"/>
              <a:t> Bourbon has found their place as a trendy brand who delivers good taste.</a:t>
            </a:r>
          </a:p>
        </p:txBody>
      </p:sp>
      <p:pic>
        <p:nvPicPr>
          <p:cNvPr id="3" name="Picture 2">
            <a:extLst>
              <a:ext uri="{FF2B5EF4-FFF2-40B4-BE49-F238E27FC236}">
                <a16:creationId xmlns:a16="http://schemas.microsoft.com/office/drawing/2014/main" id="{CF3E9804-2A45-96AC-555B-B31ECC133080}"/>
              </a:ext>
            </a:extLst>
          </p:cNvPr>
          <p:cNvPicPr>
            <a:picLocks noChangeAspect="1"/>
          </p:cNvPicPr>
          <p:nvPr/>
        </p:nvPicPr>
        <p:blipFill>
          <a:blip r:embed="rId21"/>
          <a:stretch>
            <a:fillRect/>
          </a:stretch>
        </p:blipFill>
        <p:spPr>
          <a:xfrm>
            <a:off x="17981769" y="10454371"/>
            <a:ext cx="2064185" cy="638175"/>
          </a:xfrm>
          <a:prstGeom prst="rect">
            <a:avLst/>
          </a:prstGeom>
        </p:spPr>
      </p:pic>
      <p:pic>
        <p:nvPicPr>
          <p:cNvPr id="4" name="Picture 3">
            <a:extLst>
              <a:ext uri="{FF2B5EF4-FFF2-40B4-BE49-F238E27FC236}">
                <a16:creationId xmlns:a16="http://schemas.microsoft.com/office/drawing/2014/main" id="{78528129-0DD8-219E-5F65-57456D2BFD69}"/>
              </a:ext>
            </a:extLst>
          </p:cNvPr>
          <p:cNvPicPr>
            <a:picLocks noChangeAspect="1"/>
          </p:cNvPicPr>
          <p:nvPr/>
        </p:nvPicPr>
        <p:blipFill>
          <a:blip r:embed="rId22"/>
          <a:stretch>
            <a:fillRect/>
          </a:stretch>
        </p:blipFill>
        <p:spPr>
          <a:xfrm>
            <a:off x="358543" y="652759"/>
            <a:ext cx="346937" cy="460223"/>
          </a:xfrm>
          <a:prstGeom prst="rect">
            <a:avLst/>
          </a:prstGeom>
        </p:spPr>
      </p:pic>
    </p:spTree>
    <p:extLst>
      <p:ext uri="{BB962C8B-B14F-4D97-AF65-F5344CB8AC3E}">
        <p14:creationId xmlns:p14="http://schemas.microsoft.com/office/powerpoint/2010/main" val="2192074655"/>
      </p:ext>
    </p:extLst>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5260</TotalTime>
  <Words>836</Words>
  <Application>Microsoft Office PowerPoint</Application>
  <PresentationFormat>Custom</PresentationFormat>
  <Paragraphs>72</Paragraphs>
  <Slides>8</Slides>
  <Notes>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Calibri</vt:lpstr>
      <vt:lpstr>Theme Office</vt:lpstr>
      <vt:lpstr>Research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doc2pdf</dc:creator>
  <cp:lastModifiedBy>Christopher Gonzalez</cp:lastModifiedBy>
  <cp:revision>46</cp:revision>
  <dcterms:modified xsi:type="dcterms:W3CDTF">2024-10-23T15:50:41Z</dcterms:modified>
</cp:coreProperties>
</file>